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0" r:id="rId10"/>
    <p:sldId id="269" r:id="rId11"/>
    <p:sldId id="271" r:id="rId12"/>
    <p:sldId id="272" r:id="rId13"/>
    <p:sldId id="273" r:id="rId14"/>
    <p:sldId id="265" r:id="rId15"/>
    <p:sldId id="266" r:id="rId16"/>
    <p:sldId id="267" r:id="rId17"/>
    <p:sldId id="268"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C0DC95-36DA-4F9E-998C-66B5574F0937}" type="datetimeFigureOut">
              <a:rPr lang="en-GB" smtClean="0"/>
              <a:t>30/06/2021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200664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C0DC95-36DA-4F9E-998C-66B5574F0937}" type="datetimeFigureOut">
              <a:rPr lang="en-GB" smtClean="0"/>
              <a:t>30/06/2021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77343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C0DC95-36DA-4F9E-998C-66B5574F0937}" type="datetimeFigureOut">
              <a:rPr lang="en-GB" smtClean="0"/>
              <a:t>30/06/2021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29189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C0DC95-36DA-4F9E-998C-66B5574F0937}" type="datetimeFigureOut">
              <a:rPr lang="en-GB" smtClean="0"/>
              <a:t>30/06/2021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2D77AB-780F-4401-8933-8ACB083047EA}" type="slidenum">
              <a:rPr lang="en-GB" smtClean="0"/>
              <a:t>‹#›</a:t>
            </a:fld>
            <a:endParaRPr lang="en-GB"/>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007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C0DC95-36DA-4F9E-998C-66B5574F0937}" type="datetimeFigureOut">
              <a:rPr lang="en-GB" smtClean="0"/>
              <a:t>30/06/2021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188673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C0DC95-36DA-4F9E-998C-66B5574F0937}" type="datetimeFigureOut">
              <a:rPr lang="en-GB" smtClean="0"/>
              <a:t>30/06/2021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1290701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C0DC95-36DA-4F9E-998C-66B5574F0937}" type="datetimeFigureOut">
              <a:rPr lang="en-GB" smtClean="0"/>
              <a:t>30/06/2021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3939406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0DC95-36DA-4F9E-998C-66B5574F0937}" type="datetimeFigureOut">
              <a:rPr lang="en-GB" smtClean="0"/>
              <a:t>30/06/2021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3404022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0DC95-36DA-4F9E-998C-66B5574F0937}" type="datetimeFigureOut">
              <a:rPr lang="en-GB" smtClean="0"/>
              <a:t>30/06/2021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425499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0DC95-36DA-4F9E-998C-66B5574F0937}" type="datetimeFigureOut">
              <a:rPr lang="en-GB" smtClean="0"/>
              <a:t>30/06/2021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2532655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0DC95-36DA-4F9E-998C-66B5574F0937}" type="datetimeFigureOut">
              <a:rPr lang="en-GB" smtClean="0"/>
              <a:t>30/06/2021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429183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C0DC95-36DA-4F9E-998C-66B5574F0937}" type="datetimeFigureOut">
              <a:rPr lang="en-GB" smtClean="0"/>
              <a:t>30/06/2021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258902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C0DC95-36DA-4F9E-998C-66B5574F0937}" type="datetimeFigureOut">
              <a:rPr lang="en-GB" smtClean="0"/>
              <a:t>30/06/2021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206135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C0DC95-36DA-4F9E-998C-66B5574F0937}" type="datetimeFigureOut">
              <a:rPr lang="en-GB" smtClean="0"/>
              <a:t>30/06/2021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543787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C0DC95-36DA-4F9E-998C-66B5574F0937}" type="datetimeFigureOut">
              <a:rPr lang="en-GB" smtClean="0"/>
              <a:t>30/06/2021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304818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C0DC95-36DA-4F9E-998C-66B5574F0937}" type="datetimeFigureOut">
              <a:rPr lang="en-GB" smtClean="0"/>
              <a:t>30/06/2021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419035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C0DC95-36DA-4F9E-998C-66B5574F0937}" type="datetimeFigureOut">
              <a:rPr lang="en-GB" smtClean="0"/>
              <a:t>30/06/2021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2D77AB-780F-4401-8933-8ACB083047EA}" type="slidenum">
              <a:rPr lang="en-GB" smtClean="0"/>
              <a:t>‹#›</a:t>
            </a:fld>
            <a:endParaRPr lang="en-GB"/>
          </a:p>
        </p:txBody>
      </p:sp>
    </p:spTree>
    <p:extLst>
      <p:ext uri="{BB962C8B-B14F-4D97-AF65-F5344CB8AC3E}">
        <p14:creationId xmlns:p14="http://schemas.microsoft.com/office/powerpoint/2010/main" val="383923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EC0DC95-36DA-4F9E-998C-66B5574F0937}" type="datetimeFigureOut">
              <a:rPr lang="en-GB" smtClean="0"/>
              <a:t>30/06/2021</a:t>
            </a:fld>
            <a:endParaRPr lang="en-GB"/>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92D77AB-780F-4401-8933-8ACB083047EA}" type="slidenum">
              <a:rPr lang="en-GB" smtClean="0"/>
              <a:t>‹#›</a:t>
            </a:fld>
            <a:endParaRPr lang="en-GB"/>
          </a:p>
        </p:txBody>
      </p:sp>
    </p:spTree>
    <p:extLst>
      <p:ext uri="{BB962C8B-B14F-4D97-AF65-F5344CB8AC3E}">
        <p14:creationId xmlns:p14="http://schemas.microsoft.com/office/powerpoint/2010/main" val="14983600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Blurred financial stock market data and graph">
            <a:extLst>
              <a:ext uri="{FF2B5EF4-FFF2-40B4-BE49-F238E27FC236}">
                <a16:creationId xmlns:a16="http://schemas.microsoft.com/office/drawing/2014/main" id="{CC7AD9FE-A8BE-458E-B885-EDE46F77F36A}"/>
              </a:ext>
            </a:extLst>
          </p:cNvPr>
          <p:cNvPicPr>
            <a:picLocks noChangeAspect="1"/>
          </p:cNvPicPr>
          <p:nvPr/>
        </p:nvPicPr>
        <p:blipFill rotWithShape="1">
          <a:blip r:embed="rId3"/>
          <a:srcRect t="6460" b="10539"/>
          <a:stretch/>
        </p:blipFill>
        <p:spPr>
          <a:xfrm>
            <a:off x="20" y="2030"/>
            <a:ext cx="12191980" cy="6855970"/>
          </a:xfrm>
          <a:prstGeom prst="rect">
            <a:avLst/>
          </a:prstGeom>
        </p:spPr>
      </p:pic>
      <p:sp>
        <p:nvSpPr>
          <p:cNvPr id="8" name="Rectangle 7">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0FDC6-873D-4FE9-8662-3C4B3FBD09F6}"/>
              </a:ext>
            </a:extLst>
          </p:cNvPr>
          <p:cNvSpPr>
            <a:spLocks noGrp="1"/>
          </p:cNvSpPr>
          <p:nvPr>
            <p:ph type="ctrTitle"/>
          </p:nvPr>
        </p:nvSpPr>
        <p:spPr>
          <a:xfrm>
            <a:off x="1595269" y="1122363"/>
            <a:ext cx="9001462" cy="2387600"/>
          </a:xfrm>
        </p:spPr>
        <p:txBody>
          <a:bodyPr>
            <a:normAutofit/>
          </a:bodyPr>
          <a:lstStyle/>
          <a:p>
            <a:r>
              <a:rPr lang="en-US" dirty="0"/>
              <a:t>Logistic regression</a:t>
            </a:r>
            <a:endParaRPr lang="en-GB" dirty="0"/>
          </a:p>
        </p:txBody>
      </p:sp>
    </p:spTree>
    <p:extLst>
      <p:ext uri="{BB962C8B-B14F-4D97-AF65-F5344CB8AC3E}">
        <p14:creationId xmlns:p14="http://schemas.microsoft.com/office/powerpoint/2010/main" val="4246021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B8693-8CF3-4BE0-8CBC-0E013EBDA377}"/>
              </a:ext>
            </a:extLst>
          </p:cNvPr>
          <p:cNvSpPr>
            <a:spLocks noGrp="1"/>
          </p:cNvSpPr>
          <p:nvPr>
            <p:ph idx="1"/>
          </p:nvPr>
        </p:nvSpPr>
        <p:spPr>
          <a:xfrm>
            <a:off x="913795" y="2062196"/>
            <a:ext cx="10353762" cy="4135403"/>
          </a:xfrm>
        </p:spPr>
        <p:txBody>
          <a:bodyPr/>
          <a:lstStyle/>
          <a:p>
            <a:r>
              <a:rPr lang="en-US" dirty="0"/>
              <a:t>Both are the methods of class </a:t>
            </a:r>
            <a:r>
              <a:rPr lang="en-US" dirty="0" err="1"/>
              <a:t>sklearn.preprocessing.StandardScaler</a:t>
            </a:r>
            <a:r>
              <a:rPr lang="en-US" dirty="0"/>
              <a:t>() and used almost together while scaling or standardizing our training and test data.</a:t>
            </a:r>
          </a:p>
          <a:p>
            <a:endParaRPr lang="en-US" dirty="0"/>
          </a:p>
          <a:p>
            <a:r>
              <a:rPr lang="en-US" dirty="0"/>
              <a:t>We all know that we call </a:t>
            </a:r>
            <a:r>
              <a:rPr lang="en-US" dirty="0" err="1"/>
              <a:t>fit_transform</a:t>
            </a:r>
            <a:r>
              <a:rPr lang="en-US" dirty="0"/>
              <a:t>() method on our training data and transform() method on our test data. But the actual question is why do we do this? </a:t>
            </a:r>
          </a:p>
          <a:p>
            <a:endParaRPr lang="en-US" dirty="0"/>
          </a:p>
          <a:p>
            <a:r>
              <a:rPr lang="en-US" dirty="0"/>
              <a:t>Suppose we are building a k-Nearest Neighbor model and we have to scale our features. The most common way to scale the features is through scikit-</a:t>
            </a:r>
            <a:r>
              <a:rPr lang="en-US" dirty="0" err="1"/>
              <a:t>learn’s</a:t>
            </a:r>
            <a:r>
              <a:rPr lang="en-US" dirty="0"/>
              <a:t> </a:t>
            </a:r>
            <a:r>
              <a:rPr lang="en-US" dirty="0" err="1"/>
              <a:t>StandardScaler</a:t>
            </a:r>
            <a:r>
              <a:rPr lang="en-US" dirty="0"/>
              <a:t> class.</a:t>
            </a:r>
          </a:p>
        </p:txBody>
      </p:sp>
      <p:sp>
        <p:nvSpPr>
          <p:cNvPr id="6" name="Content Placeholder 2">
            <a:extLst>
              <a:ext uri="{FF2B5EF4-FFF2-40B4-BE49-F238E27FC236}">
                <a16:creationId xmlns:a16="http://schemas.microsoft.com/office/drawing/2014/main" id="{5A641821-1475-480D-B274-65A0797D6CAD}"/>
              </a:ext>
            </a:extLst>
          </p:cNvPr>
          <p:cNvSpPr txBox="1">
            <a:spLocks/>
          </p:cNvSpPr>
          <p:nvPr/>
        </p:nvSpPr>
        <p:spPr>
          <a:xfrm>
            <a:off x="913795" y="577708"/>
            <a:ext cx="10353762" cy="7995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GB" sz="4000" dirty="0" err="1"/>
              <a:t>fit.transform</a:t>
            </a:r>
            <a:r>
              <a:rPr lang="en-GB" sz="4000" dirty="0"/>
              <a:t>( ) and transform( )</a:t>
            </a:r>
          </a:p>
        </p:txBody>
      </p:sp>
    </p:spTree>
    <p:extLst>
      <p:ext uri="{BB962C8B-B14F-4D97-AF65-F5344CB8AC3E}">
        <p14:creationId xmlns:p14="http://schemas.microsoft.com/office/powerpoint/2010/main" val="78945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B8693-8CF3-4BE0-8CBC-0E013EBDA377}"/>
              </a:ext>
            </a:extLst>
          </p:cNvPr>
          <p:cNvSpPr>
            <a:spLocks noGrp="1"/>
          </p:cNvSpPr>
          <p:nvPr>
            <p:ph idx="1"/>
          </p:nvPr>
        </p:nvSpPr>
        <p:spPr>
          <a:xfrm>
            <a:off x="846063" y="1719720"/>
            <a:ext cx="10353762" cy="4560572"/>
          </a:xfrm>
        </p:spPr>
        <p:txBody>
          <a:bodyPr>
            <a:normAutofit/>
          </a:bodyPr>
          <a:lstStyle/>
          <a:p>
            <a:r>
              <a:rPr lang="en-US" dirty="0"/>
              <a:t>Data standardization is the process of rescaling the attributes so that they have mean as 0 and variance as 1.</a:t>
            </a:r>
          </a:p>
          <a:p>
            <a:endParaRPr lang="en-US" dirty="0"/>
          </a:p>
          <a:p>
            <a:r>
              <a:rPr lang="en-US" dirty="0"/>
              <a:t>The ultimate goal to perform standardization is to bring down all the features to a common scale without distorting the differences in the range of the values.</a:t>
            </a:r>
          </a:p>
          <a:p>
            <a:endParaRPr lang="en-US" dirty="0"/>
          </a:p>
          <a:p>
            <a:r>
              <a:rPr lang="en-US" dirty="0"/>
              <a:t>In </a:t>
            </a:r>
            <a:r>
              <a:rPr lang="en-US" dirty="0" err="1"/>
              <a:t>sklearn.preprocessing.StandardScaler</a:t>
            </a:r>
            <a:r>
              <a:rPr lang="en-US" dirty="0"/>
              <a:t>(), centering and scaling happens independently on each feature.</a:t>
            </a:r>
          </a:p>
          <a:p>
            <a:endParaRPr lang="en-US" dirty="0"/>
          </a:p>
          <a:p>
            <a:r>
              <a:rPr lang="en-US" dirty="0"/>
              <a:t>The formula which performs standardization:</a:t>
            </a:r>
          </a:p>
        </p:txBody>
      </p:sp>
      <p:sp>
        <p:nvSpPr>
          <p:cNvPr id="6" name="Content Placeholder 2">
            <a:extLst>
              <a:ext uri="{FF2B5EF4-FFF2-40B4-BE49-F238E27FC236}">
                <a16:creationId xmlns:a16="http://schemas.microsoft.com/office/drawing/2014/main" id="{5A641821-1475-480D-B274-65A0797D6CAD}"/>
              </a:ext>
            </a:extLst>
          </p:cNvPr>
          <p:cNvSpPr txBox="1">
            <a:spLocks/>
          </p:cNvSpPr>
          <p:nvPr/>
        </p:nvSpPr>
        <p:spPr>
          <a:xfrm>
            <a:off x="913795" y="577708"/>
            <a:ext cx="10353762" cy="7995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GB" sz="4000" dirty="0" err="1"/>
              <a:t>fit.transform</a:t>
            </a:r>
            <a:r>
              <a:rPr lang="en-GB" sz="4000" dirty="0"/>
              <a:t>( ) and transform( )</a:t>
            </a:r>
          </a:p>
        </p:txBody>
      </p:sp>
      <p:pic>
        <p:nvPicPr>
          <p:cNvPr id="4" name="Picture 3" descr="A picture containing text&#10;&#10;Description automatically generated">
            <a:extLst>
              <a:ext uri="{FF2B5EF4-FFF2-40B4-BE49-F238E27FC236}">
                <a16:creationId xmlns:a16="http://schemas.microsoft.com/office/drawing/2014/main" id="{7BBAC838-042F-431C-9C59-47C3ECABEDC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39467" y="5396089"/>
            <a:ext cx="3996585" cy="1226678"/>
          </a:xfrm>
          <a:prstGeom prst="rect">
            <a:avLst/>
          </a:prstGeom>
          <a:noFill/>
          <a:ln>
            <a:noFill/>
          </a:ln>
        </p:spPr>
      </p:pic>
    </p:spTree>
    <p:extLst>
      <p:ext uri="{BB962C8B-B14F-4D97-AF65-F5344CB8AC3E}">
        <p14:creationId xmlns:p14="http://schemas.microsoft.com/office/powerpoint/2010/main" val="3200453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B8693-8CF3-4BE0-8CBC-0E013EBDA377}"/>
              </a:ext>
            </a:extLst>
          </p:cNvPr>
          <p:cNvSpPr>
            <a:spLocks noGrp="1"/>
          </p:cNvSpPr>
          <p:nvPr>
            <p:ph idx="1"/>
          </p:nvPr>
        </p:nvSpPr>
        <p:spPr>
          <a:xfrm>
            <a:off x="846063" y="2122310"/>
            <a:ext cx="10353762" cy="4157981"/>
          </a:xfrm>
        </p:spPr>
        <p:txBody>
          <a:bodyPr>
            <a:normAutofit/>
          </a:bodyPr>
          <a:lstStyle/>
          <a:p>
            <a:r>
              <a:rPr lang="en-US" dirty="0" err="1"/>
              <a:t>fit_transform</a:t>
            </a:r>
            <a:r>
              <a:rPr lang="en-US" dirty="0"/>
              <a:t>() is used on the training data so that we can scale the training data and also learn the scaling parameters of that data. </a:t>
            </a:r>
          </a:p>
          <a:p>
            <a:r>
              <a:rPr lang="en-US" dirty="0"/>
              <a:t>Here, the model built by us will learn the mean and variance of the features of the training set. These learned parameters are then used to scale our test data.</a:t>
            </a:r>
          </a:p>
          <a:p>
            <a:endParaRPr lang="en-US" dirty="0"/>
          </a:p>
          <a:p>
            <a:r>
              <a:rPr lang="en-US" dirty="0"/>
              <a:t>The fit method is calculating the mean and variance of each of the features present in our data. </a:t>
            </a:r>
          </a:p>
          <a:p>
            <a:r>
              <a:rPr lang="en-US" dirty="0"/>
              <a:t>The transform method is transforming all the features using the respective mean and variance.</a:t>
            </a:r>
          </a:p>
          <a:p>
            <a:pPr marL="0" indent="0">
              <a:buNone/>
            </a:pPr>
            <a:endParaRPr lang="en-US" dirty="0"/>
          </a:p>
        </p:txBody>
      </p:sp>
      <p:sp>
        <p:nvSpPr>
          <p:cNvPr id="6" name="Content Placeholder 2">
            <a:extLst>
              <a:ext uri="{FF2B5EF4-FFF2-40B4-BE49-F238E27FC236}">
                <a16:creationId xmlns:a16="http://schemas.microsoft.com/office/drawing/2014/main" id="{5A641821-1475-480D-B274-65A0797D6CAD}"/>
              </a:ext>
            </a:extLst>
          </p:cNvPr>
          <p:cNvSpPr txBox="1">
            <a:spLocks/>
          </p:cNvSpPr>
          <p:nvPr/>
        </p:nvSpPr>
        <p:spPr>
          <a:xfrm>
            <a:off x="913795" y="735753"/>
            <a:ext cx="10353762" cy="11607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GB" sz="4400" dirty="0" err="1"/>
              <a:t>fit.transform</a:t>
            </a:r>
            <a:r>
              <a:rPr lang="en-GB" sz="4400" dirty="0"/>
              <a:t>( )</a:t>
            </a:r>
          </a:p>
        </p:txBody>
      </p:sp>
    </p:spTree>
    <p:extLst>
      <p:ext uri="{BB962C8B-B14F-4D97-AF65-F5344CB8AC3E}">
        <p14:creationId xmlns:p14="http://schemas.microsoft.com/office/powerpoint/2010/main" val="57150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B8693-8CF3-4BE0-8CBC-0E013EBDA377}"/>
              </a:ext>
            </a:extLst>
          </p:cNvPr>
          <p:cNvSpPr>
            <a:spLocks noGrp="1"/>
          </p:cNvSpPr>
          <p:nvPr>
            <p:ph idx="1"/>
          </p:nvPr>
        </p:nvSpPr>
        <p:spPr>
          <a:xfrm>
            <a:off x="846063" y="2122310"/>
            <a:ext cx="10353762" cy="4157981"/>
          </a:xfrm>
        </p:spPr>
        <p:txBody>
          <a:bodyPr>
            <a:normAutofit/>
          </a:bodyPr>
          <a:lstStyle/>
          <a:p>
            <a:r>
              <a:rPr lang="en-US" dirty="0"/>
              <a:t>We want our test data to be a completely new and a surprise set for our model. The transform method helps us in this case.</a:t>
            </a:r>
          </a:p>
          <a:p>
            <a:endParaRPr lang="en-US" dirty="0"/>
          </a:p>
          <a:p>
            <a:endParaRPr lang="en-US" dirty="0"/>
          </a:p>
          <a:p>
            <a:r>
              <a:rPr lang="en-US" dirty="0"/>
              <a:t>Using the transform method we can use the same mean and variance as it is calculated from our training data to transform our test data. </a:t>
            </a:r>
          </a:p>
          <a:p>
            <a:r>
              <a:rPr lang="en-US" dirty="0"/>
              <a:t>Thus, the parameters learned by our model using the training data will help us to transform our test data.</a:t>
            </a:r>
          </a:p>
        </p:txBody>
      </p:sp>
      <p:sp>
        <p:nvSpPr>
          <p:cNvPr id="6" name="Content Placeholder 2">
            <a:extLst>
              <a:ext uri="{FF2B5EF4-FFF2-40B4-BE49-F238E27FC236}">
                <a16:creationId xmlns:a16="http://schemas.microsoft.com/office/drawing/2014/main" id="{5A641821-1475-480D-B274-65A0797D6CAD}"/>
              </a:ext>
            </a:extLst>
          </p:cNvPr>
          <p:cNvSpPr txBox="1">
            <a:spLocks/>
          </p:cNvSpPr>
          <p:nvPr/>
        </p:nvSpPr>
        <p:spPr>
          <a:xfrm>
            <a:off x="913795" y="577708"/>
            <a:ext cx="10353762" cy="9492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GB" sz="4400" dirty="0"/>
              <a:t>transform( )</a:t>
            </a:r>
          </a:p>
        </p:txBody>
      </p:sp>
    </p:spTree>
    <p:extLst>
      <p:ext uri="{BB962C8B-B14F-4D97-AF65-F5344CB8AC3E}">
        <p14:creationId xmlns:p14="http://schemas.microsoft.com/office/powerpoint/2010/main" val="375935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6">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B2586-1ABC-4246-BDED-085120A24581}"/>
              </a:ext>
            </a:extLst>
          </p:cNvPr>
          <p:cNvSpPr>
            <a:spLocks noGrp="1"/>
          </p:cNvSpPr>
          <p:nvPr>
            <p:ph type="title"/>
          </p:nvPr>
        </p:nvSpPr>
        <p:spPr>
          <a:xfrm>
            <a:off x="1282703" y="1289888"/>
            <a:ext cx="5854698" cy="4278224"/>
          </a:xfrm>
        </p:spPr>
        <p:txBody>
          <a:bodyPr vert="horz" lIns="91440" tIns="45720" rIns="91440" bIns="45720" rtlCol="0" anchor="ctr">
            <a:normAutofit/>
          </a:bodyPr>
          <a:lstStyle/>
          <a:p>
            <a:pPr algn="r"/>
            <a:r>
              <a:rPr lang="en-US" sz="5400"/>
              <a:t>Multinomial Logistic Regression</a:t>
            </a:r>
          </a:p>
        </p:txBody>
      </p:sp>
      <p:cxnSp>
        <p:nvCxnSpPr>
          <p:cNvPr id="12" name="Straight Connector 8">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770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86FE-3A57-4AED-84D0-B4BA216E9000}"/>
              </a:ext>
            </a:extLst>
          </p:cNvPr>
          <p:cNvSpPr>
            <a:spLocks noGrp="1"/>
          </p:cNvSpPr>
          <p:nvPr>
            <p:ph type="title"/>
          </p:nvPr>
        </p:nvSpPr>
        <p:spPr>
          <a:xfrm>
            <a:off x="913795" y="609600"/>
            <a:ext cx="10353761" cy="1326321"/>
          </a:xfrm>
        </p:spPr>
        <p:txBody>
          <a:bodyPr>
            <a:normAutofit/>
          </a:bodyPr>
          <a:lstStyle/>
          <a:p>
            <a:r>
              <a:rPr lang="en-GB" dirty="0"/>
              <a:t>Multinomial Logistic Regression</a:t>
            </a:r>
          </a:p>
        </p:txBody>
      </p:sp>
      <p:sp>
        <p:nvSpPr>
          <p:cNvPr id="3" name="Content Placeholder 2">
            <a:extLst>
              <a:ext uri="{FF2B5EF4-FFF2-40B4-BE49-F238E27FC236}">
                <a16:creationId xmlns:a16="http://schemas.microsoft.com/office/drawing/2014/main" id="{5CBBD0C2-C91A-4799-9E36-87F904B41B97}"/>
              </a:ext>
            </a:extLst>
          </p:cNvPr>
          <p:cNvSpPr>
            <a:spLocks noGrp="1"/>
          </p:cNvSpPr>
          <p:nvPr>
            <p:ph idx="1"/>
          </p:nvPr>
        </p:nvSpPr>
        <p:spPr>
          <a:xfrm>
            <a:off x="913795" y="2096064"/>
            <a:ext cx="5016860" cy="3695136"/>
          </a:xfrm>
        </p:spPr>
        <p:txBody>
          <a:bodyPr>
            <a:normAutofit/>
          </a:bodyPr>
          <a:lstStyle/>
          <a:p>
            <a:r>
              <a:rPr lang="en-US" dirty="0"/>
              <a:t>Multinomial logistic regression as logistic regression (more specifically, binary logistic regression) on steroids. </a:t>
            </a:r>
          </a:p>
          <a:p>
            <a:r>
              <a:rPr lang="en-US" dirty="0"/>
              <a:t>While the binary logistic regression can predict binary outcomes (</a:t>
            </a:r>
            <a:r>
              <a:rPr lang="en-US" dirty="0" err="1"/>
              <a:t>eg.</a:t>
            </a:r>
            <a:r>
              <a:rPr lang="en-US" dirty="0"/>
              <a:t>- yes or no, spam or not spam, 0 or 1, etc.), the MLR can predict one out of k-possible outcomes, where k can be any arbitrary positive integer.</a:t>
            </a:r>
            <a:endParaRPr lang="en-GB" dirty="0"/>
          </a:p>
        </p:txBody>
      </p:sp>
      <p:pic>
        <p:nvPicPr>
          <p:cNvPr id="4" name="Picture 3" descr="Chart&#10;&#10;Description automatically generated">
            <a:extLst>
              <a:ext uri="{FF2B5EF4-FFF2-40B4-BE49-F238E27FC236}">
                <a16:creationId xmlns:a16="http://schemas.microsoft.com/office/drawing/2014/main" id="{A40D755D-D639-49FA-9111-540BC4652CDE}"/>
              </a:ext>
            </a:extLst>
          </p:cNvPr>
          <p:cNvPicPr/>
          <p:nvPr/>
        </p:nvPicPr>
        <p:blipFill rotWithShape="1">
          <a:blip r:embed="rId3">
            <a:extLst>
              <a:ext uri="{28A0092B-C50C-407E-A947-70E740481C1C}">
                <a14:useLocalDpi xmlns:a14="http://schemas.microsoft.com/office/drawing/2010/main" val="0"/>
              </a:ext>
            </a:extLst>
          </a:blip>
          <a:srcRect l="12484" t="6837" r="9138" b="7320"/>
          <a:stretch/>
        </p:blipFill>
        <p:spPr bwMode="auto">
          <a:xfrm>
            <a:off x="6578082" y="2397967"/>
            <a:ext cx="5246808" cy="3262604"/>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705515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ABC5-889B-444E-B3B9-226BBE5ECA94}"/>
              </a:ext>
            </a:extLst>
          </p:cNvPr>
          <p:cNvSpPr>
            <a:spLocks noGrp="1"/>
          </p:cNvSpPr>
          <p:nvPr>
            <p:ph type="title"/>
          </p:nvPr>
        </p:nvSpPr>
        <p:spPr/>
        <p:txBody>
          <a:bodyPr/>
          <a:lstStyle/>
          <a:p>
            <a:r>
              <a:rPr lang="en-GB" dirty="0"/>
              <a:t>How does MLR work?</a:t>
            </a:r>
          </a:p>
        </p:txBody>
      </p:sp>
      <p:sp>
        <p:nvSpPr>
          <p:cNvPr id="3" name="Content Placeholder 2">
            <a:extLst>
              <a:ext uri="{FF2B5EF4-FFF2-40B4-BE49-F238E27FC236}">
                <a16:creationId xmlns:a16="http://schemas.microsoft.com/office/drawing/2014/main" id="{390C7049-6B5E-4147-B2DE-C00F2DDE8A47}"/>
              </a:ext>
            </a:extLst>
          </p:cNvPr>
          <p:cNvSpPr>
            <a:spLocks noGrp="1"/>
          </p:cNvSpPr>
          <p:nvPr>
            <p:ph idx="1"/>
          </p:nvPr>
        </p:nvSpPr>
        <p:spPr>
          <a:xfrm>
            <a:off x="913795" y="2096064"/>
            <a:ext cx="3525040" cy="3695136"/>
          </a:xfrm>
        </p:spPr>
        <p:txBody>
          <a:bodyPr/>
          <a:lstStyle/>
          <a:p>
            <a:r>
              <a:rPr lang="en-US" dirty="0"/>
              <a:t>Once we feed the function a set of features, the model performs a series of mathematical operations to normalize the input values into a vector of values that follows a probability distribution.</a:t>
            </a:r>
            <a:endParaRPr lang="en-GB" dirty="0"/>
          </a:p>
        </p:txBody>
      </p:sp>
      <p:pic>
        <p:nvPicPr>
          <p:cNvPr id="4" name="Picture 3" descr="Diagram&#10;&#10;Description automatically generated">
            <a:extLst>
              <a:ext uri="{FF2B5EF4-FFF2-40B4-BE49-F238E27FC236}">
                <a16:creationId xmlns:a16="http://schemas.microsoft.com/office/drawing/2014/main" id="{F1C53B83-1919-407A-90DA-09A3D88781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43955" y="2096064"/>
            <a:ext cx="5731510" cy="3326130"/>
          </a:xfrm>
          <a:prstGeom prst="rect">
            <a:avLst/>
          </a:prstGeom>
          <a:noFill/>
          <a:ln>
            <a:noFill/>
          </a:ln>
        </p:spPr>
      </p:pic>
    </p:spTree>
    <p:extLst>
      <p:ext uri="{BB962C8B-B14F-4D97-AF65-F5344CB8AC3E}">
        <p14:creationId xmlns:p14="http://schemas.microsoft.com/office/powerpoint/2010/main" val="1853185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A13F-DEBF-4227-99C0-E9B0B04FE930}"/>
              </a:ext>
            </a:extLst>
          </p:cNvPr>
          <p:cNvSpPr>
            <a:spLocks noGrp="1"/>
          </p:cNvSpPr>
          <p:nvPr>
            <p:ph type="title"/>
          </p:nvPr>
        </p:nvSpPr>
        <p:spPr>
          <a:xfrm>
            <a:off x="913795" y="609600"/>
            <a:ext cx="10353761" cy="1326321"/>
          </a:xfrm>
        </p:spPr>
        <p:txBody>
          <a:bodyPr>
            <a:normAutofit/>
          </a:bodyPr>
          <a:lstStyle/>
          <a:p>
            <a:r>
              <a:rPr lang="en-GB"/>
              <a:t>How does MLR work?</a:t>
            </a:r>
            <a:endParaRPr lang="en-GB" dirty="0"/>
          </a:p>
        </p:txBody>
      </p:sp>
      <p:sp>
        <p:nvSpPr>
          <p:cNvPr id="17" name="Content Placeholder 7">
            <a:extLst>
              <a:ext uri="{FF2B5EF4-FFF2-40B4-BE49-F238E27FC236}">
                <a16:creationId xmlns:a16="http://schemas.microsoft.com/office/drawing/2014/main" id="{D88C6684-045F-49C6-B59C-FBDAD198C7FE}"/>
              </a:ext>
            </a:extLst>
          </p:cNvPr>
          <p:cNvSpPr>
            <a:spLocks noGrp="1"/>
          </p:cNvSpPr>
          <p:nvPr>
            <p:ph idx="1"/>
          </p:nvPr>
        </p:nvSpPr>
        <p:spPr>
          <a:xfrm>
            <a:off x="913795" y="2096064"/>
            <a:ext cx="5016860" cy="3695136"/>
          </a:xfrm>
        </p:spPr>
        <p:txBody>
          <a:bodyPr>
            <a:normAutofit/>
          </a:bodyPr>
          <a:lstStyle/>
          <a:p>
            <a:r>
              <a:rPr lang="en-US" dirty="0"/>
              <a:t>The input that we give to the model is a feature vector, X, containing features x1, x2, x3…..</a:t>
            </a:r>
            <a:r>
              <a:rPr lang="en-US" dirty="0" err="1"/>
              <a:t>xn</a:t>
            </a:r>
            <a:r>
              <a:rPr lang="en-US" dirty="0"/>
              <a:t>.</a:t>
            </a:r>
          </a:p>
          <a:p>
            <a:r>
              <a:rPr lang="en-US" dirty="0"/>
              <a:t>The output we get is a probability vector Y, containing probabilities y1, y2, y3…</a:t>
            </a:r>
            <a:r>
              <a:rPr lang="en-US" dirty="0" err="1"/>
              <a:t>yk</a:t>
            </a:r>
            <a:r>
              <a:rPr lang="en-US" dirty="0"/>
              <a:t> for the k target classes.</a:t>
            </a:r>
          </a:p>
          <a:p>
            <a:r>
              <a:rPr lang="en-US" dirty="0"/>
              <a:t>Here, y1 + y2 + y3… + </a:t>
            </a:r>
            <a:r>
              <a:rPr lang="en-US" dirty="0" err="1"/>
              <a:t>yk</a:t>
            </a:r>
            <a:r>
              <a:rPr lang="en-US" dirty="0"/>
              <a:t> = 1, since the total probability of all the possible events in a system is always 1.</a:t>
            </a:r>
          </a:p>
          <a:p>
            <a:endParaRPr lang="en-US" dirty="0"/>
          </a:p>
        </p:txBody>
      </p:sp>
      <p:pic>
        <p:nvPicPr>
          <p:cNvPr id="4" name="Content Placeholder 3" descr="Diagram&#10;&#10;Description automatically generated">
            <a:extLst>
              <a:ext uri="{FF2B5EF4-FFF2-40B4-BE49-F238E27FC236}">
                <a16:creationId xmlns:a16="http://schemas.microsoft.com/office/drawing/2014/main" id="{5066B459-7D85-421F-B4CE-2A4094F03594}"/>
              </a:ext>
            </a:extLst>
          </p:cNvPr>
          <p:cNvPicPr>
            <a:picLocks/>
          </p:cNvPicPr>
          <p:nvPr/>
        </p:nvPicPr>
        <p:blipFill rotWithShape="1">
          <a:blip r:embed="rId3">
            <a:extLst>
              <a:ext uri="{28A0092B-C50C-407E-A947-70E740481C1C}">
                <a14:useLocalDpi xmlns:a14="http://schemas.microsoft.com/office/drawing/2010/main" val="0"/>
              </a:ext>
            </a:extLst>
          </a:blip>
          <a:srcRect l="8544" t="4826" r="7608" b="6931"/>
          <a:stretch/>
        </p:blipFill>
        <p:spPr bwMode="auto">
          <a:xfrm>
            <a:off x="6261347" y="2299317"/>
            <a:ext cx="5421667" cy="3355760"/>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042936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6">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CC6B00-C9DE-4D28-902A-BC7AF4F14248}"/>
              </a:ext>
            </a:extLst>
          </p:cNvPr>
          <p:cNvSpPr>
            <a:spLocks noGrp="1"/>
          </p:cNvSpPr>
          <p:nvPr>
            <p:ph type="title"/>
          </p:nvPr>
        </p:nvSpPr>
        <p:spPr>
          <a:xfrm>
            <a:off x="1282703" y="1289888"/>
            <a:ext cx="5854698" cy="4278224"/>
          </a:xfrm>
        </p:spPr>
        <p:txBody>
          <a:bodyPr vert="horz" lIns="91440" tIns="45720" rIns="91440" bIns="45720" rtlCol="0" anchor="ctr">
            <a:normAutofit/>
          </a:bodyPr>
          <a:lstStyle/>
          <a:p>
            <a:pPr algn="r"/>
            <a:r>
              <a:rPr lang="en-US" sz="5400"/>
              <a:t>Thank you</a:t>
            </a:r>
          </a:p>
        </p:txBody>
      </p:sp>
      <p:cxnSp>
        <p:nvCxnSpPr>
          <p:cNvPr id="12" name="Straight Connector 8">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97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D7FA4-0941-418F-9EE5-E39D2B85759E}"/>
              </a:ext>
            </a:extLst>
          </p:cNvPr>
          <p:cNvSpPr>
            <a:spLocks noGrp="1"/>
          </p:cNvSpPr>
          <p:nvPr>
            <p:ph type="title"/>
          </p:nvPr>
        </p:nvSpPr>
        <p:spPr/>
        <p:txBody>
          <a:bodyPr/>
          <a:lstStyle/>
          <a:p>
            <a:r>
              <a:rPr lang="en-GB" dirty="0"/>
              <a:t>Logistic regression</a:t>
            </a:r>
          </a:p>
        </p:txBody>
      </p:sp>
      <p:sp>
        <p:nvSpPr>
          <p:cNvPr id="3" name="Content Placeholder 2">
            <a:extLst>
              <a:ext uri="{FF2B5EF4-FFF2-40B4-BE49-F238E27FC236}">
                <a16:creationId xmlns:a16="http://schemas.microsoft.com/office/drawing/2014/main" id="{E18496D4-91AF-4401-8588-04EC361B5C9E}"/>
              </a:ext>
            </a:extLst>
          </p:cNvPr>
          <p:cNvSpPr>
            <a:spLocks noGrp="1"/>
          </p:cNvSpPr>
          <p:nvPr>
            <p:ph idx="1"/>
          </p:nvPr>
        </p:nvSpPr>
        <p:spPr>
          <a:xfrm>
            <a:off x="913795" y="2096063"/>
            <a:ext cx="10353762" cy="4002895"/>
          </a:xfrm>
        </p:spPr>
        <p:txBody>
          <a:bodyPr>
            <a:normAutofit/>
          </a:bodyPr>
          <a:lstStyle/>
          <a:p>
            <a:r>
              <a:rPr lang="en-US" dirty="0"/>
              <a:t>It is used for predicting the categorical dependent variable using a given set of independent variables.</a:t>
            </a:r>
          </a:p>
          <a:p>
            <a:r>
              <a:rPr lang="en-US" dirty="0"/>
              <a:t>Logistic regression predicts the output of a categorical dependent variable. Therefore, the outcome must be a categorical or discrete value. </a:t>
            </a:r>
          </a:p>
          <a:p>
            <a:r>
              <a:rPr lang="en-US" dirty="0"/>
              <a:t>It can be either Yes or No, 0 or 1, true or False, etc. but instead of giving the exact value as 0 and 1, it gives the probabilistic values which lie between 0 and 1.</a:t>
            </a:r>
          </a:p>
          <a:p>
            <a:r>
              <a:rPr lang="en-US" dirty="0"/>
              <a:t>Logistic Regression is much similar to the Linear Regression except that how they are used. Linear Regression is used for solving Regression problems, whereas Logistic regression is used for solving the classification problems.</a:t>
            </a:r>
            <a:endParaRPr lang="en-GB" dirty="0"/>
          </a:p>
        </p:txBody>
      </p:sp>
    </p:spTree>
    <p:extLst>
      <p:ext uri="{BB962C8B-B14F-4D97-AF65-F5344CB8AC3E}">
        <p14:creationId xmlns:p14="http://schemas.microsoft.com/office/powerpoint/2010/main" val="199146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CD85-DD0C-4826-B83F-7686C2BA41C3}"/>
              </a:ext>
            </a:extLst>
          </p:cNvPr>
          <p:cNvSpPr>
            <a:spLocks noGrp="1"/>
          </p:cNvSpPr>
          <p:nvPr>
            <p:ph type="title"/>
          </p:nvPr>
        </p:nvSpPr>
        <p:spPr/>
        <p:txBody>
          <a:bodyPr/>
          <a:lstStyle/>
          <a:p>
            <a:r>
              <a:rPr lang="en-GB" dirty="0"/>
              <a:t>Logistic regression</a:t>
            </a:r>
          </a:p>
        </p:txBody>
      </p:sp>
      <p:sp>
        <p:nvSpPr>
          <p:cNvPr id="3" name="Content Placeholder 2">
            <a:extLst>
              <a:ext uri="{FF2B5EF4-FFF2-40B4-BE49-F238E27FC236}">
                <a16:creationId xmlns:a16="http://schemas.microsoft.com/office/drawing/2014/main" id="{B955334F-D10D-4E5F-92A0-076EF096AC93}"/>
              </a:ext>
            </a:extLst>
          </p:cNvPr>
          <p:cNvSpPr>
            <a:spLocks noGrp="1"/>
          </p:cNvSpPr>
          <p:nvPr>
            <p:ph idx="1"/>
          </p:nvPr>
        </p:nvSpPr>
        <p:spPr/>
        <p:txBody>
          <a:bodyPr/>
          <a:lstStyle/>
          <a:p>
            <a:r>
              <a:rPr lang="en-US" dirty="0"/>
              <a:t>In Logistic regression, instead of fitting a regression line, we fit an "S" shaped logistic function, which predicts two maximum values (0 or 1).</a:t>
            </a:r>
          </a:p>
          <a:p>
            <a:r>
              <a:rPr lang="en-US" dirty="0"/>
              <a:t>The curve from the logistic function indicates the likelihood of something such as whether the cells are cancerous or not, a mouse is obese or not based on its weight, etc.</a:t>
            </a:r>
          </a:p>
          <a:p>
            <a:r>
              <a:rPr lang="en-US" dirty="0"/>
              <a:t>Logistic Regression is a significant machine learning algorithm because it has the ability to provide probabilities and classify new data using continuous and discrete datasets.</a:t>
            </a:r>
            <a:endParaRPr lang="en-GB" dirty="0"/>
          </a:p>
        </p:txBody>
      </p:sp>
    </p:spTree>
    <p:extLst>
      <p:ext uri="{BB962C8B-B14F-4D97-AF65-F5344CB8AC3E}">
        <p14:creationId xmlns:p14="http://schemas.microsoft.com/office/powerpoint/2010/main" val="3644914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53B7C-CAA8-4F1C-AD5E-8F4CAC2A0310}"/>
              </a:ext>
            </a:extLst>
          </p:cNvPr>
          <p:cNvSpPr>
            <a:spLocks noGrp="1"/>
          </p:cNvSpPr>
          <p:nvPr>
            <p:ph type="title"/>
          </p:nvPr>
        </p:nvSpPr>
        <p:spPr>
          <a:xfrm>
            <a:off x="6435091" y="609600"/>
            <a:ext cx="4832465" cy="1326321"/>
          </a:xfrm>
        </p:spPr>
        <p:txBody>
          <a:bodyPr>
            <a:normAutofit/>
          </a:bodyPr>
          <a:lstStyle/>
          <a:p>
            <a:r>
              <a:rPr lang="en-GB">
                <a:solidFill>
                  <a:srgbClr val="FFFFFF"/>
                </a:solidFill>
              </a:rPr>
              <a:t>Logistic regression</a:t>
            </a:r>
          </a:p>
        </p:txBody>
      </p:sp>
      <p:sp>
        <p:nvSpPr>
          <p:cNvPr id="73" name="Rectangle 72">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ogistic Regression in Machine Learning">
            <a:extLst>
              <a:ext uri="{FF2B5EF4-FFF2-40B4-BE49-F238E27FC236}">
                <a16:creationId xmlns:a16="http://schemas.microsoft.com/office/drawing/2014/main" id="{B46F51AE-4BDF-400E-8D16-344CD2D39A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64" r="2725"/>
          <a:stretch/>
        </p:blipFill>
        <p:spPr bwMode="auto">
          <a:xfrm>
            <a:off x="812496" y="1767897"/>
            <a:ext cx="5076939" cy="3233311"/>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F615C6-64D1-47D3-9CD8-885CB130820A}"/>
              </a:ext>
            </a:extLst>
          </p:cNvPr>
          <p:cNvSpPr>
            <a:spLocks noGrp="1"/>
          </p:cNvSpPr>
          <p:nvPr>
            <p:ph idx="1"/>
          </p:nvPr>
        </p:nvSpPr>
        <p:spPr>
          <a:xfrm>
            <a:off x="6435091" y="2096064"/>
            <a:ext cx="5229224" cy="3962120"/>
          </a:xfrm>
        </p:spPr>
        <p:txBody>
          <a:bodyPr>
            <a:normAutofit fontScale="92500" lnSpcReduction="10000"/>
          </a:bodyPr>
          <a:lstStyle/>
          <a:p>
            <a:r>
              <a:rPr lang="en-US" dirty="0">
                <a:solidFill>
                  <a:srgbClr val="FFFFFF"/>
                </a:solidFill>
              </a:rPr>
              <a:t>Logistic Regression can be used to classify the observations using different types of data and can easily determine the most effective variables used for the classification</a:t>
            </a:r>
          </a:p>
          <a:p>
            <a:pPr marL="0" indent="0">
              <a:buNone/>
            </a:pPr>
            <a:endParaRPr lang="en-US" dirty="0">
              <a:solidFill>
                <a:srgbClr val="FFFFFF"/>
              </a:solidFill>
            </a:endParaRPr>
          </a:p>
          <a:p>
            <a:pPr marL="0" indent="0">
              <a:buNone/>
            </a:pPr>
            <a:r>
              <a:rPr lang="en-US" dirty="0">
                <a:solidFill>
                  <a:srgbClr val="FFFFFF"/>
                </a:solidFill>
              </a:rPr>
              <a:t>Note: Logistic regression uses the concept of predictive modeling as regression; therefore, it is called logistic regression, but is used to classify samples; Therefore, it falls under the classification algorithm.</a:t>
            </a:r>
            <a:endParaRPr lang="en-GB" dirty="0">
              <a:solidFill>
                <a:srgbClr val="FFFFFF"/>
              </a:solidFill>
            </a:endParaRPr>
          </a:p>
        </p:txBody>
      </p:sp>
    </p:spTree>
    <p:extLst>
      <p:ext uri="{BB962C8B-B14F-4D97-AF65-F5344CB8AC3E}">
        <p14:creationId xmlns:p14="http://schemas.microsoft.com/office/powerpoint/2010/main" val="96260928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7005-752F-4C86-B3CD-1058A768F3D8}"/>
              </a:ext>
            </a:extLst>
          </p:cNvPr>
          <p:cNvSpPr>
            <a:spLocks noGrp="1"/>
          </p:cNvSpPr>
          <p:nvPr>
            <p:ph type="title"/>
          </p:nvPr>
        </p:nvSpPr>
        <p:spPr/>
        <p:txBody>
          <a:bodyPr/>
          <a:lstStyle/>
          <a:p>
            <a:r>
              <a:rPr lang="en-GB" dirty="0"/>
              <a:t>Logistic Function (Sigmoid Function)</a:t>
            </a:r>
          </a:p>
        </p:txBody>
      </p:sp>
      <p:sp>
        <p:nvSpPr>
          <p:cNvPr id="3" name="Content Placeholder 2">
            <a:extLst>
              <a:ext uri="{FF2B5EF4-FFF2-40B4-BE49-F238E27FC236}">
                <a16:creationId xmlns:a16="http://schemas.microsoft.com/office/drawing/2014/main" id="{D9283213-4DA8-4115-A85E-0FC2C8CF3429}"/>
              </a:ext>
            </a:extLst>
          </p:cNvPr>
          <p:cNvSpPr>
            <a:spLocks noGrp="1"/>
          </p:cNvSpPr>
          <p:nvPr>
            <p:ph idx="1"/>
          </p:nvPr>
        </p:nvSpPr>
        <p:spPr/>
        <p:txBody>
          <a:bodyPr>
            <a:normAutofit lnSpcReduction="10000"/>
          </a:bodyPr>
          <a:lstStyle/>
          <a:p>
            <a:r>
              <a:rPr lang="en-US" dirty="0"/>
              <a:t>The sigmoid function is a mathematical function used to map the predicted values to probabilities.</a:t>
            </a:r>
          </a:p>
          <a:p>
            <a:r>
              <a:rPr lang="en-US" dirty="0"/>
              <a:t>It maps any real value into another value within a range of 0 and 1.</a:t>
            </a:r>
          </a:p>
          <a:p>
            <a:r>
              <a:rPr lang="en-US" dirty="0"/>
              <a:t>The value of the logistic regression must be between 0 and 1, which cannot go beyond this limit, so it forms a curve like the "S" form. The S-form curve is called the Sigmoid function or the logistic function.</a:t>
            </a:r>
          </a:p>
          <a:p>
            <a:r>
              <a:rPr lang="en-US" dirty="0"/>
              <a:t>In logistic regression, we use the concept of the threshold value, which defines the probability of either 0 or 1. Such as values above the threshold value tends to 1, and a value below the threshold values tends to 0.</a:t>
            </a:r>
            <a:endParaRPr lang="en-GB" dirty="0"/>
          </a:p>
        </p:txBody>
      </p:sp>
    </p:spTree>
    <p:extLst>
      <p:ext uri="{BB962C8B-B14F-4D97-AF65-F5344CB8AC3E}">
        <p14:creationId xmlns:p14="http://schemas.microsoft.com/office/powerpoint/2010/main" val="405352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35F4-EE04-47C6-880D-9F324824695C}"/>
              </a:ext>
            </a:extLst>
          </p:cNvPr>
          <p:cNvSpPr>
            <a:spLocks noGrp="1"/>
          </p:cNvSpPr>
          <p:nvPr>
            <p:ph type="title"/>
          </p:nvPr>
        </p:nvSpPr>
        <p:spPr/>
        <p:txBody>
          <a:bodyPr/>
          <a:lstStyle/>
          <a:p>
            <a:r>
              <a:rPr lang="en-GB" dirty="0"/>
              <a:t>Assumptions for Logistic Regression</a:t>
            </a:r>
          </a:p>
        </p:txBody>
      </p:sp>
      <p:sp>
        <p:nvSpPr>
          <p:cNvPr id="3" name="Content Placeholder 2">
            <a:extLst>
              <a:ext uri="{FF2B5EF4-FFF2-40B4-BE49-F238E27FC236}">
                <a16:creationId xmlns:a16="http://schemas.microsoft.com/office/drawing/2014/main" id="{ADBA9432-2EE3-4C9F-921F-9E7D4BBE8533}"/>
              </a:ext>
            </a:extLst>
          </p:cNvPr>
          <p:cNvSpPr>
            <a:spLocks noGrp="1"/>
          </p:cNvSpPr>
          <p:nvPr>
            <p:ph idx="1"/>
          </p:nvPr>
        </p:nvSpPr>
        <p:spPr>
          <a:xfrm>
            <a:off x="919119" y="2468927"/>
            <a:ext cx="10353762" cy="2165218"/>
          </a:xfrm>
        </p:spPr>
        <p:txBody>
          <a:bodyPr>
            <a:normAutofit/>
          </a:bodyPr>
          <a:lstStyle/>
          <a:p>
            <a:r>
              <a:rPr lang="en-US" sz="2400" dirty="0"/>
              <a:t>The dependent variable must be categorical in nature.</a:t>
            </a:r>
          </a:p>
          <a:p>
            <a:pPr marL="0" indent="0">
              <a:buNone/>
            </a:pPr>
            <a:endParaRPr lang="en-US" sz="2400" dirty="0"/>
          </a:p>
          <a:p>
            <a:r>
              <a:rPr lang="en-US" sz="2400" dirty="0"/>
              <a:t>The independent variable should not have multi-collinearity.</a:t>
            </a:r>
            <a:endParaRPr lang="en-GB" sz="2400" dirty="0"/>
          </a:p>
        </p:txBody>
      </p:sp>
    </p:spTree>
    <p:extLst>
      <p:ext uri="{BB962C8B-B14F-4D97-AF65-F5344CB8AC3E}">
        <p14:creationId xmlns:p14="http://schemas.microsoft.com/office/powerpoint/2010/main" val="271815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C198-996C-4141-9D14-9C20F3392B64}"/>
              </a:ext>
            </a:extLst>
          </p:cNvPr>
          <p:cNvSpPr>
            <a:spLocks noGrp="1"/>
          </p:cNvSpPr>
          <p:nvPr>
            <p:ph type="title"/>
          </p:nvPr>
        </p:nvSpPr>
        <p:spPr/>
        <p:txBody>
          <a:bodyPr/>
          <a:lstStyle/>
          <a:p>
            <a:r>
              <a:rPr lang="en-GB" dirty="0"/>
              <a:t>Logistic Regression Equation</a:t>
            </a:r>
          </a:p>
        </p:txBody>
      </p:sp>
      <p:sp>
        <p:nvSpPr>
          <p:cNvPr id="3" name="Content Placeholder 2">
            <a:extLst>
              <a:ext uri="{FF2B5EF4-FFF2-40B4-BE49-F238E27FC236}">
                <a16:creationId xmlns:a16="http://schemas.microsoft.com/office/drawing/2014/main" id="{5D19B7A7-C5EE-48A6-882D-F81D3C7D240C}"/>
              </a:ext>
            </a:extLst>
          </p:cNvPr>
          <p:cNvSpPr>
            <a:spLocks noGrp="1"/>
          </p:cNvSpPr>
          <p:nvPr>
            <p:ph idx="1"/>
          </p:nvPr>
        </p:nvSpPr>
        <p:spPr/>
        <p:txBody>
          <a:bodyPr/>
          <a:lstStyle/>
          <a:p>
            <a:r>
              <a:rPr lang="en-US" dirty="0"/>
              <a:t>We know the equation of the straight line can be written as:</a:t>
            </a:r>
          </a:p>
          <a:p>
            <a:pPr marL="0" indent="0">
              <a:buNone/>
            </a:pPr>
            <a:endParaRPr lang="en-US" dirty="0"/>
          </a:p>
          <a:p>
            <a:r>
              <a:rPr lang="en-US" dirty="0"/>
              <a:t>In Logistic Regression y can be between 0 and 1 only, so for this let's divide the above equation by (1-y):</a:t>
            </a:r>
          </a:p>
          <a:p>
            <a:pPr marL="0" indent="0">
              <a:buNone/>
            </a:pPr>
            <a:endParaRPr lang="en-US" dirty="0"/>
          </a:p>
          <a:p>
            <a:r>
              <a:rPr lang="en-US" dirty="0"/>
              <a:t>But we need range between -[infinity] to +[infinity], then take logarithm of the equation it will become:</a:t>
            </a:r>
          </a:p>
        </p:txBody>
      </p:sp>
      <p:pic>
        <p:nvPicPr>
          <p:cNvPr id="2054" name="Picture 6" descr="Logistic Regression in Machine Learning">
            <a:extLst>
              <a:ext uri="{FF2B5EF4-FFF2-40B4-BE49-F238E27FC236}">
                <a16:creationId xmlns:a16="http://schemas.microsoft.com/office/drawing/2014/main" id="{EA6F76F7-1519-4F5B-AB1E-3DA0D8F58E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66" t="6928"/>
          <a:stretch/>
        </p:blipFill>
        <p:spPr bwMode="auto">
          <a:xfrm>
            <a:off x="3675160" y="2689935"/>
            <a:ext cx="4689492" cy="39061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ogistic Regression in Machine Learning">
            <a:extLst>
              <a:ext uri="{FF2B5EF4-FFF2-40B4-BE49-F238E27FC236}">
                <a16:creationId xmlns:a16="http://schemas.microsoft.com/office/drawing/2014/main" id="{F017D6E6-06DF-41AC-A15F-4B24C97FBE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92" t="12355" b="2580"/>
          <a:stretch/>
        </p:blipFill>
        <p:spPr bwMode="auto">
          <a:xfrm>
            <a:off x="4185340" y="3760058"/>
            <a:ext cx="3821319" cy="61726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ogistic Regression in Machine Learning">
            <a:extLst>
              <a:ext uri="{FF2B5EF4-FFF2-40B4-BE49-F238E27FC236}">
                <a16:creationId xmlns:a16="http://schemas.microsoft.com/office/drawing/2014/main" id="{1BDDEE09-3C09-4B76-B5C6-6919125F99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73"/>
          <a:stretch/>
        </p:blipFill>
        <p:spPr bwMode="auto">
          <a:xfrm>
            <a:off x="2976707" y="5618970"/>
            <a:ext cx="5882468" cy="74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98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C0E41-3C32-4ADC-BE48-C7D936B3136F}"/>
              </a:ext>
            </a:extLst>
          </p:cNvPr>
          <p:cNvSpPr>
            <a:spLocks noGrp="1"/>
          </p:cNvSpPr>
          <p:nvPr>
            <p:ph type="title"/>
          </p:nvPr>
        </p:nvSpPr>
        <p:spPr/>
        <p:txBody>
          <a:bodyPr/>
          <a:lstStyle/>
          <a:p>
            <a:r>
              <a:rPr lang="en-GB" dirty="0"/>
              <a:t>Type of Logistic Regression</a:t>
            </a:r>
          </a:p>
        </p:txBody>
      </p:sp>
      <p:sp>
        <p:nvSpPr>
          <p:cNvPr id="3" name="Content Placeholder 2">
            <a:extLst>
              <a:ext uri="{FF2B5EF4-FFF2-40B4-BE49-F238E27FC236}">
                <a16:creationId xmlns:a16="http://schemas.microsoft.com/office/drawing/2014/main" id="{2F95ED8C-8F67-4DF2-A9F8-9D3EC70F2AD5}"/>
              </a:ext>
            </a:extLst>
          </p:cNvPr>
          <p:cNvSpPr>
            <a:spLocks noGrp="1"/>
          </p:cNvSpPr>
          <p:nvPr>
            <p:ph idx="1"/>
          </p:nvPr>
        </p:nvSpPr>
        <p:spPr>
          <a:xfrm>
            <a:off x="913794" y="2229229"/>
            <a:ext cx="10353762" cy="3695136"/>
          </a:xfrm>
        </p:spPr>
        <p:txBody>
          <a:bodyPr/>
          <a:lstStyle/>
          <a:p>
            <a:pPr marL="0" indent="0">
              <a:buNone/>
            </a:pPr>
            <a:r>
              <a:rPr lang="en-US" dirty="0"/>
              <a:t>On the basis of the categories,</a:t>
            </a:r>
          </a:p>
          <a:p>
            <a:r>
              <a:rPr lang="en-US" dirty="0"/>
              <a:t>Binomial: In binomial Logistic regression, there can be only two possible types of the dependent variables, such as 0 or 1, Pass or Fail, etc.</a:t>
            </a:r>
          </a:p>
          <a:p>
            <a:r>
              <a:rPr lang="en-US" dirty="0"/>
              <a:t>Multinomial: In multinomial Logistic regression, there can be 3 or more possible unordered types of the dependent variable, such as "cat", "dogs", or "sheep"</a:t>
            </a:r>
          </a:p>
          <a:p>
            <a:r>
              <a:rPr lang="en-US" dirty="0"/>
              <a:t>Ordinal: In ordinal Logistic regression, there can be 3 or more possible ordered types of dependent variables, such as "low", "Medium", or "High".</a:t>
            </a:r>
            <a:endParaRPr lang="en-GB" dirty="0"/>
          </a:p>
        </p:txBody>
      </p:sp>
    </p:spTree>
    <p:extLst>
      <p:ext uri="{BB962C8B-B14F-4D97-AF65-F5344CB8AC3E}">
        <p14:creationId xmlns:p14="http://schemas.microsoft.com/office/powerpoint/2010/main" val="168949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FA1F-4C07-47AD-A164-19CA287FB009}"/>
              </a:ext>
            </a:extLst>
          </p:cNvPr>
          <p:cNvSpPr>
            <a:spLocks noGrp="1"/>
          </p:cNvSpPr>
          <p:nvPr>
            <p:ph type="title"/>
          </p:nvPr>
        </p:nvSpPr>
        <p:spPr/>
        <p:txBody>
          <a:bodyPr/>
          <a:lstStyle/>
          <a:p>
            <a:r>
              <a:rPr lang="en-US" dirty="0"/>
              <a:t>Python Implementation of Logistic Regression (Binomial)</a:t>
            </a:r>
            <a:endParaRPr lang="en-GB" dirty="0"/>
          </a:p>
        </p:txBody>
      </p:sp>
      <p:sp>
        <p:nvSpPr>
          <p:cNvPr id="3" name="Content Placeholder 2">
            <a:extLst>
              <a:ext uri="{FF2B5EF4-FFF2-40B4-BE49-F238E27FC236}">
                <a16:creationId xmlns:a16="http://schemas.microsoft.com/office/drawing/2014/main" id="{CEE72897-A997-4D67-A983-8EFD16EDB325}"/>
              </a:ext>
            </a:extLst>
          </p:cNvPr>
          <p:cNvSpPr>
            <a:spLocks noGrp="1"/>
          </p:cNvSpPr>
          <p:nvPr>
            <p:ph idx="1"/>
          </p:nvPr>
        </p:nvSpPr>
        <p:spPr>
          <a:xfrm>
            <a:off x="913795" y="2400864"/>
            <a:ext cx="10353762" cy="3954780"/>
          </a:xfrm>
        </p:spPr>
        <p:txBody>
          <a:bodyPr/>
          <a:lstStyle/>
          <a:p>
            <a:r>
              <a:rPr lang="en-US" dirty="0"/>
              <a:t>There is a dataset given which contains the information of various users obtained from the social networking sites. </a:t>
            </a:r>
          </a:p>
          <a:p>
            <a:endParaRPr lang="en-US" dirty="0"/>
          </a:p>
          <a:p>
            <a:r>
              <a:rPr lang="en-US" dirty="0"/>
              <a:t>There is a car making company that has recently launched a new SUV car. So the company wanted to check how many users from the dataset, wants to purchase the car.</a:t>
            </a:r>
          </a:p>
          <a:p>
            <a:endParaRPr lang="en-US" dirty="0"/>
          </a:p>
          <a:p>
            <a:r>
              <a:rPr lang="en-US" dirty="0"/>
              <a:t>For this problem, we will build a Machine Learning model using the Logistic regression algorithm. </a:t>
            </a:r>
          </a:p>
        </p:txBody>
      </p:sp>
    </p:spTree>
    <p:extLst>
      <p:ext uri="{BB962C8B-B14F-4D97-AF65-F5344CB8AC3E}">
        <p14:creationId xmlns:p14="http://schemas.microsoft.com/office/powerpoint/2010/main" val="2132512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63</TotalTime>
  <Words>1227</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Rockwell</vt:lpstr>
      <vt:lpstr>Damask</vt:lpstr>
      <vt:lpstr>Logistic regression</vt:lpstr>
      <vt:lpstr>Logistic regression</vt:lpstr>
      <vt:lpstr>Logistic regression</vt:lpstr>
      <vt:lpstr>Logistic regression</vt:lpstr>
      <vt:lpstr>Logistic Function (Sigmoid Function)</vt:lpstr>
      <vt:lpstr>Assumptions for Logistic Regression</vt:lpstr>
      <vt:lpstr>Logistic Regression Equation</vt:lpstr>
      <vt:lpstr>Type of Logistic Regression</vt:lpstr>
      <vt:lpstr>Python Implementation of Logistic Regression (Binomial)</vt:lpstr>
      <vt:lpstr>PowerPoint Presentation</vt:lpstr>
      <vt:lpstr>PowerPoint Presentation</vt:lpstr>
      <vt:lpstr>PowerPoint Presentation</vt:lpstr>
      <vt:lpstr>PowerPoint Presentation</vt:lpstr>
      <vt:lpstr>Multinomial Logistic Regression</vt:lpstr>
      <vt:lpstr>Multinomial Logistic Regression</vt:lpstr>
      <vt:lpstr>How does MLR work?</vt:lpstr>
      <vt:lpstr>How does MLR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Vinita Saldanha</dc:creator>
  <cp:lastModifiedBy>Vinita Saldanha</cp:lastModifiedBy>
  <cp:revision>7</cp:revision>
  <dcterms:created xsi:type="dcterms:W3CDTF">2021-06-28T05:10:35Z</dcterms:created>
  <dcterms:modified xsi:type="dcterms:W3CDTF">2021-06-30T12:31:26Z</dcterms:modified>
</cp:coreProperties>
</file>