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Inter"/>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wAGsgNw3kY5pQ8OPkcz5oZ5L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FC4DC3-B35D-4A53-9EDA-1F76C7EADA94}">
  <a:tblStyle styleId="{FCFC4DC3-B35D-4A53-9EDA-1F76C7EADA94}"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9F1"/>
          </a:solidFill>
        </a:fill>
      </a:tcStyle>
    </a:wholeTbl>
    <a:band1H>
      <a:tcTxStyle/>
      <a:tcStyle>
        <a:fill>
          <a:solidFill>
            <a:srgbClr val="EDD0E2"/>
          </a:solidFill>
        </a:fill>
      </a:tcStyle>
    </a:band1H>
    <a:band2H>
      <a:tcTxStyle/>
    </a:band2H>
    <a:band1V>
      <a:tcTxStyle/>
      <a:tcStyle>
        <a:fill>
          <a:solidFill>
            <a:srgbClr val="EDD0E2"/>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25"/>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71" name="Google Shape;71;p25"/>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26"/>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27"/>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7"/>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27"/>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88" name="Google Shape;88;p27"/>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i="0" lang="en-GB" sz="8000" u="none" cap="none" strike="noStrike">
                <a:solidFill>
                  <a:schemeClr val="lt1"/>
                </a:solidFill>
                <a:latin typeface="Rockwell"/>
                <a:ea typeface="Rockwell"/>
                <a:cs typeface="Rockwell"/>
                <a:sym typeface="Rockwell"/>
              </a:rPr>
              <a:t>“</a:t>
            </a:r>
            <a:endParaRPr/>
          </a:p>
        </p:txBody>
      </p:sp>
      <p:sp>
        <p:nvSpPr>
          <p:cNvPr id="89" name="Google Shape;89;p27"/>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i="0" lang="en-GB" sz="8000" u="none" cap="none" strike="noStrik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28"/>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8"/>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29"/>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9"/>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29"/>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29"/>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29"/>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29"/>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29"/>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30"/>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0"/>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30"/>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1" name="Google Shape;111;p30"/>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30"/>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30"/>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4" name="Google Shape;114;p30"/>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30"/>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30"/>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7" name="Google Shape;117;p30"/>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3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1"/>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32"/>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2"/>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26" name="Google Shape;26;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2" name="Google Shape;32;p19"/>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3" name="Google Shape;33;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39" name="Google Shape;39;p2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2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1" name="Google Shape;41;p2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23"/>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64" name="Google Shape;64;p24"/>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1"/>
          <p:cNvPicPr preferRelativeResize="0"/>
          <p:nvPr/>
        </p:nvPicPr>
        <p:blipFill rotWithShape="1">
          <a:blip r:embed="rId3">
            <a:alphaModFix/>
          </a:blip>
          <a:srcRect b="12805" l="0" r="0" t="10141"/>
          <a:stretch/>
        </p:blipFill>
        <p:spPr>
          <a:xfrm>
            <a:off x="1" y="10"/>
            <a:ext cx="12191999" cy="6857990"/>
          </a:xfrm>
          <a:prstGeom prst="rect">
            <a:avLst/>
          </a:prstGeom>
          <a:noFill/>
          <a:ln>
            <a:noFill/>
          </a:ln>
        </p:spPr>
      </p:pic>
      <p:sp>
        <p:nvSpPr>
          <p:cNvPr id="138" name="Google Shape;138;p1"/>
          <p:cNvSpPr txBox="1"/>
          <p:nvPr>
            <p:ph type="ctrTitle"/>
          </p:nvPr>
        </p:nvSpPr>
        <p:spPr>
          <a:xfrm>
            <a:off x="4985517" y="3331444"/>
            <a:ext cx="6470692" cy="122930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6600"/>
              </a:buClr>
              <a:buSzPct val="100000"/>
              <a:buFont typeface="Bookman Old Style"/>
              <a:buNone/>
            </a:pPr>
            <a:r>
              <a:rPr lang="en-GB" sz="5400">
                <a:solidFill>
                  <a:srgbClr val="FF6600"/>
                </a:solidFill>
              </a:rPr>
              <a:t>NAÏVE BAYES CLASSIFIER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913795" y="609601"/>
            <a:ext cx="10353761" cy="8918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WORKING OF NAÏVE BAYES' CLASSIFIER</a:t>
            </a:r>
            <a:endParaRPr/>
          </a:p>
        </p:txBody>
      </p:sp>
      <p:sp>
        <p:nvSpPr>
          <p:cNvPr id="198" name="Google Shape;198;p10"/>
          <p:cNvSpPr txBox="1"/>
          <p:nvPr>
            <p:ph idx="1" type="body"/>
          </p:nvPr>
        </p:nvSpPr>
        <p:spPr>
          <a:xfrm>
            <a:off x="913794" y="1842063"/>
            <a:ext cx="10353762" cy="44063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GB"/>
              <a:t>Applying Bayes'theorem:</a:t>
            </a:r>
            <a:endParaRPr/>
          </a:p>
          <a:p>
            <a:pPr indent="-228600" lvl="0" marL="228600" rtl="0" algn="l">
              <a:lnSpc>
                <a:spcPct val="120000"/>
              </a:lnSpc>
              <a:spcBef>
                <a:spcPts val="1000"/>
              </a:spcBef>
              <a:spcAft>
                <a:spcPts val="0"/>
              </a:spcAft>
              <a:buClr>
                <a:schemeClr val="lt1"/>
              </a:buClr>
              <a:buSzPts val="2000"/>
              <a:buChar char="•"/>
            </a:pPr>
            <a:r>
              <a:rPr lang="en-GB"/>
              <a:t>So P(Yes|Sunny) = 0.3*0.71/0.35= 0.60</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P(No|Sunny)= P(Sunny|No)*P(No)/P(Sunny)</a:t>
            </a:r>
            <a:endParaRPr/>
          </a:p>
          <a:p>
            <a:pPr indent="-228600" lvl="0" marL="228600" rtl="0" algn="l">
              <a:lnSpc>
                <a:spcPct val="120000"/>
              </a:lnSpc>
              <a:spcBef>
                <a:spcPts val="1000"/>
              </a:spcBef>
              <a:spcAft>
                <a:spcPts val="0"/>
              </a:spcAft>
              <a:buClr>
                <a:schemeClr val="lt1"/>
              </a:buClr>
              <a:buSzPts val="2000"/>
              <a:buChar char="•"/>
            </a:pPr>
            <a:r>
              <a:rPr lang="en-GB"/>
              <a:t>P(Sunny|NO)= 2/4=0.5</a:t>
            </a:r>
            <a:endParaRPr/>
          </a:p>
          <a:p>
            <a:pPr indent="-228600" lvl="0" marL="228600" rtl="0" algn="l">
              <a:lnSpc>
                <a:spcPct val="120000"/>
              </a:lnSpc>
              <a:spcBef>
                <a:spcPts val="1000"/>
              </a:spcBef>
              <a:spcAft>
                <a:spcPts val="0"/>
              </a:spcAft>
              <a:buClr>
                <a:schemeClr val="lt1"/>
              </a:buClr>
              <a:buSzPts val="2000"/>
              <a:buChar char="•"/>
            </a:pPr>
            <a:r>
              <a:rPr lang="en-GB"/>
              <a:t>P(No)= 0.29</a:t>
            </a:r>
            <a:endParaRPr/>
          </a:p>
          <a:p>
            <a:pPr indent="-228600" lvl="0" marL="228600" rtl="0" algn="l">
              <a:lnSpc>
                <a:spcPct val="120000"/>
              </a:lnSpc>
              <a:spcBef>
                <a:spcPts val="1000"/>
              </a:spcBef>
              <a:spcAft>
                <a:spcPts val="0"/>
              </a:spcAft>
              <a:buClr>
                <a:schemeClr val="lt1"/>
              </a:buClr>
              <a:buSzPts val="2000"/>
              <a:buChar char="•"/>
            </a:pPr>
            <a:r>
              <a:rPr lang="en-GB"/>
              <a:t>P(Sunny)= 0.35</a:t>
            </a:r>
            <a:endParaRPr/>
          </a:p>
          <a:p>
            <a:pPr indent="-228600" lvl="0" marL="228600" rtl="0" algn="l">
              <a:lnSpc>
                <a:spcPct val="120000"/>
              </a:lnSpc>
              <a:spcBef>
                <a:spcPts val="1000"/>
              </a:spcBef>
              <a:spcAft>
                <a:spcPts val="0"/>
              </a:spcAft>
              <a:buClr>
                <a:schemeClr val="lt1"/>
              </a:buClr>
              <a:buSzPts val="2000"/>
              <a:buChar char="•"/>
            </a:pPr>
            <a:r>
              <a:rPr lang="en-GB"/>
              <a:t>So P(No|Sunny)= 0.5*0.29/0.35 = 0.41</a:t>
            </a:r>
            <a:endParaRPr/>
          </a:p>
          <a:p>
            <a:pPr indent="-228600" lvl="0" marL="228600" rtl="0" algn="l">
              <a:lnSpc>
                <a:spcPct val="120000"/>
              </a:lnSpc>
              <a:spcBef>
                <a:spcPts val="1000"/>
              </a:spcBef>
              <a:spcAft>
                <a:spcPts val="0"/>
              </a:spcAft>
              <a:buClr>
                <a:schemeClr val="lt1"/>
              </a:buClr>
              <a:buSzPts val="2000"/>
              <a:buChar char="•"/>
            </a:pPr>
            <a:r>
              <a:rPr lang="en-GB"/>
              <a:t>So as we can see from the above calculation that P(Yes|Sunny)&gt;P(No|Sunny)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ADVANTAGES AND DISADVANTAGES</a:t>
            </a:r>
            <a:endParaRPr/>
          </a:p>
        </p:txBody>
      </p:sp>
      <p:sp>
        <p:nvSpPr>
          <p:cNvPr id="204" name="Google Shape;204;p11"/>
          <p:cNvSpPr txBox="1"/>
          <p:nvPr>
            <p:ph idx="1" type="body"/>
          </p:nvPr>
        </p:nvSpPr>
        <p:spPr>
          <a:xfrm>
            <a:off x="913795" y="1935921"/>
            <a:ext cx="10353762" cy="431247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GB"/>
              <a:t>Advantages of Naïve Bayes Classifier:</a:t>
            </a:r>
            <a:endParaRPr/>
          </a:p>
          <a:p>
            <a:pPr indent="-228600" lvl="0" marL="228600" rtl="0" algn="l">
              <a:lnSpc>
                <a:spcPct val="120000"/>
              </a:lnSpc>
              <a:spcBef>
                <a:spcPts val="1000"/>
              </a:spcBef>
              <a:spcAft>
                <a:spcPts val="0"/>
              </a:spcAft>
              <a:buClr>
                <a:schemeClr val="lt1"/>
              </a:buClr>
              <a:buSzPts val="2000"/>
              <a:buChar char="•"/>
            </a:pPr>
            <a:r>
              <a:rPr lang="en-GB"/>
              <a:t>Naïve Bayes is one of the fast and easy ML algorithms to predict a class of datasets.</a:t>
            </a:r>
            <a:endParaRPr/>
          </a:p>
          <a:p>
            <a:pPr indent="-228600" lvl="0" marL="228600" rtl="0" algn="l">
              <a:lnSpc>
                <a:spcPct val="120000"/>
              </a:lnSpc>
              <a:spcBef>
                <a:spcPts val="1000"/>
              </a:spcBef>
              <a:spcAft>
                <a:spcPts val="0"/>
              </a:spcAft>
              <a:buClr>
                <a:schemeClr val="lt1"/>
              </a:buClr>
              <a:buSzPts val="2000"/>
              <a:buChar char="•"/>
            </a:pPr>
            <a:r>
              <a:rPr lang="en-GB"/>
              <a:t>It can be used for Binary as well as Multi-class Classifications.</a:t>
            </a:r>
            <a:endParaRPr/>
          </a:p>
          <a:p>
            <a:pPr indent="-228600" lvl="0" marL="228600" rtl="0" algn="l">
              <a:lnSpc>
                <a:spcPct val="120000"/>
              </a:lnSpc>
              <a:spcBef>
                <a:spcPts val="1000"/>
              </a:spcBef>
              <a:spcAft>
                <a:spcPts val="0"/>
              </a:spcAft>
              <a:buClr>
                <a:schemeClr val="lt1"/>
              </a:buClr>
              <a:buSzPts val="2000"/>
              <a:buChar char="•"/>
            </a:pPr>
            <a:r>
              <a:rPr lang="en-GB"/>
              <a:t>It performs well in Multi-class predictions as compared to the other Algorithms.</a:t>
            </a:r>
            <a:endParaRPr/>
          </a:p>
          <a:p>
            <a:pPr indent="-228600" lvl="0" marL="228600" rtl="0" algn="l">
              <a:lnSpc>
                <a:spcPct val="120000"/>
              </a:lnSpc>
              <a:spcBef>
                <a:spcPts val="1000"/>
              </a:spcBef>
              <a:spcAft>
                <a:spcPts val="0"/>
              </a:spcAft>
              <a:buClr>
                <a:schemeClr val="lt1"/>
              </a:buClr>
              <a:buSzPts val="2000"/>
              <a:buChar char="•"/>
            </a:pPr>
            <a:r>
              <a:rPr lang="en-GB"/>
              <a:t>It is the most popular choice for text classification problems.</a:t>
            </a:r>
            <a:endParaRPr/>
          </a:p>
          <a:p>
            <a:pPr indent="-101600" lvl="0" marL="228600" rtl="0" algn="l">
              <a:lnSpc>
                <a:spcPct val="120000"/>
              </a:lnSpc>
              <a:spcBef>
                <a:spcPts val="1000"/>
              </a:spcBef>
              <a:spcAft>
                <a:spcPts val="0"/>
              </a:spcAft>
              <a:buClr>
                <a:schemeClr val="lt1"/>
              </a:buClr>
              <a:buSzPts val="2000"/>
              <a:buNone/>
            </a:pPr>
            <a:r>
              <a:t/>
            </a:r>
            <a:endParaRPr/>
          </a:p>
          <a:p>
            <a:pPr indent="0" lvl="0" marL="0" rtl="0" algn="l">
              <a:lnSpc>
                <a:spcPct val="120000"/>
              </a:lnSpc>
              <a:spcBef>
                <a:spcPts val="1000"/>
              </a:spcBef>
              <a:spcAft>
                <a:spcPts val="0"/>
              </a:spcAft>
              <a:buClr>
                <a:schemeClr val="lt1"/>
              </a:buClr>
              <a:buSzPts val="2000"/>
              <a:buNone/>
            </a:pPr>
            <a:r>
              <a:rPr lang="en-GB"/>
              <a:t>Disadvantages of Naïve Bayes Classifier:</a:t>
            </a:r>
            <a:endParaRPr/>
          </a:p>
          <a:p>
            <a:pPr indent="-228600" lvl="0" marL="228600" rtl="0" algn="l">
              <a:lnSpc>
                <a:spcPct val="120000"/>
              </a:lnSpc>
              <a:spcBef>
                <a:spcPts val="1000"/>
              </a:spcBef>
              <a:spcAft>
                <a:spcPts val="0"/>
              </a:spcAft>
              <a:buClr>
                <a:schemeClr val="lt1"/>
              </a:buClr>
              <a:buSzPts val="2000"/>
              <a:buChar char="•"/>
            </a:pPr>
            <a:r>
              <a:rPr lang="en-GB"/>
              <a:t>Naive Bayes assumes that all features are independent or unrelated, so it cannot learn the relationship between features.</a:t>
            </a:r>
            <a:endParaRPr/>
          </a:p>
          <a:p>
            <a:pPr indent="-101600" lvl="0" marL="22860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APPLICATIONS OF NAÏVE BAYES CLASSIFIER</a:t>
            </a:r>
            <a:endParaRPr/>
          </a:p>
        </p:txBody>
      </p:sp>
      <p:sp>
        <p:nvSpPr>
          <p:cNvPr id="210" name="Google Shape;210;p12"/>
          <p:cNvSpPr txBox="1"/>
          <p:nvPr>
            <p:ph idx="1" type="body"/>
          </p:nvPr>
        </p:nvSpPr>
        <p:spPr>
          <a:xfrm>
            <a:off x="913795" y="2096064"/>
            <a:ext cx="10353762" cy="41523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GB"/>
              <a:t>It is used for Credit Scoring.</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It is used in medical data classification.</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It can be used in real-time predictions because Naïve Bayes Classifier is an eager learner.</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It is used in Text classification such as Spam filtering and Sentiment analysis.</a:t>
            </a:r>
            <a:endParaRPr/>
          </a:p>
          <a:p>
            <a:pPr indent="-101600" lvl="0" marL="22860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913795" y="609601"/>
            <a:ext cx="10353761"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TYPES OF NAÏVE BAYES MODEL</a:t>
            </a:r>
            <a:endParaRPr/>
          </a:p>
        </p:txBody>
      </p:sp>
      <p:sp>
        <p:nvSpPr>
          <p:cNvPr id="216" name="Google Shape;216;p13"/>
          <p:cNvSpPr txBox="1"/>
          <p:nvPr>
            <p:ph idx="1" type="body"/>
          </p:nvPr>
        </p:nvSpPr>
        <p:spPr>
          <a:xfrm>
            <a:off x="913795" y="2096063"/>
            <a:ext cx="10353762" cy="396606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GB"/>
              <a:t>There are three types of Naive Bayes Model:</a:t>
            </a:r>
            <a:endParaRPr/>
          </a:p>
          <a:p>
            <a:pPr indent="-228600" lvl="0" marL="228600" rtl="0" algn="l">
              <a:lnSpc>
                <a:spcPct val="120000"/>
              </a:lnSpc>
              <a:spcBef>
                <a:spcPts val="1000"/>
              </a:spcBef>
              <a:spcAft>
                <a:spcPts val="0"/>
              </a:spcAft>
              <a:buClr>
                <a:srgbClr val="E199CC"/>
              </a:buClr>
              <a:buSzPts val="2000"/>
              <a:buChar char="•"/>
            </a:pPr>
            <a:r>
              <a:rPr lang="en-GB">
                <a:solidFill>
                  <a:srgbClr val="E199CC"/>
                </a:solidFill>
              </a:rPr>
              <a:t>Gaussian</a:t>
            </a:r>
            <a:r>
              <a:rPr lang="en-GB"/>
              <a:t>: The Gaussian model assumes that features follow a normal distribution. This means if predictors take continuous values instead of discrete, then the model assumes that these values are sampled from the Gaussian distribution.</a:t>
            </a:r>
            <a:endParaRPr/>
          </a:p>
          <a:p>
            <a:pPr indent="0" lvl="0" marL="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rgbClr val="E199CC"/>
              </a:buClr>
              <a:buSzPts val="2000"/>
              <a:buChar char="•"/>
            </a:pPr>
            <a:r>
              <a:rPr lang="en-GB">
                <a:solidFill>
                  <a:srgbClr val="E199CC"/>
                </a:solidFill>
              </a:rPr>
              <a:t>Multinomial</a:t>
            </a:r>
            <a:r>
              <a:rPr lang="en-GB"/>
              <a:t>: The Multinomial Naïve Bayes classifier is used when the data is multinomial distributed. It is primarily used for document classification problems, it means a particular document belongs to which category such as Sports, Politics, education,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913795" y="609601"/>
            <a:ext cx="10353761"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TYPES OF NAÏVE BAYES MODEL</a:t>
            </a:r>
            <a:endParaRPr/>
          </a:p>
        </p:txBody>
      </p:sp>
      <p:sp>
        <p:nvSpPr>
          <p:cNvPr id="222" name="Google Shape;222;p1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GB"/>
              <a:t>There are three types of Naive Bayes Model:</a:t>
            </a:r>
            <a:endParaRPr/>
          </a:p>
          <a:p>
            <a:pPr indent="0" lvl="0" marL="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The classifier uses the frequency of words for the predictors.</a:t>
            </a:r>
            <a:endParaRPr/>
          </a:p>
          <a:p>
            <a:pPr indent="0" lvl="0" marL="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rgbClr val="E199CC"/>
              </a:buClr>
              <a:buSzPts val="2000"/>
              <a:buChar char="•"/>
            </a:pPr>
            <a:r>
              <a:rPr lang="en-GB">
                <a:solidFill>
                  <a:srgbClr val="E199CC"/>
                </a:solidFill>
              </a:rPr>
              <a:t>Bernoulli</a:t>
            </a:r>
            <a:r>
              <a:rPr lang="en-GB"/>
              <a:t>: The Bernoulli classifier works similar to the Multinomial classifier, but the predictor variables are the independent Booleans variables. Such as if a particular word is present or not in a document. This model is also famous for document classification tasks.</a:t>
            </a:r>
            <a:endParaRPr/>
          </a:p>
          <a:p>
            <a:pPr indent="-101600" lvl="0" marL="22860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913795" y="609600"/>
            <a:ext cx="10353761" cy="8197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NAÏVE BAYES CLASSIFIER </a:t>
            </a:r>
            <a:endParaRPr/>
          </a:p>
        </p:txBody>
      </p:sp>
      <p:sp>
        <p:nvSpPr>
          <p:cNvPr id="144" name="Google Shape;144;p2"/>
          <p:cNvSpPr txBox="1"/>
          <p:nvPr>
            <p:ph idx="1" type="body"/>
          </p:nvPr>
        </p:nvSpPr>
        <p:spPr>
          <a:xfrm>
            <a:off x="913794" y="1748355"/>
            <a:ext cx="10353762" cy="450004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lt1"/>
              </a:buClr>
              <a:buSzPct val="100000"/>
              <a:buChar char="•"/>
            </a:pPr>
            <a:r>
              <a:rPr lang="en-GB"/>
              <a:t>It is mainly used in text classification that includes a high-dimensional training dataset.</a:t>
            </a:r>
            <a:endParaRPr/>
          </a:p>
          <a:p>
            <a:pPr indent="0" lvl="0" marL="0" rtl="0" algn="l">
              <a:lnSpc>
                <a:spcPct val="120000"/>
              </a:lnSpc>
              <a:spcBef>
                <a:spcPts val="1000"/>
              </a:spcBef>
              <a:spcAft>
                <a:spcPts val="0"/>
              </a:spcAft>
              <a:buClr>
                <a:schemeClr val="lt1"/>
              </a:buClr>
              <a:buSzPct val="100000"/>
              <a:buNone/>
            </a:pPr>
            <a:r>
              <a:t/>
            </a:r>
            <a:endParaRPr/>
          </a:p>
          <a:p>
            <a:pPr indent="-228600" lvl="0" marL="228600" rtl="0" algn="l">
              <a:lnSpc>
                <a:spcPct val="120000"/>
              </a:lnSpc>
              <a:spcBef>
                <a:spcPts val="1000"/>
              </a:spcBef>
              <a:spcAft>
                <a:spcPts val="0"/>
              </a:spcAft>
              <a:buClr>
                <a:schemeClr val="lt1"/>
              </a:buClr>
              <a:buSzPct val="100000"/>
              <a:buChar char="•"/>
            </a:pPr>
            <a:r>
              <a:rPr lang="en-GB"/>
              <a:t>Naïve Bayes Classifier is one of the simple and most effective Classification algorithms which helps in building the fast machine learning models that can make quick predictions.</a:t>
            </a:r>
            <a:endParaRPr/>
          </a:p>
          <a:p>
            <a:pPr indent="0" lvl="0" marL="0" rtl="0" algn="l">
              <a:lnSpc>
                <a:spcPct val="120000"/>
              </a:lnSpc>
              <a:spcBef>
                <a:spcPts val="1000"/>
              </a:spcBef>
              <a:spcAft>
                <a:spcPts val="0"/>
              </a:spcAft>
              <a:buClr>
                <a:schemeClr val="lt1"/>
              </a:buClr>
              <a:buSzPct val="100000"/>
              <a:buNone/>
            </a:pPr>
            <a:r>
              <a:t/>
            </a:r>
            <a:endParaRPr/>
          </a:p>
          <a:p>
            <a:pPr indent="-228600" lvl="0" marL="228600" rtl="0" algn="l">
              <a:lnSpc>
                <a:spcPct val="120000"/>
              </a:lnSpc>
              <a:spcBef>
                <a:spcPts val="1000"/>
              </a:spcBef>
              <a:spcAft>
                <a:spcPts val="0"/>
              </a:spcAft>
              <a:buClr>
                <a:schemeClr val="lt1"/>
              </a:buClr>
              <a:buSzPct val="100000"/>
              <a:buChar char="•"/>
            </a:pPr>
            <a:r>
              <a:rPr lang="en-GB"/>
              <a:t>It is a probabilistic classifier, which means it predicts on the basis of the probability of an object.</a:t>
            </a:r>
            <a:endParaRPr/>
          </a:p>
          <a:p>
            <a:pPr indent="0" lvl="0" marL="0" rtl="0" algn="l">
              <a:lnSpc>
                <a:spcPct val="120000"/>
              </a:lnSpc>
              <a:spcBef>
                <a:spcPts val="1000"/>
              </a:spcBef>
              <a:spcAft>
                <a:spcPts val="0"/>
              </a:spcAft>
              <a:buClr>
                <a:schemeClr val="lt1"/>
              </a:buClr>
              <a:buSzPct val="100000"/>
              <a:buNone/>
            </a:pPr>
            <a:r>
              <a:t/>
            </a:r>
            <a:endParaRPr/>
          </a:p>
          <a:p>
            <a:pPr indent="-228600" lvl="0" marL="228600" rtl="0" algn="l">
              <a:lnSpc>
                <a:spcPct val="120000"/>
              </a:lnSpc>
              <a:spcBef>
                <a:spcPts val="1000"/>
              </a:spcBef>
              <a:spcAft>
                <a:spcPts val="0"/>
              </a:spcAft>
              <a:buClr>
                <a:schemeClr val="lt1"/>
              </a:buClr>
              <a:buSzPct val="100000"/>
              <a:buChar char="•"/>
            </a:pPr>
            <a:r>
              <a:rPr lang="en-GB"/>
              <a:t>Some popular examples of Naïve Bayes Algorithm are spam filtration, Sentimental analysis, and classifying articles.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WHY IS IT CALLED NAÏVE BAYES?</a:t>
            </a:r>
            <a:endParaRPr/>
          </a:p>
        </p:txBody>
      </p:sp>
      <p:sp>
        <p:nvSpPr>
          <p:cNvPr id="150" name="Google Shape;150;p3"/>
          <p:cNvSpPr txBox="1"/>
          <p:nvPr>
            <p:ph idx="1" type="body"/>
          </p:nvPr>
        </p:nvSpPr>
        <p:spPr>
          <a:xfrm>
            <a:off x="913795" y="2096064"/>
            <a:ext cx="10353762" cy="382534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1"/>
              </a:buClr>
              <a:buSzPct val="100000"/>
              <a:buNone/>
            </a:pPr>
            <a:r>
              <a:rPr lang="en-GB"/>
              <a:t>The Naïve Bayes algorithm is comprised of two words Naïve and Bayes, Which can be described as:</a:t>
            </a:r>
            <a:endParaRPr/>
          </a:p>
          <a:p>
            <a:pPr indent="-111125" lvl="0" marL="228600" rtl="0" algn="l">
              <a:lnSpc>
                <a:spcPct val="120000"/>
              </a:lnSpc>
              <a:spcBef>
                <a:spcPts val="1000"/>
              </a:spcBef>
              <a:spcAft>
                <a:spcPts val="0"/>
              </a:spcAft>
              <a:buClr>
                <a:schemeClr val="lt1"/>
              </a:buClr>
              <a:buSzPct val="100000"/>
              <a:buNone/>
            </a:pPr>
            <a:r>
              <a:t/>
            </a:r>
            <a:endParaRPr/>
          </a:p>
          <a:p>
            <a:pPr indent="-228600" lvl="0" marL="228600" rtl="0" algn="l">
              <a:lnSpc>
                <a:spcPct val="120000"/>
              </a:lnSpc>
              <a:spcBef>
                <a:spcPts val="1000"/>
              </a:spcBef>
              <a:spcAft>
                <a:spcPts val="0"/>
              </a:spcAft>
              <a:buClr>
                <a:schemeClr val="lt2"/>
              </a:buClr>
              <a:buSzPct val="100000"/>
              <a:buChar char="•"/>
            </a:pPr>
            <a:r>
              <a:rPr lang="en-GB" u="sng">
                <a:solidFill>
                  <a:schemeClr val="lt2"/>
                </a:solidFill>
              </a:rPr>
              <a:t>Naïve</a:t>
            </a:r>
            <a:r>
              <a:rPr lang="en-GB"/>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a:p>
          <a:p>
            <a:pPr indent="0" lvl="0" marL="0" rtl="0" algn="l">
              <a:lnSpc>
                <a:spcPct val="120000"/>
              </a:lnSpc>
              <a:spcBef>
                <a:spcPts val="1000"/>
              </a:spcBef>
              <a:spcAft>
                <a:spcPts val="0"/>
              </a:spcAft>
              <a:buClr>
                <a:schemeClr val="lt1"/>
              </a:buClr>
              <a:buSzPct val="100000"/>
              <a:buNone/>
            </a:pPr>
            <a:r>
              <a:t/>
            </a:r>
            <a:endParaRPr/>
          </a:p>
          <a:p>
            <a:pPr indent="-228600" lvl="0" marL="228600" rtl="0" algn="l">
              <a:lnSpc>
                <a:spcPct val="120000"/>
              </a:lnSpc>
              <a:spcBef>
                <a:spcPts val="1000"/>
              </a:spcBef>
              <a:spcAft>
                <a:spcPts val="0"/>
              </a:spcAft>
              <a:buClr>
                <a:schemeClr val="lt2"/>
              </a:buClr>
              <a:buSzPct val="100000"/>
              <a:buChar char="•"/>
            </a:pPr>
            <a:r>
              <a:rPr lang="en-GB" u="sng">
                <a:solidFill>
                  <a:schemeClr val="lt2"/>
                </a:solidFill>
              </a:rPr>
              <a:t>Bayes</a:t>
            </a:r>
            <a:r>
              <a:rPr lang="en-GB"/>
              <a:t>: It is called Bayes because it depends on the principle of Bayes' Theorem.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13795" y="609600"/>
            <a:ext cx="10353761" cy="7486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BAYES' THEOREM</a:t>
            </a:r>
            <a:endParaRPr/>
          </a:p>
        </p:txBody>
      </p:sp>
      <p:sp>
        <p:nvSpPr>
          <p:cNvPr id="156" name="Google Shape;156;p4"/>
          <p:cNvSpPr txBox="1"/>
          <p:nvPr>
            <p:ph idx="1" type="body"/>
          </p:nvPr>
        </p:nvSpPr>
        <p:spPr>
          <a:xfrm>
            <a:off x="913795" y="1668456"/>
            <a:ext cx="10353762" cy="457994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GB"/>
              <a:t>Bayes' theorem is also known as Bayes' Rule or Bayes' law, which is used to determine the probability of a hypothesis with prior knowledge. It depends on the conditional probability.</a:t>
            </a:r>
            <a:endParaRPr/>
          </a:p>
          <a:p>
            <a:pPr indent="-228600" lvl="0" marL="228600" rtl="0" algn="l">
              <a:lnSpc>
                <a:spcPct val="120000"/>
              </a:lnSpc>
              <a:spcBef>
                <a:spcPts val="1000"/>
              </a:spcBef>
              <a:spcAft>
                <a:spcPts val="0"/>
              </a:spcAft>
              <a:buClr>
                <a:schemeClr val="lt1"/>
              </a:buClr>
              <a:buSzPts val="2000"/>
              <a:buChar char="•"/>
            </a:pPr>
            <a:r>
              <a:rPr lang="en-GB"/>
              <a:t>The formula for Bayes' theorem is given as:</a:t>
            </a:r>
            <a:endParaRPr/>
          </a:p>
          <a:p>
            <a:pPr indent="0" lvl="0" marL="0" rtl="0" algn="l">
              <a:lnSpc>
                <a:spcPct val="120000"/>
              </a:lnSpc>
              <a:spcBef>
                <a:spcPts val="1000"/>
              </a:spcBef>
              <a:spcAft>
                <a:spcPts val="0"/>
              </a:spcAft>
              <a:buClr>
                <a:schemeClr val="lt1"/>
              </a:buClr>
              <a:buSzPts val="2000"/>
              <a:buNone/>
            </a:pPr>
            <a:r>
              <a:rPr lang="en-GB"/>
              <a:t>Where,</a:t>
            </a:r>
            <a:endParaRPr/>
          </a:p>
          <a:p>
            <a:pPr indent="-228600" lvl="0" marL="228600" rtl="0" algn="l">
              <a:lnSpc>
                <a:spcPct val="120000"/>
              </a:lnSpc>
              <a:spcBef>
                <a:spcPts val="1000"/>
              </a:spcBef>
              <a:spcAft>
                <a:spcPts val="0"/>
              </a:spcAft>
              <a:buClr>
                <a:schemeClr val="lt1"/>
              </a:buClr>
              <a:buSzPts val="2000"/>
              <a:buChar char="•"/>
            </a:pPr>
            <a:r>
              <a:rPr lang="en-GB"/>
              <a:t>P(A|B) is Posterior probability: Probability of hypothesis A on the observed event B.</a:t>
            </a:r>
            <a:endParaRPr/>
          </a:p>
          <a:p>
            <a:pPr indent="-228600" lvl="0" marL="228600" rtl="0" algn="l">
              <a:lnSpc>
                <a:spcPct val="120000"/>
              </a:lnSpc>
              <a:spcBef>
                <a:spcPts val="1000"/>
              </a:spcBef>
              <a:spcAft>
                <a:spcPts val="0"/>
              </a:spcAft>
              <a:buClr>
                <a:schemeClr val="lt1"/>
              </a:buClr>
              <a:buSzPts val="2000"/>
              <a:buChar char="•"/>
            </a:pPr>
            <a:r>
              <a:rPr lang="en-GB"/>
              <a:t>P(B|A) is Likelihood probability: Probability of the evidence given that the probability of a hypothesis is true.</a:t>
            </a:r>
            <a:endParaRPr/>
          </a:p>
          <a:p>
            <a:pPr indent="-228600" lvl="0" marL="228600" rtl="0" algn="l">
              <a:lnSpc>
                <a:spcPct val="120000"/>
              </a:lnSpc>
              <a:spcBef>
                <a:spcPts val="1000"/>
              </a:spcBef>
              <a:spcAft>
                <a:spcPts val="0"/>
              </a:spcAft>
              <a:buClr>
                <a:schemeClr val="lt1"/>
              </a:buClr>
              <a:buSzPts val="2000"/>
              <a:buChar char="•"/>
            </a:pPr>
            <a:r>
              <a:rPr lang="en-GB"/>
              <a:t>P(A) is Prior Probability: Probability of hypothesis before observing the evidence.</a:t>
            </a:r>
            <a:endParaRPr/>
          </a:p>
          <a:p>
            <a:pPr indent="-228600" lvl="0" marL="228600" rtl="0" algn="l">
              <a:lnSpc>
                <a:spcPct val="120000"/>
              </a:lnSpc>
              <a:spcBef>
                <a:spcPts val="1000"/>
              </a:spcBef>
              <a:spcAft>
                <a:spcPts val="0"/>
              </a:spcAft>
              <a:buClr>
                <a:schemeClr val="lt1"/>
              </a:buClr>
              <a:buSzPts val="2000"/>
              <a:buChar char="•"/>
            </a:pPr>
            <a:r>
              <a:rPr lang="en-GB"/>
              <a:t>P(B) is Marginal Probability: Probability of Evidence.</a:t>
            </a:r>
            <a:endParaRPr/>
          </a:p>
        </p:txBody>
      </p:sp>
      <p:pic>
        <p:nvPicPr>
          <p:cNvPr descr="Naïve Bayes Classifier Algorithm" id="157" name="Google Shape;157;p4"/>
          <p:cNvPicPr preferRelativeResize="0"/>
          <p:nvPr/>
        </p:nvPicPr>
        <p:blipFill rotWithShape="1">
          <a:blip r:embed="rId3">
            <a:alphaModFix/>
          </a:blip>
          <a:srcRect b="0" l="0" r="0" t="0"/>
          <a:stretch/>
        </p:blipFill>
        <p:spPr>
          <a:xfrm>
            <a:off x="6427433" y="2729322"/>
            <a:ext cx="2370338" cy="6996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WORKING OF NAÏVE BAYES' CLASSIFIER</a:t>
            </a:r>
            <a:endParaRPr/>
          </a:p>
        </p:txBody>
      </p:sp>
      <p:sp>
        <p:nvSpPr>
          <p:cNvPr id="163" name="Google Shape;163;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GB"/>
              <a:t>Suppose we have a dataset of weather conditions and corresponding target variable "Play". So, using this dataset we need to decide that whether we should play or not on a particular day according to the weather conditions. So, to solve this problem, we need to follow the below steps:</a:t>
            </a:r>
            <a:endParaRPr/>
          </a:p>
          <a:p>
            <a:pPr indent="0" lvl="0" marL="0" rtl="0" algn="l">
              <a:lnSpc>
                <a:spcPct val="120000"/>
              </a:lnSpc>
              <a:spcBef>
                <a:spcPts val="1000"/>
              </a:spcBef>
              <a:spcAft>
                <a:spcPts val="0"/>
              </a:spcAft>
              <a:buClr>
                <a:schemeClr val="lt1"/>
              </a:buClr>
              <a:buSzPts val="2000"/>
              <a:buNone/>
            </a:pPr>
            <a:r>
              <a:t/>
            </a:r>
            <a:endParaRPr/>
          </a:p>
          <a:p>
            <a:pPr indent="-457200" lvl="0" marL="457200" rtl="0" algn="l">
              <a:lnSpc>
                <a:spcPct val="120000"/>
              </a:lnSpc>
              <a:spcBef>
                <a:spcPts val="1000"/>
              </a:spcBef>
              <a:spcAft>
                <a:spcPts val="0"/>
              </a:spcAft>
              <a:buClr>
                <a:schemeClr val="lt1"/>
              </a:buClr>
              <a:buSzPts val="2000"/>
              <a:buFont typeface="Bookman Old Style"/>
              <a:buAutoNum type="arabicPeriod"/>
            </a:pPr>
            <a:r>
              <a:rPr lang="en-GB"/>
              <a:t>Convert the given dataset into frequency tables.</a:t>
            </a:r>
            <a:endParaRPr/>
          </a:p>
          <a:p>
            <a:pPr indent="-457200" lvl="0" marL="457200" rtl="0" algn="l">
              <a:lnSpc>
                <a:spcPct val="120000"/>
              </a:lnSpc>
              <a:spcBef>
                <a:spcPts val="1000"/>
              </a:spcBef>
              <a:spcAft>
                <a:spcPts val="0"/>
              </a:spcAft>
              <a:buClr>
                <a:schemeClr val="lt1"/>
              </a:buClr>
              <a:buSzPts val="2000"/>
              <a:buFont typeface="Bookman Old Style"/>
              <a:buAutoNum type="arabicPeriod"/>
            </a:pPr>
            <a:r>
              <a:rPr lang="en-GB"/>
              <a:t>Generate Likelihood table by finding the probabilities of given features.</a:t>
            </a:r>
            <a:endParaRPr/>
          </a:p>
          <a:p>
            <a:pPr indent="-457200" lvl="0" marL="457200" rtl="0" algn="l">
              <a:lnSpc>
                <a:spcPct val="120000"/>
              </a:lnSpc>
              <a:spcBef>
                <a:spcPts val="1000"/>
              </a:spcBef>
              <a:spcAft>
                <a:spcPts val="0"/>
              </a:spcAft>
              <a:buClr>
                <a:schemeClr val="lt1"/>
              </a:buClr>
              <a:buSzPts val="2000"/>
              <a:buFont typeface="Bookman Old Style"/>
              <a:buAutoNum type="arabicPeriod"/>
            </a:pPr>
            <a:r>
              <a:rPr lang="en-GB"/>
              <a:t>Now, use Bayes theorem to calculate the posterior probability.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6"/>
          <p:cNvSpPr txBox="1"/>
          <p:nvPr>
            <p:ph type="title"/>
          </p:nvPr>
        </p:nvSpPr>
        <p:spPr>
          <a:xfrm>
            <a:off x="7966276" y="733425"/>
            <a:ext cx="3375413"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Bookman Old Style"/>
              <a:buNone/>
            </a:pPr>
            <a:r>
              <a:rPr lang="en-GB" sz="2800"/>
              <a:t>WORKING OF NAÏVE BAYES' CLASSIFIER</a:t>
            </a:r>
            <a:endParaRPr sz="2800"/>
          </a:p>
        </p:txBody>
      </p:sp>
      <p:sp>
        <p:nvSpPr>
          <p:cNvPr id="169" name="Google Shape;169;p6"/>
          <p:cNvSpPr/>
          <p:nvPr/>
        </p:nvSpPr>
        <p:spPr>
          <a:xfrm>
            <a:off x="752475" y="733425"/>
            <a:ext cx="6696075" cy="5391150"/>
          </a:xfrm>
          <a:prstGeom prst="rect">
            <a:avLst/>
          </a:prstGeom>
          <a:solidFill>
            <a:schemeClr val="lt1"/>
          </a:solidFill>
          <a:ln cap="sq" cmpd="sng" w="190500">
            <a:solidFill>
              <a:srgbClr val="FFFFFF"/>
            </a:solidFill>
            <a:prstDash val="solid"/>
            <a:miter lim="800000"/>
            <a:headEnd len="sm" w="sm" type="none"/>
            <a:tailEnd len="sm" w="sm" type="none"/>
          </a:ln>
          <a:effectLst>
            <a:outerShdw blurRad="54991" rotWithShape="0" algn="ctr" dir="5400000" dist="17780">
              <a:schemeClr val="dk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0" name="Google Shape;170;p6"/>
          <p:cNvSpPr/>
          <p:nvPr/>
        </p:nvSpPr>
        <p:spPr>
          <a:xfrm>
            <a:off x="817654" y="799817"/>
            <a:ext cx="6565717" cy="5258367"/>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1" name="Google Shape;171;p6"/>
          <p:cNvSpPr txBox="1"/>
          <p:nvPr>
            <p:ph idx="1" type="body"/>
          </p:nvPr>
        </p:nvSpPr>
        <p:spPr>
          <a:xfrm>
            <a:off x="7966276" y="2767868"/>
            <a:ext cx="3408070" cy="321568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en-GB" sz="1800"/>
              <a:t>Problem: </a:t>
            </a:r>
            <a:endParaRPr/>
          </a:p>
          <a:p>
            <a:pPr indent="0" lvl="0" marL="0" rtl="0" algn="l">
              <a:lnSpc>
                <a:spcPct val="120000"/>
              </a:lnSpc>
              <a:spcBef>
                <a:spcPts val="1000"/>
              </a:spcBef>
              <a:spcAft>
                <a:spcPts val="0"/>
              </a:spcAft>
              <a:buClr>
                <a:schemeClr val="lt1"/>
              </a:buClr>
              <a:buSzPts val="1800"/>
              <a:buNone/>
            </a:pPr>
            <a:r>
              <a:rPr lang="en-GB" sz="1800"/>
              <a:t>If the weather is sunny, then the Player should play or not?</a:t>
            </a:r>
            <a:endParaRPr/>
          </a:p>
          <a:p>
            <a:pPr indent="0" lvl="0" marL="0" rtl="0" algn="l">
              <a:lnSpc>
                <a:spcPct val="120000"/>
              </a:lnSpc>
              <a:spcBef>
                <a:spcPts val="1000"/>
              </a:spcBef>
              <a:spcAft>
                <a:spcPts val="0"/>
              </a:spcAft>
              <a:buClr>
                <a:schemeClr val="lt1"/>
              </a:buClr>
              <a:buSzPts val="1800"/>
              <a:buNone/>
            </a:pPr>
            <a:r>
              <a:t/>
            </a:r>
            <a:endParaRPr sz="1800"/>
          </a:p>
          <a:p>
            <a:pPr indent="0" lvl="0" marL="0" rtl="0" algn="l">
              <a:lnSpc>
                <a:spcPct val="120000"/>
              </a:lnSpc>
              <a:spcBef>
                <a:spcPts val="1000"/>
              </a:spcBef>
              <a:spcAft>
                <a:spcPts val="0"/>
              </a:spcAft>
              <a:buClr>
                <a:schemeClr val="lt1"/>
              </a:buClr>
              <a:buSzPts val="1800"/>
              <a:buNone/>
            </a:pPr>
            <a:r>
              <a:rPr lang="en-GB" sz="1800"/>
              <a:t>Solution: </a:t>
            </a:r>
            <a:endParaRPr/>
          </a:p>
          <a:p>
            <a:pPr indent="0" lvl="0" marL="0" rtl="0" algn="l">
              <a:lnSpc>
                <a:spcPct val="120000"/>
              </a:lnSpc>
              <a:spcBef>
                <a:spcPts val="1000"/>
              </a:spcBef>
              <a:spcAft>
                <a:spcPts val="0"/>
              </a:spcAft>
              <a:buClr>
                <a:schemeClr val="lt1"/>
              </a:buClr>
              <a:buSzPts val="1800"/>
              <a:buNone/>
            </a:pPr>
            <a:r>
              <a:rPr lang="en-GB" sz="1800"/>
              <a:t>Consider the below dataset</a:t>
            </a:r>
            <a:endParaRPr sz="1800"/>
          </a:p>
        </p:txBody>
      </p:sp>
      <p:graphicFrame>
        <p:nvGraphicFramePr>
          <p:cNvPr id="172" name="Google Shape;172;p6"/>
          <p:cNvGraphicFramePr/>
          <p:nvPr/>
        </p:nvGraphicFramePr>
        <p:xfrm>
          <a:off x="1541362" y="967740"/>
          <a:ext cx="3000000" cy="3000000"/>
        </p:xfrm>
        <a:graphic>
          <a:graphicData uri="http://schemas.openxmlformats.org/drawingml/2006/table">
            <a:tbl>
              <a:tblPr bandRow="1" firstRow="1">
                <a:noFill/>
                <a:tableStyleId>{FCFC4DC3-B35D-4A53-9EDA-1F76C7EADA94}</a:tableStyleId>
              </a:tblPr>
              <a:tblGrid>
                <a:gridCol w="1654625"/>
                <a:gridCol w="1654625"/>
                <a:gridCol w="1654625"/>
              </a:tblGrid>
              <a:tr h="308550">
                <a:tc>
                  <a:txBody>
                    <a:bodyPr/>
                    <a:lstStyle/>
                    <a:p>
                      <a:pPr indent="0" lvl="0" marL="0" marR="0" rtl="0" algn="l">
                        <a:spcBef>
                          <a:spcPts val="0"/>
                        </a:spcBef>
                        <a:spcAft>
                          <a:spcPts val="0"/>
                        </a:spcAft>
                        <a:buNone/>
                      </a:pPr>
                      <a:br>
                        <a:rPr lang="en-GB" sz="1050" u="none" cap="none" strike="noStrike">
                          <a:solidFill>
                            <a:srgbClr val="000000"/>
                          </a:solidFill>
                          <a:latin typeface="times new roman"/>
                          <a:ea typeface="times new roman"/>
                          <a:cs typeface="times new roman"/>
                          <a:sym typeface="times new roman"/>
                        </a:rPr>
                      </a:br>
                      <a:endParaRPr sz="1050" u="none" cap="none" strike="noStrike">
                        <a:solidFill>
                          <a:srgbClr val="000000"/>
                        </a:solidFill>
                        <a:latin typeface="times new roman"/>
                        <a:ea typeface="times new roman"/>
                        <a:cs typeface="times new roman"/>
                        <a:sym typeface="times new roman"/>
                      </a:endParaRPr>
                    </a:p>
                  </a:txBody>
                  <a:tcPr marT="114300" marB="114300" marR="114300" marL="114300"/>
                </a:tc>
                <a:tc>
                  <a:txBody>
                    <a:bodyPr/>
                    <a:lstStyle/>
                    <a:p>
                      <a:pPr indent="0" lvl="0" marL="0" marR="0" rtl="0" algn="l">
                        <a:spcBef>
                          <a:spcPts val="0"/>
                        </a:spcBef>
                        <a:spcAft>
                          <a:spcPts val="0"/>
                        </a:spcAft>
                        <a:buNone/>
                      </a:pPr>
                      <a:r>
                        <a:rPr lang="en-GB" sz="1050" u="none" cap="none" strike="noStrike">
                          <a:solidFill>
                            <a:srgbClr val="000000"/>
                          </a:solidFill>
                          <a:latin typeface="times new roman"/>
                          <a:ea typeface="times new roman"/>
                          <a:cs typeface="times new roman"/>
                          <a:sym typeface="times new roman"/>
                        </a:rPr>
                        <a:t>Outlook</a:t>
                      </a:r>
                      <a:endParaRPr/>
                    </a:p>
                  </a:txBody>
                  <a:tcPr marT="114300" marB="114300" marR="114300" marL="114300" anchor="ctr"/>
                </a:tc>
                <a:tc>
                  <a:txBody>
                    <a:bodyPr/>
                    <a:lstStyle/>
                    <a:p>
                      <a:pPr indent="0" lvl="0" marL="0" marR="0" rtl="0" algn="l">
                        <a:spcBef>
                          <a:spcPts val="0"/>
                        </a:spcBef>
                        <a:spcAft>
                          <a:spcPts val="0"/>
                        </a:spcAft>
                        <a:buNone/>
                      </a:pPr>
                      <a:r>
                        <a:rPr lang="en-GB" sz="1050" u="none" cap="none" strike="noStrike">
                          <a:solidFill>
                            <a:srgbClr val="000000"/>
                          </a:solidFill>
                          <a:latin typeface="times new roman"/>
                          <a:ea typeface="times new roman"/>
                          <a:cs typeface="times new roman"/>
                          <a:sym typeface="times new roman"/>
                        </a:rPr>
                        <a:t>Play</a:t>
                      </a:r>
                      <a:endParaRPr sz="1050" u="none" cap="none" strike="noStrike"/>
                    </a:p>
                  </a:txBody>
                  <a:tcPr marT="45725" marB="45725" marR="91450" marL="91450" anchor="ctr"/>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0</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1</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2</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3</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4</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No</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5</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6</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7</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8</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No</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9</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No</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10</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11</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No</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12</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r h="308550">
                <a:tc>
                  <a:txBody>
                    <a:bodyPr/>
                    <a:lstStyle/>
                    <a:p>
                      <a:pPr indent="0" lvl="0" marL="0" marR="0" rtl="0" algn="just">
                        <a:spcBef>
                          <a:spcPts val="0"/>
                        </a:spcBef>
                        <a:spcAft>
                          <a:spcPts val="0"/>
                        </a:spcAft>
                        <a:buNone/>
                      </a:pPr>
                      <a:r>
                        <a:rPr b="1" lang="en-GB" sz="1050" u="none" cap="none" strike="noStrike">
                          <a:solidFill>
                            <a:srgbClr val="333333"/>
                          </a:solidFill>
                          <a:latin typeface="Inter"/>
                          <a:ea typeface="Inter"/>
                          <a:cs typeface="Inter"/>
                          <a:sym typeface="Inter"/>
                        </a:rPr>
                        <a:t>13</a:t>
                      </a:r>
                      <a:endParaRPr sz="1050" u="none" cap="none" strike="noStrike">
                        <a:solidFill>
                          <a:srgbClr val="333333"/>
                        </a:solidFill>
                        <a:latin typeface="Inter"/>
                        <a:ea typeface="Inter"/>
                        <a:cs typeface="Inter"/>
                        <a:sym typeface="Inte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050" u="none" cap="none" strike="noStrike">
                          <a:solidFill>
                            <a:srgbClr val="333333"/>
                          </a:solidFill>
                          <a:latin typeface="Inter"/>
                          <a:ea typeface="Inter"/>
                          <a:cs typeface="Inter"/>
                          <a:sym typeface="Inter"/>
                        </a:rPr>
                        <a:t>Yes</a:t>
                      </a:r>
                      <a:endParaRPr/>
                    </a:p>
                  </a:txBody>
                  <a:tcPr marT="76200" marB="76200" marR="76200" marL="762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WORKING OF NAÏVE BAYES' CLASSIFIER</a:t>
            </a:r>
            <a:endParaRPr/>
          </a:p>
        </p:txBody>
      </p:sp>
      <p:sp>
        <p:nvSpPr>
          <p:cNvPr id="178" name="Google Shape;178;p7"/>
          <p:cNvSpPr txBox="1"/>
          <p:nvPr>
            <p:ph idx="1" type="body"/>
          </p:nvPr>
        </p:nvSpPr>
        <p:spPr>
          <a:xfrm>
            <a:off x="913795" y="2096064"/>
            <a:ext cx="10353762" cy="59387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GB"/>
              <a:t>Frequency table for the Weather Conditions:</a:t>
            </a:r>
            <a:endParaRPr/>
          </a:p>
        </p:txBody>
      </p:sp>
      <p:graphicFrame>
        <p:nvGraphicFramePr>
          <p:cNvPr id="179" name="Google Shape;179;p7"/>
          <p:cNvGraphicFramePr/>
          <p:nvPr/>
        </p:nvGraphicFramePr>
        <p:xfrm>
          <a:off x="1792303" y="3311946"/>
          <a:ext cx="3000000" cy="3000000"/>
        </p:xfrm>
        <a:graphic>
          <a:graphicData uri="http://schemas.openxmlformats.org/drawingml/2006/table">
            <a:tbl>
              <a:tblPr bandRow="1" firstRow="1">
                <a:noFill/>
                <a:tableStyleId>{FCFC4DC3-B35D-4A53-9EDA-1F76C7EADA94}</a:tableStyleId>
              </a:tblPr>
              <a:tblGrid>
                <a:gridCol w="2709325"/>
                <a:gridCol w="2709325"/>
                <a:gridCol w="2709325"/>
              </a:tblGrid>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Weather</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Yes</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No</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5</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0</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3</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Total</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10</a:t>
                      </a:r>
                      <a:endParaRPr/>
                    </a:p>
                  </a:txBody>
                  <a:tcPr marT="76200" marB="76200" marR="76200" marL="76200"/>
                </a:tc>
                <a:tc>
                  <a:txBody>
                    <a:bodyPr/>
                    <a:lstStyle/>
                    <a:p>
                      <a:pPr indent="0" lvl="0" marL="0" marR="0" rtl="0" algn="just">
                        <a:spcBef>
                          <a:spcPts val="0"/>
                        </a:spcBef>
                        <a:spcAft>
                          <a:spcPts val="0"/>
                        </a:spcAft>
                        <a:buNone/>
                      </a:pPr>
                      <a:r>
                        <a:rPr lang="en-GB" sz="1800">
                          <a:solidFill>
                            <a:srgbClr val="333333"/>
                          </a:solidFill>
                          <a:latin typeface="Inter"/>
                          <a:ea typeface="Inter"/>
                          <a:cs typeface="Inter"/>
                          <a:sym typeface="Inter"/>
                        </a:rPr>
                        <a:t>4</a:t>
                      </a:r>
                      <a:endParaRPr/>
                    </a:p>
                  </a:txBody>
                  <a:tcPr marT="76200" marB="76200" marR="76200" marL="762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WORKING OF NAÏVE BAYES' CLASSIFIER</a:t>
            </a:r>
            <a:endParaRPr/>
          </a:p>
        </p:txBody>
      </p:sp>
      <p:sp>
        <p:nvSpPr>
          <p:cNvPr id="185" name="Google Shape;185;p8"/>
          <p:cNvSpPr txBox="1"/>
          <p:nvPr>
            <p:ph idx="1" type="body"/>
          </p:nvPr>
        </p:nvSpPr>
        <p:spPr>
          <a:xfrm>
            <a:off x="913795" y="2096064"/>
            <a:ext cx="10353762" cy="59387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GB"/>
              <a:t>Likelihood table weather condition:</a:t>
            </a:r>
            <a:endParaRPr/>
          </a:p>
        </p:txBody>
      </p:sp>
      <p:graphicFrame>
        <p:nvGraphicFramePr>
          <p:cNvPr id="186" name="Google Shape;186;p8"/>
          <p:cNvGraphicFramePr/>
          <p:nvPr/>
        </p:nvGraphicFramePr>
        <p:xfrm>
          <a:off x="1792303" y="3311946"/>
          <a:ext cx="3000000" cy="3000000"/>
        </p:xfrm>
        <a:graphic>
          <a:graphicData uri="http://schemas.openxmlformats.org/drawingml/2006/table">
            <a:tbl>
              <a:tblPr bandRow="1" firstRow="1">
                <a:noFill/>
                <a:tableStyleId>{FCFC4DC3-B35D-4A53-9EDA-1F76C7EADA94}</a:tableStyleId>
              </a:tblPr>
              <a:tblGrid>
                <a:gridCol w="2032000"/>
                <a:gridCol w="2032000"/>
                <a:gridCol w="2032000"/>
                <a:gridCol w="2032000"/>
              </a:tblGrid>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Weather</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No</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Yes</a:t>
                      </a:r>
                      <a:endParaRPr/>
                    </a:p>
                  </a:txBody>
                  <a:tcPr marT="76200" marB="76200" marR="76200" marL="76200"/>
                </a:tc>
                <a:tc>
                  <a:txBody>
                    <a:bodyPr/>
                    <a:lstStyle/>
                    <a:p>
                      <a:pPr indent="0" lvl="0" marL="0" marR="0" rtl="0" algn="just">
                        <a:spcBef>
                          <a:spcPts val="0"/>
                        </a:spcBef>
                        <a:spcAft>
                          <a:spcPts val="0"/>
                        </a:spcAft>
                        <a:buNone/>
                      </a:pPr>
                      <a:r>
                        <a:t/>
                      </a:r>
                      <a:endParaRPr sz="1800" u="none" cap="none" strike="noStrike">
                        <a:solidFill>
                          <a:srgbClr val="333333"/>
                        </a:solidFill>
                        <a:latin typeface="Inter"/>
                        <a:ea typeface="Inter"/>
                        <a:cs typeface="Inter"/>
                        <a:sym typeface="Inte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Overcast</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0</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5</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5/14= 0.35</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Rainy</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4/14=0.29</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Sunny</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2</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3</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5/14=0.35</a:t>
                      </a:r>
                      <a:endParaRPr/>
                    </a:p>
                  </a:txBody>
                  <a:tcPr marT="76200" marB="76200" marR="76200" marL="76200"/>
                </a:tc>
              </a:tr>
              <a:tr h="370850">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All</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4/14=0.29</a:t>
                      </a:r>
                      <a:endParaRPr/>
                    </a:p>
                  </a:txBody>
                  <a:tcPr marT="76200" marB="76200" marR="76200" marL="76200"/>
                </a:tc>
                <a:tc>
                  <a:txBody>
                    <a:bodyPr/>
                    <a:lstStyle/>
                    <a:p>
                      <a:pPr indent="0" lvl="0" marL="0" marR="0" rtl="0" algn="just">
                        <a:spcBef>
                          <a:spcPts val="0"/>
                        </a:spcBef>
                        <a:spcAft>
                          <a:spcPts val="0"/>
                        </a:spcAft>
                        <a:buNone/>
                      </a:pPr>
                      <a:r>
                        <a:rPr lang="en-GB" sz="1800" u="none" cap="none" strike="noStrike">
                          <a:solidFill>
                            <a:srgbClr val="333333"/>
                          </a:solidFill>
                          <a:latin typeface="Inter"/>
                          <a:ea typeface="Inter"/>
                          <a:cs typeface="Inter"/>
                          <a:sym typeface="Inter"/>
                        </a:rPr>
                        <a:t>10/14=0.71</a:t>
                      </a:r>
                      <a:endParaRPr/>
                    </a:p>
                  </a:txBody>
                  <a:tcPr marT="76200" marB="76200" marR="76200" marL="7620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GB"/>
              <a:t>WORKING OF NAÏVE BAYES' CLASSIFIER</a:t>
            </a:r>
            <a:endParaRPr/>
          </a:p>
        </p:txBody>
      </p:sp>
      <p:sp>
        <p:nvSpPr>
          <p:cNvPr id="192" name="Google Shape;192;p9"/>
          <p:cNvSpPr txBox="1"/>
          <p:nvPr>
            <p:ph idx="1" type="body"/>
          </p:nvPr>
        </p:nvSpPr>
        <p:spPr>
          <a:xfrm>
            <a:off x="913795" y="2096064"/>
            <a:ext cx="10353762" cy="41523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GB"/>
              <a:t>Applying Bayes'theorem:</a:t>
            </a:r>
            <a:endParaRPr/>
          </a:p>
          <a:p>
            <a:pPr indent="0" lvl="0" marL="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GB"/>
              <a:t>P(Yes|Sunny)= P(Sunny|Yes)*P(Yes)/P(Sunny)</a:t>
            </a:r>
            <a:endParaRPr/>
          </a:p>
          <a:p>
            <a:pPr indent="-228600" lvl="0" marL="228600" rtl="0" algn="l">
              <a:lnSpc>
                <a:spcPct val="120000"/>
              </a:lnSpc>
              <a:spcBef>
                <a:spcPts val="1000"/>
              </a:spcBef>
              <a:spcAft>
                <a:spcPts val="0"/>
              </a:spcAft>
              <a:buClr>
                <a:schemeClr val="lt1"/>
              </a:buClr>
              <a:buSzPts val="2000"/>
              <a:buChar char="•"/>
            </a:pPr>
            <a:r>
              <a:rPr lang="en-GB"/>
              <a:t>P(Sunny|Yes)= 3/10= 0.3</a:t>
            </a:r>
            <a:endParaRPr/>
          </a:p>
          <a:p>
            <a:pPr indent="-228600" lvl="0" marL="228600" rtl="0" algn="l">
              <a:lnSpc>
                <a:spcPct val="120000"/>
              </a:lnSpc>
              <a:spcBef>
                <a:spcPts val="1000"/>
              </a:spcBef>
              <a:spcAft>
                <a:spcPts val="0"/>
              </a:spcAft>
              <a:buClr>
                <a:schemeClr val="lt1"/>
              </a:buClr>
              <a:buSzPts val="2000"/>
              <a:buChar char="•"/>
            </a:pPr>
            <a:r>
              <a:rPr lang="en-GB"/>
              <a:t>P(Sunny)= 0.35</a:t>
            </a:r>
            <a:endParaRPr/>
          </a:p>
          <a:p>
            <a:pPr indent="-228600" lvl="0" marL="228600" rtl="0" algn="l">
              <a:lnSpc>
                <a:spcPct val="120000"/>
              </a:lnSpc>
              <a:spcBef>
                <a:spcPts val="1000"/>
              </a:spcBef>
              <a:spcAft>
                <a:spcPts val="0"/>
              </a:spcAft>
              <a:buClr>
                <a:schemeClr val="lt1"/>
              </a:buClr>
              <a:buSzPts val="2000"/>
              <a:buChar char="•"/>
            </a:pPr>
            <a:r>
              <a:rPr lang="en-GB"/>
              <a:t>P(Yes)=0.71</a:t>
            </a:r>
            <a:endParaRPr/>
          </a:p>
          <a:p>
            <a:pPr indent="-228600" lvl="0" marL="228600" rtl="0" algn="l">
              <a:lnSpc>
                <a:spcPct val="120000"/>
              </a:lnSpc>
              <a:spcBef>
                <a:spcPts val="1000"/>
              </a:spcBef>
              <a:spcAft>
                <a:spcPts val="0"/>
              </a:spcAft>
              <a:buClr>
                <a:schemeClr val="lt1"/>
              </a:buClr>
              <a:buSzPts val="2000"/>
              <a:buChar char="•"/>
            </a:pPr>
            <a:r>
              <a:rPr lang="en-GB"/>
              <a:t>So P(Yes|Sunny) = 0.3*0.71/0.35= 0.60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2021-07-02T02:09:38Z</dcterms:created>
  <dc:creator>Vinita Saldanha</dc:creator>
</cp:coreProperties>
</file>