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93"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6214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789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12679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5012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2754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70293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34314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48782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76758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5487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0887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947601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34337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74002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16185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77556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8629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42449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56202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001676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53922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674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599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561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5092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1326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6558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5000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1956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0422219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04E684-10F4-4CC3-A0B9-F03AA7BE37CF}" type="datetimeFigureOut">
              <a:rPr lang="en-US" smtClean="0"/>
              <a:t>7/1/2021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850314733"/>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DA67-DBC7-409C-BD60-1DAA6BB6DD0D}"/>
              </a:ext>
            </a:extLst>
          </p:cNvPr>
          <p:cNvSpPr>
            <a:spLocks noGrp="1"/>
          </p:cNvSpPr>
          <p:nvPr>
            <p:ph type="ctrTitle"/>
          </p:nvPr>
        </p:nvSpPr>
        <p:spPr>
          <a:xfrm>
            <a:off x="643468" y="643467"/>
            <a:ext cx="4620584" cy="4567137"/>
          </a:xfrm>
        </p:spPr>
        <p:txBody>
          <a:bodyPr>
            <a:normAutofit/>
          </a:bodyPr>
          <a:lstStyle/>
          <a:p>
            <a:r>
              <a:rPr lang="en-GB"/>
              <a:t>Random Forest Classifier</a:t>
            </a:r>
            <a:endParaRPr lang="en-GB" dirty="0"/>
          </a:p>
        </p:txBody>
      </p:sp>
      <p:pic>
        <p:nvPicPr>
          <p:cNvPr id="25" name="Picture 2" descr="Blurred financial stock market data and graph">
            <a:extLst>
              <a:ext uri="{FF2B5EF4-FFF2-40B4-BE49-F238E27FC236}">
                <a16:creationId xmlns:a16="http://schemas.microsoft.com/office/drawing/2014/main" id="{8D593424-054C-467B-8A37-4FFC63C57C7A}"/>
              </a:ext>
            </a:extLst>
          </p:cNvPr>
          <p:cNvPicPr>
            <a:picLocks noChangeAspect="1"/>
          </p:cNvPicPr>
          <p:nvPr/>
        </p:nvPicPr>
        <p:blipFill rotWithShape="1">
          <a:blip r:embed="rId2"/>
          <a:srcRect l="29826" r="1126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60760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535A-373D-4D56-A1FF-AAF2E40026C8}"/>
              </a:ext>
            </a:extLst>
          </p:cNvPr>
          <p:cNvSpPr>
            <a:spLocks noGrp="1"/>
          </p:cNvSpPr>
          <p:nvPr>
            <p:ph type="title"/>
          </p:nvPr>
        </p:nvSpPr>
        <p:spPr/>
        <p:txBody>
          <a:bodyPr/>
          <a:lstStyle/>
          <a:p>
            <a:r>
              <a:rPr lang="en-GB" dirty="0"/>
              <a:t>Advantages and Disadvantages </a:t>
            </a:r>
          </a:p>
        </p:txBody>
      </p:sp>
      <p:sp>
        <p:nvSpPr>
          <p:cNvPr id="3" name="Content Placeholder 2">
            <a:extLst>
              <a:ext uri="{FF2B5EF4-FFF2-40B4-BE49-F238E27FC236}">
                <a16:creationId xmlns:a16="http://schemas.microsoft.com/office/drawing/2014/main" id="{8126A3D0-C29B-4123-A04E-A4C210E95495}"/>
              </a:ext>
            </a:extLst>
          </p:cNvPr>
          <p:cNvSpPr>
            <a:spLocks noGrp="1"/>
          </p:cNvSpPr>
          <p:nvPr>
            <p:ph idx="1"/>
          </p:nvPr>
        </p:nvSpPr>
        <p:spPr>
          <a:xfrm>
            <a:off x="913795" y="2096063"/>
            <a:ext cx="10353762" cy="4002895"/>
          </a:xfrm>
        </p:spPr>
        <p:txBody>
          <a:bodyPr>
            <a:normAutofit/>
          </a:bodyPr>
          <a:lstStyle/>
          <a:p>
            <a:pPr marL="0" indent="0">
              <a:buNone/>
            </a:pPr>
            <a:r>
              <a:rPr lang="en-US" u="sng" dirty="0"/>
              <a:t>Advantages of Random Forest</a:t>
            </a:r>
          </a:p>
          <a:p>
            <a:r>
              <a:rPr lang="en-US" dirty="0"/>
              <a:t>Random Forest is capable of performing both Classification and Regression tasks.</a:t>
            </a:r>
          </a:p>
          <a:p>
            <a:r>
              <a:rPr lang="en-US" dirty="0"/>
              <a:t>It is capable of handling large datasets with high dimensionality.</a:t>
            </a:r>
          </a:p>
          <a:p>
            <a:r>
              <a:rPr lang="en-US" dirty="0"/>
              <a:t>It enhances the accuracy of the model and prevents the overfitting issue.</a:t>
            </a:r>
          </a:p>
          <a:p>
            <a:pPr marL="0" indent="0">
              <a:buNone/>
            </a:pPr>
            <a:endParaRPr lang="en-US" dirty="0"/>
          </a:p>
          <a:p>
            <a:pPr marL="0" indent="0">
              <a:buNone/>
            </a:pPr>
            <a:r>
              <a:rPr lang="en-US" u="sng" dirty="0"/>
              <a:t>Disadvantages of Random Forest</a:t>
            </a:r>
          </a:p>
          <a:p>
            <a:r>
              <a:rPr lang="en-US" dirty="0"/>
              <a:t>Although random forest can be used for both classification and regression tasks, it is not more suitable for Regression tasks.</a:t>
            </a:r>
          </a:p>
          <a:p>
            <a:endParaRPr lang="en-GB" dirty="0"/>
          </a:p>
        </p:txBody>
      </p:sp>
    </p:spTree>
    <p:extLst>
      <p:ext uri="{BB962C8B-B14F-4D97-AF65-F5344CB8AC3E}">
        <p14:creationId xmlns:p14="http://schemas.microsoft.com/office/powerpoint/2010/main" val="175015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8CF9-E73B-43A5-A7BF-7F8B8FE0DBD4}"/>
              </a:ext>
            </a:extLst>
          </p:cNvPr>
          <p:cNvSpPr>
            <a:spLocks noGrp="1"/>
          </p:cNvSpPr>
          <p:nvPr>
            <p:ph type="title"/>
          </p:nvPr>
        </p:nvSpPr>
        <p:spPr/>
        <p:txBody>
          <a:bodyPr/>
          <a:lstStyle/>
          <a:p>
            <a:r>
              <a:rPr lang="en-GB" dirty="0"/>
              <a:t>Random Forest Classifier</a:t>
            </a:r>
          </a:p>
        </p:txBody>
      </p:sp>
      <p:sp>
        <p:nvSpPr>
          <p:cNvPr id="3" name="Content Placeholder 2">
            <a:extLst>
              <a:ext uri="{FF2B5EF4-FFF2-40B4-BE49-F238E27FC236}">
                <a16:creationId xmlns:a16="http://schemas.microsoft.com/office/drawing/2014/main" id="{16AA1DDC-D907-45DD-BD9F-69F0777A8B30}"/>
              </a:ext>
            </a:extLst>
          </p:cNvPr>
          <p:cNvSpPr>
            <a:spLocks noGrp="1"/>
          </p:cNvSpPr>
          <p:nvPr>
            <p:ph idx="1"/>
          </p:nvPr>
        </p:nvSpPr>
        <p:spPr/>
        <p:txBody>
          <a:bodyPr>
            <a:normAutofit lnSpcReduction="10000"/>
          </a:bodyPr>
          <a:lstStyle/>
          <a:p>
            <a:r>
              <a:rPr lang="en-US" dirty="0"/>
              <a:t>It is based on the concept of ensemble learning, which is a process of combining multiple classifiers to solve a complex problem and to improve the performance of the model.</a:t>
            </a:r>
          </a:p>
          <a:p>
            <a:r>
              <a:rPr lang="en-US" dirty="0"/>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a:p>
            <a:r>
              <a:rPr lang="en-US" dirty="0"/>
              <a:t>The greater number of trees in the forest leads to higher accuracy and prevents the problem of overfitting.</a:t>
            </a:r>
          </a:p>
        </p:txBody>
      </p:sp>
    </p:spTree>
    <p:extLst>
      <p:ext uri="{BB962C8B-B14F-4D97-AF65-F5344CB8AC3E}">
        <p14:creationId xmlns:p14="http://schemas.microsoft.com/office/powerpoint/2010/main" val="270132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3092-7335-475E-8B02-9E4B2685CBA3}"/>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t>Random Forest Classifier</a:t>
            </a:r>
          </a:p>
        </p:txBody>
      </p:sp>
      <p:sp>
        <p:nvSpPr>
          <p:cNvPr id="9" name="Rectangle 8">
            <a:extLst>
              <a:ext uri="{FF2B5EF4-FFF2-40B4-BE49-F238E27FC236}">
                <a16:creationId xmlns:a16="http://schemas.microsoft.com/office/drawing/2014/main" id="{F3EDD081-7F2B-4072-85B5-8A94F0C81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ndom Forest Algorithm">
            <a:extLst>
              <a:ext uri="{FF2B5EF4-FFF2-40B4-BE49-F238E27FC236}">
                <a16:creationId xmlns:a16="http://schemas.microsoft.com/office/drawing/2014/main" id="{F9565122-EA6F-45BD-87A5-3A983473F04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05070" y="1278295"/>
            <a:ext cx="6478301" cy="4320072"/>
          </a:xfrm>
          <a:prstGeom prst="rect">
            <a:avLst/>
          </a:prstGeom>
          <a:noFill/>
        </p:spPr>
      </p:pic>
      <p:sp>
        <p:nvSpPr>
          <p:cNvPr id="11" name="Rectangle 10">
            <a:extLst>
              <a:ext uri="{FF2B5EF4-FFF2-40B4-BE49-F238E27FC236}">
                <a16:creationId xmlns:a16="http://schemas.microsoft.com/office/drawing/2014/main" id="{D53DC11E-11A2-43E3-959A-D4DDBC937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250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8246-2B13-4429-AD7E-BE4AE6CC594C}"/>
              </a:ext>
            </a:extLst>
          </p:cNvPr>
          <p:cNvSpPr>
            <a:spLocks noGrp="1"/>
          </p:cNvSpPr>
          <p:nvPr>
            <p:ph type="title"/>
          </p:nvPr>
        </p:nvSpPr>
        <p:spPr/>
        <p:txBody>
          <a:bodyPr/>
          <a:lstStyle/>
          <a:p>
            <a:r>
              <a:rPr lang="en-GB" dirty="0"/>
              <a:t>Assumptions for Random Forest</a:t>
            </a:r>
          </a:p>
        </p:txBody>
      </p:sp>
      <p:sp>
        <p:nvSpPr>
          <p:cNvPr id="3" name="Content Placeholder 2">
            <a:extLst>
              <a:ext uri="{FF2B5EF4-FFF2-40B4-BE49-F238E27FC236}">
                <a16:creationId xmlns:a16="http://schemas.microsoft.com/office/drawing/2014/main" id="{8E4ABD6A-C8D4-4727-BF23-4793F246AA15}"/>
              </a:ext>
            </a:extLst>
          </p:cNvPr>
          <p:cNvSpPr>
            <a:spLocks noGrp="1"/>
          </p:cNvSpPr>
          <p:nvPr>
            <p:ph idx="1"/>
          </p:nvPr>
        </p:nvSpPr>
        <p:spPr>
          <a:xfrm>
            <a:off x="913795" y="2618912"/>
            <a:ext cx="10353762" cy="3172287"/>
          </a:xfrm>
        </p:spPr>
        <p:txBody>
          <a:bodyPr>
            <a:normAutofit/>
          </a:bodyPr>
          <a:lstStyle/>
          <a:p>
            <a:pPr marL="0" indent="0">
              <a:buNone/>
            </a:pPr>
            <a:r>
              <a:rPr lang="en-US" sz="2200" dirty="0"/>
              <a:t>There are two assumptions for a better Random forest classifier:</a:t>
            </a:r>
          </a:p>
          <a:p>
            <a:pPr marL="0" indent="0">
              <a:buNone/>
            </a:pPr>
            <a:endParaRPr lang="en-US" sz="2200" dirty="0"/>
          </a:p>
          <a:p>
            <a:r>
              <a:rPr lang="en-US" sz="2200" dirty="0"/>
              <a:t>There should be some actual values in the feature variable of the dataset so that the classifier can predict accurate results rather than a guessed result.</a:t>
            </a:r>
          </a:p>
          <a:p>
            <a:endParaRPr lang="en-US" sz="2200" dirty="0"/>
          </a:p>
          <a:p>
            <a:r>
              <a:rPr lang="en-US" sz="2200" dirty="0"/>
              <a:t>The predictions from each tree must have very low correlations.</a:t>
            </a:r>
          </a:p>
          <a:p>
            <a:endParaRPr lang="en-GB" sz="2200" dirty="0"/>
          </a:p>
        </p:txBody>
      </p:sp>
    </p:spTree>
    <p:extLst>
      <p:ext uri="{BB962C8B-B14F-4D97-AF65-F5344CB8AC3E}">
        <p14:creationId xmlns:p14="http://schemas.microsoft.com/office/powerpoint/2010/main" val="253512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689B-06CD-4D14-9BF0-BE32637FDA3A}"/>
              </a:ext>
            </a:extLst>
          </p:cNvPr>
          <p:cNvSpPr>
            <a:spLocks noGrp="1"/>
          </p:cNvSpPr>
          <p:nvPr>
            <p:ph type="title"/>
          </p:nvPr>
        </p:nvSpPr>
        <p:spPr/>
        <p:txBody>
          <a:bodyPr/>
          <a:lstStyle/>
          <a:p>
            <a:r>
              <a:rPr lang="en-GB" dirty="0"/>
              <a:t>Why use Random Forest?</a:t>
            </a:r>
          </a:p>
        </p:txBody>
      </p:sp>
      <p:sp>
        <p:nvSpPr>
          <p:cNvPr id="3" name="Content Placeholder 2">
            <a:extLst>
              <a:ext uri="{FF2B5EF4-FFF2-40B4-BE49-F238E27FC236}">
                <a16:creationId xmlns:a16="http://schemas.microsoft.com/office/drawing/2014/main" id="{2BE5D8FE-0394-46EC-9081-5F0C77A8900D}"/>
              </a:ext>
            </a:extLst>
          </p:cNvPr>
          <p:cNvSpPr>
            <a:spLocks noGrp="1"/>
          </p:cNvSpPr>
          <p:nvPr>
            <p:ph idx="1"/>
          </p:nvPr>
        </p:nvSpPr>
        <p:spPr>
          <a:xfrm>
            <a:off x="913795" y="2343704"/>
            <a:ext cx="10353762" cy="3447495"/>
          </a:xfrm>
        </p:spPr>
        <p:txBody>
          <a:bodyPr>
            <a:normAutofit/>
          </a:bodyPr>
          <a:lstStyle/>
          <a:p>
            <a:r>
              <a:rPr lang="en-US" sz="2200" dirty="0"/>
              <a:t>It takes less training time as compared to other algorithms.</a:t>
            </a:r>
          </a:p>
          <a:p>
            <a:endParaRPr lang="en-US" sz="2200" dirty="0"/>
          </a:p>
          <a:p>
            <a:r>
              <a:rPr lang="en-US" sz="2200" dirty="0"/>
              <a:t>It predicts output with high accuracy, even for the large dataset it runs efficiently.</a:t>
            </a:r>
          </a:p>
          <a:p>
            <a:endParaRPr lang="en-US" sz="2200" dirty="0"/>
          </a:p>
          <a:p>
            <a:r>
              <a:rPr lang="en-US" sz="2200" dirty="0"/>
              <a:t>It can also maintain accuracy when a large proportion of data is missing.</a:t>
            </a:r>
          </a:p>
          <a:p>
            <a:endParaRPr lang="en-GB" sz="2200" dirty="0"/>
          </a:p>
        </p:txBody>
      </p:sp>
    </p:spTree>
    <p:extLst>
      <p:ext uri="{BB962C8B-B14F-4D97-AF65-F5344CB8AC3E}">
        <p14:creationId xmlns:p14="http://schemas.microsoft.com/office/powerpoint/2010/main" val="198389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7DA7-DE6C-4B71-B362-C6AB54C48D3A}"/>
              </a:ext>
            </a:extLst>
          </p:cNvPr>
          <p:cNvSpPr>
            <a:spLocks noGrp="1"/>
          </p:cNvSpPr>
          <p:nvPr>
            <p:ph type="title"/>
          </p:nvPr>
        </p:nvSpPr>
        <p:spPr>
          <a:xfrm>
            <a:off x="159798" y="609601"/>
            <a:ext cx="11860567" cy="677662"/>
          </a:xfrm>
        </p:spPr>
        <p:txBody>
          <a:bodyPr/>
          <a:lstStyle/>
          <a:p>
            <a:r>
              <a:rPr lang="en-US" dirty="0"/>
              <a:t>How does Random Forest algorithm work?</a:t>
            </a:r>
            <a:endParaRPr lang="en-GB" dirty="0"/>
          </a:p>
        </p:txBody>
      </p:sp>
      <p:sp>
        <p:nvSpPr>
          <p:cNvPr id="3" name="Content Placeholder 2">
            <a:extLst>
              <a:ext uri="{FF2B5EF4-FFF2-40B4-BE49-F238E27FC236}">
                <a16:creationId xmlns:a16="http://schemas.microsoft.com/office/drawing/2014/main" id="{05749EAB-0CB5-474F-BAE4-E8108AE67220}"/>
              </a:ext>
            </a:extLst>
          </p:cNvPr>
          <p:cNvSpPr>
            <a:spLocks noGrp="1"/>
          </p:cNvSpPr>
          <p:nvPr>
            <p:ph idx="1"/>
          </p:nvPr>
        </p:nvSpPr>
        <p:spPr>
          <a:xfrm>
            <a:off x="913795" y="1597981"/>
            <a:ext cx="10353762" cy="4829452"/>
          </a:xfrm>
        </p:spPr>
        <p:txBody>
          <a:bodyPr/>
          <a:lstStyle/>
          <a:p>
            <a:r>
              <a:rPr lang="en-US" dirty="0"/>
              <a:t>Step-1: Select random K data points from the training set.</a:t>
            </a:r>
          </a:p>
          <a:p>
            <a:endParaRPr lang="en-US" dirty="0"/>
          </a:p>
          <a:p>
            <a:r>
              <a:rPr lang="en-US" dirty="0"/>
              <a:t>Step-2: Build the decision trees associated with the selected data points (Subsets).</a:t>
            </a:r>
          </a:p>
          <a:p>
            <a:endParaRPr lang="en-US" dirty="0"/>
          </a:p>
          <a:p>
            <a:r>
              <a:rPr lang="en-US" dirty="0"/>
              <a:t>Step-3: Choose the number N for decision trees that you want to build.</a:t>
            </a:r>
          </a:p>
          <a:p>
            <a:endParaRPr lang="en-US" dirty="0"/>
          </a:p>
          <a:p>
            <a:r>
              <a:rPr lang="en-US" dirty="0"/>
              <a:t>Step-4: Repeat Step 1 &amp; 2.</a:t>
            </a:r>
          </a:p>
          <a:p>
            <a:endParaRPr lang="en-US" dirty="0"/>
          </a:p>
          <a:p>
            <a:r>
              <a:rPr lang="en-US" dirty="0"/>
              <a:t>Step-5: For new data points, find the predictions of each decision tree, and assign the new data points to the category that wins the majority votes.</a:t>
            </a:r>
          </a:p>
          <a:p>
            <a:endParaRPr lang="en-GB" dirty="0"/>
          </a:p>
        </p:txBody>
      </p:sp>
    </p:spTree>
    <p:extLst>
      <p:ext uri="{BB962C8B-B14F-4D97-AF65-F5344CB8AC3E}">
        <p14:creationId xmlns:p14="http://schemas.microsoft.com/office/powerpoint/2010/main" val="384096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46AC-40DB-4EEA-81A5-8DFD0745F082}"/>
              </a:ext>
            </a:extLst>
          </p:cNvPr>
          <p:cNvSpPr>
            <a:spLocks noGrp="1"/>
          </p:cNvSpPr>
          <p:nvPr>
            <p:ph type="title"/>
          </p:nvPr>
        </p:nvSpPr>
        <p:spPr>
          <a:xfrm>
            <a:off x="6435091" y="609600"/>
            <a:ext cx="4832465" cy="1326321"/>
          </a:xfrm>
        </p:spPr>
        <p:txBody>
          <a:bodyPr>
            <a:normAutofit/>
          </a:bodyPr>
          <a:lstStyle/>
          <a:p>
            <a:r>
              <a:rPr lang="en-US" sz="2900"/>
              <a:t>How does Random Forest algorithm work?</a:t>
            </a:r>
            <a:endParaRPr lang="en-GB" sz="2900"/>
          </a:p>
        </p:txBody>
      </p:sp>
      <p:sp>
        <p:nvSpPr>
          <p:cNvPr id="9" name="Rectangle 8">
            <a:extLst>
              <a:ext uri="{FF2B5EF4-FFF2-40B4-BE49-F238E27FC236}">
                <a16:creationId xmlns:a16="http://schemas.microsoft.com/office/drawing/2014/main" id="{D85E092D-7CA0-478D-8A75-05B4F392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ndom Forest Algorithm">
            <a:extLst>
              <a:ext uri="{FF2B5EF4-FFF2-40B4-BE49-F238E27FC236}">
                <a16:creationId xmlns:a16="http://schemas.microsoft.com/office/drawing/2014/main" id="{7722AC89-3C65-43DE-BCEA-EA657FCE42E2}"/>
              </a:ext>
            </a:extLst>
          </p:cNvPr>
          <p:cNvPicPr/>
          <p:nvPr/>
        </p:nvPicPr>
        <p:blipFill rotWithShape="1">
          <a:blip r:embed="rId3">
            <a:extLst>
              <a:ext uri="{28A0092B-C50C-407E-A947-70E740481C1C}">
                <a14:useLocalDpi xmlns:a14="http://schemas.microsoft.com/office/drawing/2010/main" val="0"/>
              </a:ext>
            </a:extLst>
          </a:blip>
          <a:srcRect t="287" b="1427"/>
          <a:stretch/>
        </p:blipFill>
        <p:spPr bwMode="auto">
          <a:xfrm>
            <a:off x="812496" y="1296955"/>
            <a:ext cx="5109182" cy="4208105"/>
          </a:xfrm>
          <a:prstGeom prst="rect">
            <a:avLst/>
          </a:prstGeom>
          <a:noFill/>
          <a:extLst>
            <a:ext uri="{53640926-AAD7-44D8-BBD7-CCE9431645EC}">
              <a14:shadowObscured xmlns:a14="http://schemas.microsoft.com/office/drawing/2010/main"/>
            </a:ext>
          </a:extLst>
        </p:spPr>
      </p:pic>
      <p:sp>
        <p:nvSpPr>
          <p:cNvPr id="11" name="Rectangle 10">
            <a:extLst>
              <a:ext uri="{FF2B5EF4-FFF2-40B4-BE49-F238E27FC236}">
                <a16:creationId xmlns:a16="http://schemas.microsoft.com/office/drawing/2014/main" id="{849BBC20-31DC-4C84-BCF3-7C83A4A78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45404D-8C50-48D9-8CA0-EA1B8CFE7B0C}"/>
              </a:ext>
            </a:extLst>
          </p:cNvPr>
          <p:cNvSpPr>
            <a:spLocks noGrp="1"/>
          </p:cNvSpPr>
          <p:nvPr>
            <p:ph idx="1"/>
          </p:nvPr>
        </p:nvSpPr>
        <p:spPr>
          <a:xfrm>
            <a:off x="6435091" y="2519264"/>
            <a:ext cx="4832465" cy="3729135"/>
          </a:xfrm>
        </p:spPr>
        <p:txBody>
          <a:bodyPr>
            <a:normAutofit/>
          </a:bodyPr>
          <a:lstStyle/>
          <a:p>
            <a:pPr marL="0" indent="0">
              <a:lnSpc>
                <a:spcPct val="110000"/>
              </a:lnSpc>
              <a:buNone/>
            </a:pPr>
            <a:r>
              <a:rPr lang="en-US" sz="2200" dirty="0"/>
              <a:t>Example: </a:t>
            </a:r>
          </a:p>
          <a:p>
            <a:pPr>
              <a:lnSpc>
                <a:spcPct val="110000"/>
              </a:lnSpc>
            </a:pPr>
            <a:r>
              <a:rPr lang="en-US" sz="2200" dirty="0"/>
              <a:t>Suppose there is a dataset that contains multiple fruit images. </a:t>
            </a:r>
          </a:p>
          <a:p>
            <a:pPr>
              <a:lnSpc>
                <a:spcPct val="110000"/>
              </a:lnSpc>
            </a:pPr>
            <a:r>
              <a:rPr lang="en-US" sz="2200" dirty="0"/>
              <a:t>So, this dataset is given to the Random forest classifier. </a:t>
            </a:r>
          </a:p>
          <a:p>
            <a:pPr>
              <a:lnSpc>
                <a:spcPct val="110000"/>
              </a:lnSpc>
            </a:pPr>
            <a:r>
              <a:rPr lang="en-US" sz="2200" dirty="0"/>
              <a:t>The dataset is divided into subsets and given to each decision tree. </a:t>
            </a:r>
            <a:endParaRPr lang="en-GB" sz="2200" dirty="0"/>
          </a:p>
        </p:txBody>
      </p:sp>
    </p:spTree>
    <p:extLst>
      <p:ext uri="{BB962C8B-B14F-4D97-AF65-F5344CB8AC3E}">
        <p14:creationId xmlns:p14="http://schemas.microsoft.com/office/powerpoint/2010/main" val="70368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46AC-40DB-4EEA-81A5-8DFD0745F082}"/>
              </a:ext>
            </a:extLst>
          </p:cNvPr>
          <p:cNvSpPr>
            <a:spLocks noGrp="1"/>
          </p:cNvSpPr>
          <p:nvPr>
            <p:ph type="title"/>
          </p:nvPr>
        </p:nvSpPr>
        <p:spPr>
          <a:xfrm>
            <a:off x="6435091" y="609600"/>
            <a:ext cx="4832465" cy="1326321"/>
          </a:xfrm>
        </p:spPr>
        <p:txBody>
          <a:bodyPr>
            <a:normAutofit/>
          </a:bodyPr>
          <a:lstStyle/>
          <a:p>
            <a:r>
              <a:rPr lang="en-US" sz="2900"/>
              <a:t>How does Random Forest algorithm work?</a:t>
            </a:r>
            <a:endParaRPr lang="en-GB" sz="2900"/>
          </a:p>
        </p:txBody>
      </p:sp>
      <p:sp>
        <p:nvSpPr>
          <p:cNvPr id="9" name="Rectangle 8">
            <a:extLst>
              <a:ext uri="{FF2B5EF4-FFF2-40B4-BE49-F238E27FC236}">
                <a16:creationId xmlns:a16="http://schemas.microsoft.com/office/drawing/2014/main" id="{D85E092D-7CA0-478D-8A75-05B4F392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andom Forest Algorithm">
            <a:extLst>
              <a:ext uri="{FF2B5EF4-FFF2-40B4-BE49-F238E27FC236}">
                <a16:creationId xmlns:a16="http://schemas.microsoft.com/office/drawing/2014/main" id="{7722AC89-3C65-43DE-BCEA-EA657FCE42E2}"/>
              </a:ext>
            </a:extLst>
          </p:cNvPr>
          <p:cNvPicPr/>
          <p:nvPr/>
        </p:nvPicPr>
        <p:blipFill rotWithShape="1">
          <a:blip r:embed="rId3">
            <a:extLst>
              <a:ext uri="{28A0092B-C50C-407E-A947-70E740481C1C}">
                <a14:useLocalDpi xmlns:a14="http://schemas.microsoft.com/office/drawing/2010/main" val="0"/>
              </a:ext>
            </a:extLst>
          </a:blip>
          <a:srcRect t="287" b="1427"/>
          <a:stretch/>
        </p:blipFill>
        <p:spPr bwMode="auto">
          <a:xfrm>
            <a:off x="812496" y="1399592"/>
            <a:ext cx="5109182" cy="4030824"/>
          </a:xfrm>
          <a:prstGeom prst="rect">
            <a:avLst/>
          </a:prstGeom>
          <a:noFill/>
          <a:extLst>
            <a:ext uri="{53640926-AAD7-44D8-BBD7-CCE9431645EC}">
              <a14:shadowObscured xmlns:a14="http://schemas.microsoft.com/office/drawing/2010/main"/>
            </a:ext>
          </a:extLst>
        </p:spPr>
      </p:pic>
      <p:sp>
        <p:nvSpPr>
          <p:cNvPr id="11" name="Rectangle 10">
            <a:extLst>
              <a:ext uri="{FF2B5EF4-FFF2-40B4-BE49-F238E27FC236}">
                <a16:creationId xmlns:a16="http://schemas.microsoft.com/office/drawing/2014/main" id="{849BBC20-31DC-4C84-BCF3-7C83A4A78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45404D-8C50-48D9-8CA0-EA1B8CFE7B0C}"/>
              </a:ext>
            </a:extLst>
          </p:cNvPr>
          <p:cNvSpPr>
            <a:spLocks noGrp="1"/>
          </p:cNvSpPr>
          <p:nvPr>
            <p:ph idx="1"/>
          </p:nvPr>
        </p:nvSpPr>
        <p:spPr>
          <a:xfrm>
            <a:off x="6435091" y="2481942"/>
            <a:ext cx="4832465" cy="3467878"/>
          </a:xfrm>
        </p:spPr>
        <p:txBody>
          <a:bodyPr>
            <a:normAutofit fontScale="92500"/>
          </a:bodyPr>
          <a:lstStyle/>
          <a:p>
            <a:pPr marL="0" indent="0">
              <a:lnSpc>
                <a:spcPct val="110000"/>
              </a:lnSpc>
              <a:buNone/>
            </a:pPr>
            <a:r>
              <a:rPr lang="en-US" sz="2400" dirty="0"/>
              <a:t>Example(contd.): </a:t>
            </a:r>
          </a:p>
          <a:p>
            <a:pPr>
              <a:lnSpc>
                <a:spcPct val="110000"/>
              </a:lnSpc>
            </a:pPr>
            <a:r>
              <a:rPr lang="en-US" sz="2400" dirty="0"/>
              <a:t>During the training phase, each decision tree produces a prediction result, and when a new data point occurs, then based on the majority of results, the Random Forest classifier predicts the final decision. </a:t>
            </a:r>
            <a:endParaRPr lang="en-GB" sz="2400" dirty="0"/>
          </a:p>
        </p:txBody>
      </p:sp>
    </p:spTree>
    <p:extLst>
      <p:ext uri="{BB962C8B-B14F-4D97-AF65-F5344CB8AC3E}">
        <p14:creationId xmlns:p14="http://schemas.microsoft.com/office/powerpoint/2010/main" val="4161743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FF6A-58B5-451F-9A3D-FBD3B8B527DA}"/>
              </a:ext>
            </a:extLst>
          </p:cNvPr>
          <p:cNvSpPr>
            <a:spLocks noGrp="1"/>
          </p:cNvSpPr>
          <p:nvPr>
            <p:ph type="title"/>
          </p:nvPr>
        </p:nvSpPr>
        <p:spPr/>
        <p:txBody>
          <a:bodyPr/>
          <a:lstStyle/>
          <a:p>
            <a:r>
              <a:rPr lang="en-GB" dirty="0"/>
              <a:t>Applications of Random Forest</a:t>
            </a:r>
          </a:p>
        </p:txBody>
      </p:sp>
      <p:sp>
        <p:nvSpPr>
          <p:cNvPr id="3" name="Content Placeholder 2">
            <a:extLst>
              <a:ext uri="{FF2B5EF4-FFF2-40B4-BE49-F238E27FC236}">
                <a16:creationId xmlns:a16="http://schemas.microsoft.com/office/drawing/2014/main" id="{D90E35EC-6EC5-4ED2-9A2C-223515EB763B}"/>
              </a:ext>
            </a:extLst>
          </p:cNvPr>
          <p:cNvSpPr>
            <a:spLocks noGrp="1"/>
          </p:cNvSpPr>
          <p:nvPr>
            <p:ph idx="1"/>
          </p:nvPr>
        </p:nvSpPr>
        <p:spPr>
          <a:xfrm>
            <a:off x="913795" y="2096063"/>
            <a:ext cx="10353762" cy="4269225"/>
          </a:xfrm>
        </p:spPr>
        <p:txBody>
          <a:bodyPr/>
          <a:lstStyle/>
          <a:p>
            <a:r>
              <a:rPr lang="en-US" dirty="0"/>
              <a:t>Banking: Banking sector mostly uses this algorithm for the identification of loan risk.</a:t>
            </a:r>
          </a:p>
          <a:p>
            <a:endParaRPr lang="en-US" dirty="0"/>
          </a:p>
          <a:p>
            <a:r>
              <a:rPr lang="en-US" dirty="0"/>
              <a:t>Medicine: With the help of this algorithm, disease trends and risks of the disease can be identified.</a:t>
            </a:r>
          </a:p>
          <a:p>
            <a:endParaRPr lang="en-US" dirty="0"/>
          </a:p>
          <a:p>
            <a:r>
              <a:rPr lang="en-US" dirty="0"/>
              <a:t>Land Use: We can identify the areas of similar land use by this algorithm.</a:t>
            </a:r>
          </a:p>
          <a:p>
            <a:endParaRPr lang="en-US" dirty="0"/>
          </a:p>
          <a:p>
            <a:r>
              <a:rPr lang="en-US" dirty="0"/>
              <a:t>Marketing: Marketing trends can be identified using this algorithm.</a:t>
            </a:r>
          </a:p>
          <a:p>
            <a:endParaRPr lang="en-GB" dirty="0"/>
          </a:p>
        </p:txBody>
      </p:sp>
    </p:spTree>
    <p:extLst>
      <p:ext uri="{BB962C8B-B14F-4D97-AF65-F5344CB8AC3E}">
        <p14:creationId xmlns:p14="http://schemas.microsoft.com/office/powerpoint/2010/main" val="125901243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AnalogousFromRegularSeedRightStep">
      <a:dk1>
        <a:srgbClr val="000000"/>
      </a:dk1>
      <a:lt1>
        <a:srgbClr val="FFFFFF"/>
      </a:lt1>
      <a:dk2>
        <a:srgbClr val="1B282F"/>
      </a:dk2>
      <a:lt2>
        <a:srgbClr val="F3F0F0"/>
      </a:lt2>
      <a:accent1>
        <a:srgbClr val="2FB1BB"/>
      </a:accent1>
      <a:accent2>
        <a:srgbClr val="2578C7"/>
      </a:accent2>
      <a:accent3>
        <a:srgbClr val="3747D9"/>
      </a:accent3>
      <a:accent4>
        <a:srgbClr val="6232CA"/>
      </a:accent4>
      <a:accent5>
        <a:srgbClr val="AE37D9"/>
      </a:accent5>
      <a:accent6>
        <a:srgbClr val="C725AE"/>
      </a:accent6>
      <a:hlink>
        <a:srgbClr val="BF483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otalTime>29</TotalTime>
  <Words>546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Bookman Old Style</vt:lpstr>
      <vt:lpstr>Century Gothic</vt:lpstr>
      <vt:lpstr>Rockwell</vt:lpstr>
      <vt:lpstr>BrushVTI</vt:lpstr>
      <vt:lpstr>Damask</vt:lpstr>
      <vt:lpstr>Random Forest Classifier</vt:lpstr>
      <vt:lpstr>Random Forest Classifier</vt:lpstr>
      <vt:lpstr>Random Forest Classifier</vt:lpstr>
      <vt:lpstr>Assumptions for Random Forest</vt:lpstr>
      <vt:lpstr>Why use Random Forest?</vt:lpstr>
      <vt:lpstr>How does Random Forest algorithm work?</vt:lpstr>
      <vt:lpstr>How does Random Forest algorithm work?</vt:lpstr>
      <vt:lpstr>How does Random Forest algorithm work?</vt:lpstr>
      <vt:lpstr>Applications of Random Forest</vt:lpstr>
      <vt:lpstr>Advantages and Disadvantages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Classifier</dc:title>
  <dc:creator>Vinita Saldanha</dc:creator>
  <cp:lastModifiedBy>Vinita Saldanha</cp:lastModifiedBy>
  <cp:revision>4</cp:revision>
  <dcterms:created xsi:type="dcterms:W3CDTF">2021-07-01T02:56:26Z</dcterms:created>
  <dcterms:modified xsi:type="dcterms:W3CDTF">2021-07-01T03:25:58Z</dcterms:modified>
</cp:coreProperties>
</file>