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6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D4E46AA-1EC0-4433-9956-E798E94A6FB7}" type="datetimeFigureOut">
              <a:rPr lang="en-US" smtClean="0"/>
              <a:t>7/3/2021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1517088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4E46AA-1EC0-4433-9956-E798E94A6FB7}" type="datetimeFigureOut">
              <a:rPr lang="en-US" smtClean="0"/>
              <a:pPr/>
              <a:t>7/3/2021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0C38C08-47C7-4847-B0BE-B9D8DEEB3D1B}" type="slidenum">
              <a:rPr lang="en-US" smtClean="0"/>
              <a:pPr/>
              <a:t>‹#›</a:t>
            </a:fld>
            <a:endParaRPr lang="en-US" dirty="0"/>
          </a:p>
        </p:txBody>
      </p:sp>
    </p:spTree>
    <p:extLst>
      <p:ext uri="{BB962C8B-B14F-4D97-AF65-F5344CB8AC3E}">
        <p14:creationId xmlns:p14="http://schemas.microsoft.com/office/powerpoint/2010/main" val="383951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4E46AA-1EC0-4433-9956-E798E94A6FB7}" type="datetimeFigureOut">
              <a:rPr lang="en-US" smtClean="0"/>
              <a:pPr/>
              <a:t>7/3/2021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0C38C08-47C7-4847-B0BE-B9D8DEEB3D1B}" type="slidenum">
              <a:rPr lang="en-US" smtClean="0"/>
              <a:pPr/>
              <a:t>‹#›</a:t>
            </a:fld>
            <a:endParaRPr lang="en-US" dirty="0"/>
          </a:p>
        </p:txBody>
      </p:sp>
    </p:spTree>
    <p:extLst>
      <p:ext uri="{BB962C8B-B14F-4D97-AF65-F5344CB8AC3E}">
        <p14:creationId xmlns:p14="http://schemas.microsoft.com/office/powerpoint/2010/main" val="34744691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4E46AA-1EC0-4433-9956-E798E94A6FB7}" type="datetimeFigureOut">
              <a:rPr lang="en-US" smtClean="0"/>
              <a:pPr/>
              <a:t>7/3/2021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0C38C08-47C7-4847-B0BE-B9D8DEEB3D1B}" type="slidenum">
              <a:rPr lang="en-US" smtClean="0"/>
              <a:pPr/>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206695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4E46AA-1EC0-4433-9956-E798E94A6FB7}" type="datetimeFigureOut">
              <a:rPr lang="en-US" smtClean="0"/>
              <a:pPr/>
              <a:t>7/3/2021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0C38C08-47C7-4847-B0BE-B9D8DEEB3D1B}" type="slidenum">
              <a:rPr lang="en-US" smtClean="0"/>
              <a:pPr/>
              <a:t>‹#›</a:t>
            </a:fld>
            <a:endParaRPr lang="en-US" dirty="0"/>
          </a:p>
        </p:txBody>
      </p:sp>
    </p:spTree>
    <p:extLst>
      <p:ext uri="{BB962C8B-B14F-4D97-AF65-F5344CB8AC3E}">
        <p14:creationId xmlns:p14="http://schemas.microsoft.com/office/powerpoint/2010/main" val="26135089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D4E46AA-1EC0-4433-9956-E798E94A6FB7}" type="datetimeFigureOut">
              <a:rPr lang="en-US" smtClean="0"/>
              <a:pPr/>
              <a:t>7/3/2021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0C38C08-47C7-4847-B0BE-B9D8DEEB3D1B}" type="slidenum">
              <a:rPr lang="en-US" smtClean="0"/>
              <a:pPr/>
              <a:t>‹#›</a:t>
            </a:fld>
            <a:endParaRPr lang="en-US" dirty="0"/>
          </a:p>
        </p:txBody>
      </p:sp>
    </p:spTree>
    <p:extLst>
      <p:ext uri="{BB962C8B-B14F-4D97-AF65-F5344CB8AC3E}">
        <p14:creationId xmlns:p14="http://schemas.microsoft.com/office/powerpoint/2010/main" val="902850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D4E46AA-1EC0-4433-9956-E798E94A6FB7}" type="datetimeFigureOut">
              <a:rPr lang="en-US" smtClean="0"/>
              <a:pPr/>
              <a:t>7/3/2021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0C38C08-47C7-4847-B0BE-B9D8DEEB3D1B}" type="slidenum">
              <a:rPr lang="en-US" smtClean="0"/>
              <a:pPr/>
              <a:t>‹#›</a:t>
            </a:fld>
            <a:endParaRPr lang="en-US" dirty="0"/>
          </a:p>
        </p:txBody>
      </p:sp>
    </p:spTree>
    <p:extLst>
      <p:ext uri="{BB962C8B-B14F-4D97-AF65-F5344CB8AC3E}">
        <p14:creationId xmlns:p14="http://schemas.microsoft.com/office/powerpoint/2010/main" val="30237387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4E46AA-1EC0-4433-9956-E798E94A6FB7}" type="datetimeFigureOut">
              <a:rPr lang="en-US" smtClean="0"/>
              <a:t>7/3/2021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29108983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4E46AA-1EC0-4433-9956-E798E94A6FB7}" type="datetimeFigureOut">
              <a:rPr lang="en-US" smtClean="0"/>
              <a:t>7/3/2021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701437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4E46AA-1EC0-4433-9956-E798E94A6FB7}" type="datetimeFigureOut">
              <a:rPr lang="en-US" smtClean="0"/>
              <a:t>7/3/2021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803375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4E46AA-1EC0-4433-9956-E798E94A6FB7}" type="datetimeFigureOut">
              <a:rPr lang="en-US" smtClean="0"/>
              <a:t>7/3/2021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2011066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4E46AA-1EC0-4433-9956-E798E94A6FB7}" type="datetimeFigureOut">
              <a:rPr lang="en-US" smtClean="0"/>
              <a:t>7/3/2021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672161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4E46AA-1EC0-4433-9956-E798E94A6FB7}" type="datetimeFigureOut">
              <a:rPr lang="en-US" smtClean="0"/>
              <a:t>7/3/2021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2638100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4E46AA-1EC0-4433-9956-E798E94A6FB7}" type="datetimeFigureOut">
              <a:rPr lang="en-US" smtClean="0"/>
              <a:t>7/3/2021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3331988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4E46AA-1EC0-4433-9956-E798E94A6FB7}" type="datetimeFigureOut">
              <a:rPr lang="en-US" smtClean="0"/>
              <a:t>7/3/2021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2600655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4E46AA-1EC0-4433-9956-E798E94A6FB7}" type="datetimeFigureOut">
              <a:rPr lang="en-US" smtClean="0"/>
              <a:t>7/3/2021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1231867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4E46AA-1EC0-4433-9956-E798E94A6FB7}" type="datetimeFigureOut">
              <a:rPr lang="en-US" smtClean="0"/>
              <a:t>7/3/2021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1235438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0D4E46AA-1EC0-4433-9956-E798E94A6FB7}" type="datetimeFigureOut">
              <a:rPr lang="en-US" smtClean="0"/>
              <a:pPr/>
              <a:t>7/3/2021</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0C38C08-47C7-4847-B0BE-B9D8DEEB3D1B}" type="slidenum">
              <a:rPr lang="en-US" smtClean="0"/>
              <a:pPr/>
              <a:t>‹#›</a:t>
            </a:fld>
            <a:endParaRPr lang="en-US" dirty="0"/>
          </a:p>
        </p:txBody>
      </p:sp>
    </p:spTree>
    <p:extLst>
      <p:ext uri="{BB962C8B-B14F-4D97-AF65-F5344CB8AC3E}">
        <p14:creationId xmlns:p14="http://schemas.microsoft.com/office/powerpoint/2010/main" val="3353430272"/>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2" descr="Used machine parts">
            <a:extLst>
              <a:ext uri="{FF2B5EF4-FFF2-40B4-BE49-F238E27FC236}">
                <a16:creationId xmlns:a16="http://schemas.microsoft.com/office/drawing/2014/main" id="{34F33A64-5EEA-4BC5-8CEF-B4F8103824FB}"/>
              </a:ext>
            </a:extLst>
          </p:cNvPr>
          <p:cNvPicPr>
            <a:picLocks noChangeAspect="1"/>
          </p:cNvPicPr>
          <p:nvPr/>
        </p:nvPicPr>
        <p:blipFill rotWithShape="1">
          <a:blip r:embed="rId2">
            <a:alphaModFix amt="40000"/>
          </a:blip>
          <a:srcRect t="8772" b="6960"/>
          <a:stretch/>
        </p:blipFill>
        <p:spPr>
          <a:xfrm>
            <a:off x="20" y="152"/>
            <a:ext cx="12191980" cy="6857848"/>
          </a:xfrm>
          <a:prstGeom prst="rect">
            <a:avLst/>
          </a:prstGeom>
        </p:spPr>
      </p:pic>
      <p:sp>
        <p:nvSpPr>
          <p:cNvPr id="2" name="Title 1">
            <a:extLst>
              <a:ext uri="{FF2B5EF4-FFF2-40B4-BE49-F238E27FC236}">
                <a16:creationId xmlns:a16="http://schemas.microsoft.com/office/drawing/2014/main" id="{EC863C31-8FC9-4691-9DDB-B00382595917}"/>
              </a:ext>
            </a:extLst>
          </p:cNvPr>
          <p:cNvSpPr>
            <a:spLocks noGrp="1"/>
          </p:cNvSpPr>
          <p:nvPr>
            <p:ph type="ctrTitle"/>
          </p:nvPr>
        </p:nvSpPr>
        <p:spPr>
          <a:xfrm>
            <a:off x="912629" y="1371600"/>
            <a:ext cx="5758628" cy="2696866"/>
          </a:xfrm>
        </p:spPr>
        <p:txBody>
          <a:bodyPr anchor="t">
            <a:normAutofit/>
          </a:bodyPr>
          <a:lstStyle/>
          <a:p>
            <a:r>
              <a:rPr lang="en-GB">
                <a:solidFill>
                  <a:srgbClr val="FFFFFF"/>
                </a:solidFill>
              </a:rPr>
              <a:t>Support Vector Machine </a:t>
            </a:r>
          </a:p>
        </p:txBody>
      </p:sp>
    </p:spTree>
    <p:extLst>
      <p:ext uri="{BB962C8B-B14F-4D97-AF65-F5344CB8AC3E}">
        <p14:creationId xmlns:p14="http://schemas.microsoft.com/office/powerpoint/2010/main" val="1937728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94E213D-3FA7-4D59-80B5-015897DCA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98244E-9AC3-436E-908E-83944A208CE7}"/>
              </a:ext>
            </a:extLst>
          </p:cNvPr>
          <p:cNvSpPr>
            <a:spLocks noGrp="1"/>
          </p:cNvSpPr>
          <p:nvPr>
            <p:ph type="title"/>
          </p:nvPr>
        </p:nvSpPr>
        <p:spPr>
          <a:xfrm>
            <a:off x="6435091" y="609600"/>
            <a:ext cx="4832465" cy="1326321"/>
          </a:xfrm>
        </p:spPr>
        <p:txBody>
          <a:bodyPr>
            <a:normAutofit/>
          </a:bodyPr>
          <a:lstStyle/>
          <a:p>
            <a:r>
              <a:rPr lang="en-GB" dirty="0">
                <a:solidFill>
                  <a:srgbClr val="FFFFFF"/>
                </a:solidFill>
              </a:rPr>
              <a:t>How does SVM works?</a:t>
            </a:r>
          </a:p>
        </p:txBody>
      </p:sp>
      <p:sp>
        <p:nvSpPr>
          <p:cNvPr id="11" name="Rectangle 10">
            <a:extLst>
              <a:ext uri="{FF2B5EF4-FFF2-40B4-BE49-F238E27FC236}">
                <a16:creationId xmlns:a16="http://schemas.microsoft.com/office/drawing/2014/main" id="{0D63BE23-20C0-4F37-860E-0892A4DE08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5229225" cy="5391150"/>
          </a:xfrm>
          <a:prstGeom prst="rect">
            <a:avLst/>
          </a:prstGeom>
          <a:solidFill>
            <a:schemeClr val="bg1"/>
          </a:solidFill>
          <a:ln w="190500" cap="sq">
            <a:solidFill>
              <a:schemeClr val="bg1"/>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49AB149-D0D3-42EA-8B4C-F39E213AE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496" y="799817"/>
            <a:ext cx="5109182" cy="5258367"/>
          </a:xfrm>
          <a:prstGeom prst="rect">
            <a:avLst/>
          </a:prstGeom>
          <a:noFill/>
          <a:ln w="12700">
            <a:solidFill>
              <a:srgbClr val="2A5B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58F94BF-C0FE-4957-A06C-5C6A057FDB26}"/>
              </a:ext>
            </a:extLst>
          </p:cNvPr>
          <p:cNvSpPr>
            <a:spLocks noGrp="1"/>
          </p:cNvSpPr>
          <p:nvPr>
            <p:ph idx="1"/>
          </p:nvPr>
        </p:nvSpPr>
        <p:spPr>
          <a:xfrm>
            <a:off x="6435091" y="2157274"/>
            <a:ext cx="5585274" cy="4412202"/>
          </a:xfrm>
        </p:spPr>
        <p:txBody>
          <a:bodyPr>
            <a:normAutofit fontScale="92500"/>
          </a:bodyPr>
          <a:lstStyle/>
          <a:p>
            <a:r>
              <a:rPr lang="en-US" dirty="0">
                <a:solidFill>
                  <a:srgbClr val="FFFFFF"/>
                </a:solidFill>
              </a:rPr>
              <a:t>Hence, the SVM algorithm helps to find the best line or decision boundary; this best boundary or region is called as a hyperplane. </a:t>
            </a:r>
          </a:p>
          <a:p>
            <a:r>
              <a:rPr lang="en-US" dirty="0">
                <a:solidFill>
                  <a:srgbClr val="FFFFFF"/>
                </a:solidFill>
              </a:rPr>
              <a:t>SVM algorithm finds the closest point of the lines from both the classes. These points are called support vectors. </a:t>
            </a:r>
          </a:p>
          <a:p>
            <a:r>
              <a:rPr lang="en-US" dirty="0">
                <a:solidFill>
                  <a:srgbClr val="FFFFFF"/>
                </a:solidFill>
              </a:rPr>
              <a:t>The distance between the vectors and the hyperplane is called as margin. And the goal of SVM is to maximize this margin.</a:t>
            </a:r>
          </a:p>
          <a:p>
            <a:r>
              <a:rPr lang="en-US" dirty="0">
                <a:solidFill>
                  <a:srgbClr val="FFFFFF"/>
                </a:solidFill>
              </a:rPr>
              <a:t> The hyperplane with maximum margin is called the optimal hyperplane.</a:t>
            </a:r>
            <a:endParaRPr lang="en-GB" dirty="0">
              <a:solidFill>
                <a:srgbClr val="FFFFFF"/>
              </a:solidFill>
            </a:endParaRPr>
          </a:p>
        </p:txBody>
      </p:sp>
      <p:pic>
        <p:nvPicPr>
          <p:cNvPr id="10" name="Picture 9" descr="Support Vector Machine Algorithm">
            <a:extLst>
              <a:ext uri="{FF2B5EF4-FFF2-40B4-BE49-F238E27FC236}">
                <a16:creationId xmlns:a16="http://schemas.microsoft.com/office/drawing/2014/main" id="{991AEB12-65D8-464E-95A4-8BB098E0511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12496" y="1562470"/>
            <a:ext cx="5109181" cy="3870664"/>
          </a:xfrm>
          <a:prstGeom prst="rect">
            <a:avLst/>
          </a:prstGeom>
          <a:noFill/>
          <a:ln>
            <a:noFill/>
          </a:ln>
        </p:spPr>
      </p:pic>
    </p:spTree>
    <p:extLst>
      <p:ext uri="{BB962C8B-B14F-4D97-AF65-F5344CB8AC3E}">
        <p14:creationId xmlns:p14="http://schemas.microsoft.com/office/powerpoint/2010/main" val="1169352167"/>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94E213D-3FA7-4D59-80B5-015897DCA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98244E-9AC3-436E-908E-83944A208CE7}"/>
              </a:ext>
            </a:extLst>
          </p:cNvPr>
          <p:cNvSpPr>
            <a:spLocks noGrp="1"/>
          </p:cNvSpPr>
          <p:nvPr>
            <p:ph type="title"/>
          </p:nvPr>
        </p:nvSpPr>
        <p:spPr>
          <a:xfrm>
            <a:off x="6435091" y="609600"/>
            <a:ext cx="4832465" cy="1326321"/>
          </a:xfrm>
        </p:spPr>
        <p:txBody>
          <a:bodyPr>
            <a:normAutofit/>
          </a:bodyPr>
          <a:lstStyle/>
          <a:p>
            <a:r>
              <a:rPr lang="en-GB" dirty="0">
                <a:solidFill>
                  <a:srgbClr val="FFFFFF"/>
                </a:solidFill>
              </a:rPr>
              <a:t>How does SVM works?</a:t>
            </a:r>
          </a:p>
        </p:txBody>
      </p:sp>
      <p:sp>
        <p:nvSpPr>
          <p:cNvPr id="11" name="Rectangle 10">
            <a:extLst>
              <a:ext uri="{FF2B5EF4-FFF2-40B4-BE49-F238E27FC236}">
                <a16:creationId xmlns:a16="http://schemas.microsoft.com/office/drawing/2014/main" id="{0D63BE23-20C0-4F37-860E-0892A4DE08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5229225" cy="5391150"/>
          </a:xfrm>
          <a:prstGeom prst="rect">
            <a:avLst/>
          </a:prstGeom>
          <a:solidFill>
            <a:schemeClr val="bg1"/>
          </a:solidFill>
          <a:ln w="190500" cap="sq">
            <a:solidFill>
              <a:schemeClr val="bg1"/>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49AB149-D0D3-42EA-8B4C-F39E213AE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496" y="799817"/>
            <a:ext cx="5109182" cy="5258367"/>
          </a:xfrm>
          <a:prstGeom prst="rect">
            <a:avLst/>
          </a:prstGeom>
          <a:noFill/>
          <a:ln w="12700">
            <a:solidFill>
              <a:srgbClr val="2A5B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58F94BF-C0FE-4957-A06C-5C6A057FDB26}"/>
              </a:ext>
            </a:extLst>
          </p:cNvPr>
          <p:cNvSpPr>
            <a:spLocks noGrp="1"/>
          </p:cNvSpPr>
          <p:nvPr>
            <p:ph idx="1"/>
          </p:nvPr>
        </p:nvSpPr>
        <p:spPr>
          <a:xfrm>
            <a:off x="6734175" y="2157274"/>
            <a:ext cx="4327402" cy="3900910"/>
          </a:xfrm>
        </p:spPr>
        <p:txBody>
          <a:bodyPr>
            <a:normAutofit/>
          </a:bodyPr>
          <a:lstStyle/>
          <a:p>
            <a:pPr marL="0" indent="0">
              <a:buNone/>
            </a:pPr>
            <a:r>
              <a:rPr lang="en-US" dirty="0">
                <a:solidFill>
                  <a:srgbClr val="FFFFFF"/>
                </a:solidFill>
              </a:rPr>
              <a:t>Non-Linear SVM:</a:t>
            </a:r>
          </a:p>
          <a:p>
            <a:r>
              <a:rPr lang="en-US" dirty="0">
                <a:solidFill>
                  <a:srgbClr val="FFFFFF"/>
                </a:solidFill>
              </a:rPr>
              <a:t>If data is linearly arranged, then we can separate it by using a straight line, but for non-linear data, we cannot draw a single straight line. </a:t>
            </a:r>
          </a:p>
        </p:txBody>
      </p:sp>
      <p:pic>
        <p:nvPicPr>
          <p:cNvPr id="8" name="Picture 7" descr="Support Vector Machine Algorithm">
            <a:extLst>
              <a:ext uri="{FF2B5EF4-FFF2-40B4-BE49-F238E27FC236}">
                <a16:creationId xmlns:a16="http://schemas.microsoft.com/office/drawing/2014/main" id="{510D5193-E4D8-427C-B635-148479B7DB7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24444" y="1418253"/>
            <a:ext cx="4897858" cy="4086807"/>
          </a:xfrm>
          <a:prstGeom prst="rect">
            <a:avLst/>
          </a:prstGeom>
          <a:noFill/>
          <a:ln>
            <a:noFill/>
          </a:ln>
        </p:spPr>
      </p:pic>
    </p:spTree>
    <p:extLst>
      <p:ext uri="{BB962C8B-B14F-4D97-AF65-F5344CB8AC3E}">
        <p14:creationId xmlns:p14="http://schemas.microsoft.com/office/powerpoint/2010/main" val="3419198047"/>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94E213D-3FA7-4D59-80B5-015897DCA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98244E-9AC3-436E-908E-83944A208CE7}"/>
              </a:ext>
            </a:extLst>
          </p:cNvPr>
          <p:cNvSpPr>
            <a:spLocks noGrp="1"/>
          </p:cNvSpPr>
          <p:nvPr>
            <p:ph type="title"/>
          </p:nvPr>
        </p:nvSpPr>
        <p:spPr>
          <a:xfrm>
            <a:off x="6435091" y="609600"/>
            <a:ext cx="4832465" cy="1326321"/>
          </a:xfrm>
        </p:spPr>
        <p:txBody>
          <a:bodyPr>
            <a:normAutofit/>
          </a:bodyPr>
          <a:lstStyle/>
          <a:p>
            <a:r>
              <a:rPr lang="en-GB" dirty="0">
                <a:solidFill>
                  <a:srgbClr val="FFFFFF"/>
                </a:solidFill>
              </a:rPr>
              <a:t>How does SVM works?</a:t>
            </a:r>
          </a:p>
        </p:txBody>
      </p:sp>
      <p:sp>
        <p:nvSpPr>
          <p:cNvPr id="11" name="Rectangle 10">
            <a:extLst>
              <a:ext uri="{FF2B5EF4-FFF2-40B4-BE49-F238E27FC236}">
                <a16:creationId xmlns:a16="http://schemas.microsoft.com/office/drawing/2014/main" id="{0D63BE23-20C0-4F37-860E-0892A4DE08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5229225" cy="5391150"/>
          </a:xfrm>
          <a:prstGeom prst="rect">
            <a:avLst/>
          </a:prstGeom>
          <a:solidFill>
            <a:schemeClr val="bg1"/>
          </a:solidFill>
          <a:ln w="190500" cap="sq">
            <a:solidFill>
              <a:schemeClr val="bg1"/>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49AB149-D0D3-42EA-8B4C-F39E213AE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496" y="799817"/>
            <a:ext cx="5109182" cy="5258367"/>
          </a:xfrm>
          <a:prstGeom prst="rect">
            <a:avLst/>
          </a:prstGeom>
          <a:noFill/>
          <a:ln w="12700">
            <a:solidFill>
              <a:srgbClr val="2A5B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58F94BF-C0FE-4957-A06C-5C6A057FDB26}"/>
              </a:ext>
            </a:extLst>
          </p:cNvPr>
          <p:cNvSpPr>
            <a:spLocks noGrp="1"/>
          </p:cNvSpPr>
          <p:nvPr>
            <p:ph idx="1"/>
          </p:nvPr>
        </p:nvSpPr>
        <p:spPr>
          <a:xfrm>
            <a:off x="6734175" y="2157274"/>
            <a:ext cx="4327402" cy="3900910"/>
          </a:xfrm>
        </p:spPr>
        <p:txBody>
          <a:bodyPr>
            <a:normAutofit/>
          </a:bodyPr>
          <a:lstStyle/>
          <a:p>
            <a:pPr marL="0" indent="0">
              <a:buNone/>
            </a:pPr>
            <a:r>
              <a:rPr lang="en-US" dirty="0">
                <a:solidFill>
                  <a:srgbClr val="FFFFFF"/>
                </a:solidFill>
              </a:rPr>
              <a:t>Non-Linear SVM:</a:t>
            </a:r>
          </a:p>
          <a:p>
            <a:r>
              <a:rPr lang="en-US" dirty="0">
                <a:solidFill>
                  <a:srgbClr val="FFFFFF"/>
                </a:solidFill>
              </a:rPr>
              <a:t>So, to separate these data points, we need to add one more dimension. For linear data, we have used two dimensions x and y, so for non-linear data, we will add a third-dimension z. </a:t>
            </a:r>
          </a:p>
          <a:p>
            <a:pPr marL="0" indent="0">
              <a:buNone/>
            </a:pPr>
            <a:endParaRPr lang="en-GB"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endParaRPr>
          </a:p>
          <a:p>
            <a:pPr marL="0" indent="0" algn="ctr">
              <a:buNone/>
            </a:pPr>
            <a:r>
              <a:rPr lang="en-GB" sz="2800"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z=x</a:t>
            </a:r>
            <a:r>
              <a:rPr lang="en-GB" sz="2800" baseline="30000"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2</a:t>
            </a:r>
            <a:r>
              <a:rPr lang="en-GB" sz="2800"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 +y</a:t>
            </a:r>
            <a:r>
              <a:rPr lang="en-GB" sz="2800" baseline="30000"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2</a:t>
            </a:r>
            <a:endParaRPr lang="en-GB"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descr="Support Vector Machine Algorithm">
            <a:extLst>
              <a:ext uri="{FF2B5EF4-FFF2-40B4-BE49-F238E27FC236}">
                <a16:creationId xmlns:a16="http://schemas.microsoft.com/office/drawing/2014/main" id="{4F682BC1-84B3-448D-8045-0F3C34C56A8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24444" y="1409860"/>
            <a:ext cx="4837163" cy="4129806"/>
          </a:xfrm>
          <a:prstGeom prst="rect">
            <a:avLst/>
          </a:prstGeom>
          <a:noFill/>
          <a:ln>
            <a:noFill/>
          </a:ln>
        </p:spPr>
      </p:pic>
    </p:spTree>
    <p:extLst>
      <p:ext uri="{BB962C8B-B14F-4D97-AF65-F5344CB8AC3E}">
        <p14:creationId xmlns:p14="http://schemas.microsoft.com/office/powerpoint/2010/main" val="2585467059"/>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94E213D-3FA7-4D59-80B5-015897DCA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98244E-9AC3-436E-908E-83944A208CE7}"/>
              </a:ext>
            </a:extLst>
          </p:cNvPr>
          <p:cNvSpPr>
            <a:spLocks noGrp="1"/>
          </p:cNvSpPr>
          <p:nvPr>
            <p:ph type="title"/>
          </p:nvPr>
        </p:nvSpPr>
        <p:spPr>
          <a:xfrm>
            <a:off x="6435091" y="609600"/>
            <a:ext cx="4832465" cy="1326321"/>
          </a:xfrm>
        </p:spPr>
        <p:txBody>
          <a:bodyPr>
            <a:normAutofit/>
          </a:bodyPr>
          <a:lstStyle/>
          <a:p>
            <a:r>
              <a:rPr lang="en-GB" dirty="0">
                <a:solidFill>
                  <a:srgbClr val="FFFFFF"/>
                </a:solidFill>
              </a:rPr>
              <a:t>How does SVM works?</a:t>
            </a:r>
          </a:p>
        </p:txBody>
      </p:sp>
      <p:sp>
        <p:nvSpPr>
          <p:cNvPr id="11" name="Rectangle 10">
            <a:extLst>
              <a:ext uri="{FF2B5EF4-FFF2-40B4-BE49-F238E27FC236}">
                <a16:creationId xmlns:a16="http://schemas.microsoft.com/office/drawing/2014/main" id="{0D63BE23-20C0-4F37-860E-0892A4DE08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5229225" cy="5391150"/>
          </a:xfrm>
          <a:prstGeom prst="rect">
            <a:avLst/>
          </a:prstGeom>
          <a:solidFill>
            <a:schemeClr val="bg1"/>
          </a:solidFill>
          <a:ln w="190500" cap="sq">
            <a:solidFill>
              <a:schemeClr val="bg1"/>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49AB149-D0D3-42EA-8B4C-F39E213AE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496" y="799817"/>
            <a:ext cx="5109182" cy="5258367"/>
          </a:xfrm>
          <a:prstGeom prst="rect">
            <a:avLst/>
          </a:prstGeom>
          <a:noFill/>
          <a:ln w="12700">
            <a:solidFill>
              <a:srgbClr val="2A5B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58F94BF-C0FE-4957-A06C-5C6A057FDB26}"/>
              </a:ext>
            </a:extLst>
          </p:cNvPr>
          <p:cNvSpPr>
            <a:spLocks noGrp="1"/>
          </p:cNvSpPr>
          <p:nvPr>
            <p:ph idx="1"/>
          </p:nvPr>
        </p:nvSpPr>
        <p:spPr>
          <a:xfrm>
            <a:off x="6734175" y="2157274"/>
            <a:ext cx="4327402" cy="3900910"/>
          </a:xfrm>
        </p:spPr>
        <p:txBody>
          <a:bodyPr>
            <a:normAutofit/>
          </a:bodyPr>
          <a:lstStyle/>
          <a:p>
            <a:endParaRPr lang="en-US" dirty="0">
              <a:solidFill>
                <a:srgbClr val="FFFFFF"/>
              </a:solidFill>
            </a:endParaRPr>
          </a:p>
          <a:p>
            <a:r>
              <a:rPr lang="en-US" dirty="0">
                <a:solidFill>
                  <a:srgbClr val="FFFFFF"/>
                </a:solidFill>
              </a:rPr>
              <a:t>So now, SVM will divide the datasets into classes in the following way. </a:t>
            </a:r>
            <a:endParaRPr lang="en-GB"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endParaRPr>
          </a:p>
        </p:txBody>
      </p:sp>
      <p:pic>
        <p:nvPicPr>
          <p:cNvPr id="8" name="Picture 7" descr="Support Vector Machine Algorithm">
            <a:extLst>
              <a:ext uri="{FF2B5EF4-FFF2-40B4-BE49-F238E27FC236}">
                <a16:creationId xmlns:a16="http://schemas.microsoft.com/office/drawing/2014/main" id="{BCF209EC-4D9B-42A4-9D8F-9F1E47B0DE0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24443" y="1373820"/>
            <a:ext cx="4863797" cy="4110360"/>
          </a:xfrm>
          <a:prstGeom prst="rect">
            <a:avLst/>
          </a:prstGeom>
          <a:noFill/>
          <a:ln>
            <a:noFill/>
          </a:ln>
        </p:spPr>
      </p:pic>
    </p:spTree>
    <p:extLst>
      <p:ext uri="{BB962C8B-B14F-4D97-AF65-F5344CB8AC3E}">
        <p14:creationId xmlns:p14="http://schemas.microsoft.com/office/powerpoint/2010/main" val="3191022539"/>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94E213D-3FA7-4D59-80B5-015897DCA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98244E-9AC3-436E-908E-83944A208CE7}"/>
              </a:ext>
            </a:extLst>
          </p:cNvPr>
          <p:cNvSpPr>
            <a:spLocks noGrp="1"/>
          </p:cNvSpPr>
          <p:nvPr>
            <p:ph type="title"/>
          </p:nvPr>
        </p:nvSpPr>
        <p:spPr>
          <a:xfrm>
            <a:off x="6435091" y="609600"/>
            <a:ext cx="4832465" cy="1326321"/>
          </a:xfrm>
        </p:spPr>
        <p:txBody>
          <a:bodyPr>
            <a:normAutofit/>
          </a:bodyPr>
          <a:lstStyle/>
          <a:p>
            <a:r>
              <a:rPr lang="en-GB" dirty="0">
                <a:solidFill>
                  <a:srgbClr val="FFFFFF"/>
                </a:solidFill>
              </a:rPr>
              <a:t>How does SVM works?</a:t>
            </a:r>
          </a:p>
        </p:txBody>
      </p:sp>
      <p:sp>
        <p:nvSpPr>
          <p:cNvPr id="11" name="Rectangle 10">
            <a:extLst>
              <a:ext uri="{FF2B5EF4-FFF2-40B4-BE49-F238E27FC236}">
                <a16:creationId xmlns:a16="http://schemas.microsoft.com/office/drawing/2014/main" id="{0D63BE23-20C0-4F37-860E-0892A4DE08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5229225" cy="5391150"/>
          </a:xfrm>
          <a:prstGeom prst="rect">
            <a:avLst/>
          </a:prstGeom>
          <a:solidFill>
            <a:schemeClr val="bg1"/>
          </a:solidFill>
          <a:ln w="190500" cap="sq">
            <a:solidFill>
              <a:schemeClr val="bg1"/>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49AB149-D0D3-42EA-8B4C-F39E213AE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496" y="799817"/>
            <a:ext cx="5109182" cy="5258367"/>
          </a:xfrm>
          <a:prstGeom prst="rect">
            <a:avLst/>
          </a:prstGeom>
          <a:noFill/>
          <a:ln w="12700">
            <a:solidFill>
              <a:srgbClr val="2A5B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58F94BF-C0FE-4957-A06C-5C6A057FDB26}"/>
              </a:ext>
            </a:extLst>
          </p:cNvPr>
          <p:cNvSpPr>
            <a:spLocks noGrp="1"/>
          </p:cNvSpPr>
          <p:nvPr>
            <p:ph idx="1"/>
          </p:nvPr>
        </p:nvSpPr>
        <p:spPr>
          <a:xfrm>
            <a:off x="6734175" y="2157274"/>
            <a:ext cx="4327402" cy="3900910"/>
          </a:xfrm>
        </p:spPr>
        <p:txBody>
          <a:bodyPr>
            <a:normAutofit lnSpcReduction="10000"/>
          </a:bodyPr>
          <a:lstStyle/>
          <a:p>
            <a:r>
              <a:rPr lang="en-US" dirty="0">
                <a:solidFill>
                  <a:srgbClr val="FFFFFF"/>
                </a:solidFill>
              </a:rPr>
              <a:t>Since we are in 3-d Space, hence it is looking like a plane parallel to the x-axis. If we convert it in 2d space with z=1, then it will become as:</a:t>
            </a:r>
          </a:p>
          <a:p>
            <a:endParaRPr lang="en-US" dirty="0">
              <a:solidFill>
                <a:srgbClr val="FFFFFF"/>
              </a:solidFill>
            </a:endParaRPr>
          </a:p>
          <a:p>
            <a:pPr marL="0" indent="0">
              <a:buNone/>
            </a:pPr>
            <a:endParaRPr lang="en-US" dirty="0">
              <a:solidFill>
                <a:srgbClr val="FFFFFF"/>
              </a:solidFill>
            </a:endParaRPr>
          </a:p>
          <a:p>
            <a:r>
              <a:rPr lang="en-US" dirty="0">
                <a:solidFill>
                  <a:srgbClr val="FFFFFF"/>
                </a:solidFill>
              </a:rPr>
              <a:t>Hence we get a circumference of radius 1 in case of non-linear data.</a:t>
            </a:r>
          </a:p>
          <a:p>
            <a:endParaRPr lang="en-US" dirty="0">
              <a:solidFill>
                <a:srgbClr val="FFFFFF"/>
              </a:solidFill>
              <a:effectLst/>
              <a:latin typeface="Courier New" panose="02070309020205020404" pitchFamily="49" charset="0"/>
              <a:ea typeface="Times New Roman" panose="02020603050405020304" pitchFamily="18" charset="0"/>
              <a:cs typeface="Times New Roman" panose="02020603050405020304" pitchFamily="18" charset="0"/>
            </a:endParaRPr>
          </a:p>
          <a:p>
            <a:endParaRPr lang="en-US" dirty="0">
              <a:solidFill>
                <a:srgbClr val="FFFFFF"/>
              </a:solidFill>
              <a:effectLst/>
              <a:latin typeface="Courier New" panose="02070309020205020404" pitchFamily="49" charset="0"/>
              <a:ea typeface="Times New Roman" panose="02020603050405020304" pitchFamily="18" charset="0"/>
              <a:cs typeface="Times New Roman" panose="02020603050405020304" pitchFamily="18" charset="0"/>
            </a:endParaRPr>
          </a:p>
          <a:p>
            <a:endParaRPr lang="en-GB"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endParaRPr>
          </a:p>
        </p:txBody>
      </p:sp>
      <p:pic>
        <p:nvPicPr>
          <p:cNvPr id="10" name="Picture 9" descr="Support Vector Machine Algorithm">
            <a:extLst>
              <a:ext uri="{FF2B5EF4-FFF2-40B4-BE49-F238E27FC236}">
                <a16:creationId xmlns:a16="http://schemas.microsoft.com/office/drawing/2014/main" id="{8EC4973B-F0CA-4D03-B36F-1117C775375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29810" y="1384917"/>
            <a:ext cx="4669653" cy="4172504"/>
          </a:xfrm>
          <a:prstGeom prst="rect">
            <a:avLst/>
          </a:prstGeom>
          <a:noFill/>
          <a:ln>
            <a:noFill/>
          </a:ln>
        </p:spPr>
      </p:pic>
    </p:spTree>
    <p:extLst>
      <p:ext uri="{BB962C8B-B14F-4D97-AF65-F5344CB8AC3E}">
        <p14:creationId xmlns:p14="http://schemas.microsoft.com/office/powerpoint/2010/main" val="210454255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916D5-36DB-4378-84DC-6003829A1774}"/>
              </a:ext>
            </a:extLst>
          </p:cNvPr>
          <p:cNvSpPr>
            <a:spLocks noGrp="1"/>
          </p:cNvSpPr>
          <p:nvPr>
            <p:ph type="title"/>
          </p:nvPr>
        </p:nvSpPr>
        <p:spPr/>
        <p:txBody>
          <a:bodyPr/>
          <a:lstStyle/>
          <a:p>
            <a:r>
              <a:rPr lang="en-US" dirty="0"/>
              <a:t>Pros &amp; Cons of Supervised Learning </a:t>
            </a:r>
            <a:endParaRPr lang="en-GB" dirty="0"/>
          </a:p>
        </p:txBody>
      </p:sp>
      <p:sp>
        <p:nvSpPr>
          <p:cNvPr id="3" name="Content Placeholder 2">
            <a:extLst>
              <a:ext uri="{FF2B5EF4-FFF2-40B4-BE49-F238E27FC236}">
                <a16:creationId xmlns:a16="http://schemas.microsoft.com/office/drawing/2014/main" id="{6E8BB70B-D605-471C-9162-096AE3B42BB6}"/>
              </a:ext>
            </a:extLst>
          </p:cNvPr>
          <p:cNvSpPr>
            <a:spLocks noGrp="1"/>
          </p:cNvSpPr>
          <p:nvPr>
            <p:ph idx="1"/>
          </p:nvPr>
        </p:nvSpPr>
        <p:spPr/>
        <p:txBody>
          <a:bodyPr/>
          <a:lstStyle/>
          <a:p>
            <a:r>
              <a:rPr lang="en-US" dirty="0"/>
              <a:t>Several types of supervised learning allow you to collect and produce data from previous experience. </a:t>
            </a:r>
          </a:p>
          <a:p>
            <a:endParaRPr lang="en-US" dirty="0"/>
          </a:p>
          <a:p>
            <a:r>
              <a:rPr lang="en-US" dirty="0"/>
              <a:t>From optimizing performance criteria to dealing with real-world problems, supervised learning has emerged as a powerful tool in the AI field. </a:t>
            </a:r>
          </a:p>
          <a:p>
            <a:endParaRPr lang="en-US" dirty="0"/>
          </a:p>
          <a:p>
            <a:r>
              <a:rPr lang="en-US" dirty="0"/>
              <a:t>It is also a more trustworthy method as compared to unsupervised learning, which can be computationally complex and less accurate in some instances. </a:t>
            </a:r>
          </a:p>
        </p:txBody>
      </p:sp>
    </p:spTree>
    <p:extLst>
      <p:ext uri="{BB962C8B-B14F-4D97-AF65-F5344CB8AC3E}">
        <p14:creationId xmlns:p14="http://schemas.microsoft.com/office/powerpoint/2010/main" val="20336923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916D5-36DB-4378-84DC-6003829A1774}"/>
              </a:ext>
            </a:extLst>
          </p:cNvPr>
          <p:cNvSpPr>
            <a:spLocks noGrp="1"/>
          </p:cNvSpPr>
          <p:nvPr>
            <p:ph type="title"/>
          </p:nvPr>
        </p:nvSpPr>
        <p:spPr/>
        <p:txBody>
          <a:bodyPr/>
          <a:lstStyle/>
          <a:p>
            <a:r>
              <a:rPr lang="en-US" dirty="0"/>
              <a:t>Pros &amp; Cons of Supervised Learning </a:t>
            </a:r>
            <a:endParaRPr lang="en-GB" dirty="0"/>
          </a:p>
        </p:txBody>
      </p:sp>
      <p:sp>
        <p:nvSpPr>
          <p:cNvPr id="3" name="Content Placeholder 2">
            <a:extLst>
              <a:ext uri="{FF2B5EF4-FFF2-40B4-BE49-F238E27FC236}">
                <a16:creationId xmlns:a16="http://schemas.microsoft.com/office/drawing/2014/main" id="{6E8BB70B-D605-471C-9162-096AE3B42BB6}"/>
              </a:ext>
            </a:extLst>
          </p:cNvPr>
          <p:cNvSpPr>
            <a:spLocks noGrp="1"/>
          </p:cNvSpPr>
          <p:nvPr>
            <p:ph idx="1"/>
          </p:nvPr>
        </p:nvSpPr>
        <p:spPr>
          <a:xfrm>
            <a:off x="913795" y="2361460"/>
            <a:ext cx="10353762" cy="3429740"/>
          </a:xfrm>
        </p:spPr>
        <p:txBody>
          <a:bodyPr/>
          <a:lstStyle/>
          <a:p>
            <a:r>
              <a:rPr lang="en-US" dirty="0"/>
              <a:t>However, supervised learning is not without its limitations. </a:t>
            </a:r>
          </a:p>
          <a:p>
            <a:endParaRPr lang="en-US" dirty="0"/>
          </a:p>
          <a:p>
            <a:r>
              <a:rPr lang="en-US" dirty="0"/>
              <a:t>Concrete examples are required for training classifiers, and decision boundaries can be overtrained in the absence of the right examples. </a:t>
            </a:r>
          </a:p>
          <a:p>
            <a:endParaRPr lang="en-US" dirty="0"/>
          </a:p>
          <a:p>
            <a:r>
              <a:rPr lang="en-US" dirty="0"/>
              <a:t>One may also encounter difficulty in classifying big data.</a:t>
            </a:r>
          </a:p>
        </p:txBody>
      </p:sp>
    </p:spTree>
    <p:extLst>
      <p:ext uri="{BB962C8B-B14F-4D97-AF65-F5344CB8AC3E}">
        <p14:creationId xmlns:p14="http://schemas.microsoft.com/office/powerpoint/2010/main" val="20197430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4" name="Picture 3" descr="Tying a bow in an arrangment of presents">
            <a:extLst>
              <a:ext uri="{FF2B5EF4-FFF2-40B4-BE49-F238E27FC236}">
                <a16:creationId xmlns:a16="http://schemas.microsoft.com/office/drawing/2014/main" id="{612C16E3-7F32-41F8-AA87-E6DB2A8AF774}"/>
              </a:ext>
            </a:extLst>
          </p:cNvPr>
          <p:cNvPicPr>
            <a:picLocks noChangeAspect="1"/>
          </p:cNvPicPr>
          <p:nvPr/>
        </p:nvPicPr>
        <p:blipFill rotWithShape="1">
          <a:blip r:embed="rId3"/>
          <a:srcRect t="7038" b="8717"/>
          <a:stretch/>
        </p:blipFill>
        <p:spPr>
          <a:xfrm>
            <a:off x="20" y="2030"/>
            <a:ext cx="12191980" cy="6855970"/>
          </a:xfrm>
          <a:prstGeom prst="rect">
            <a:avLst/>
          </a:prstGeom>
        </p:spPr>
      </p:pic>
      <p:sp>
        <p:nvSpPr>
          <p:cNvPr id="8" name="Rectangle 7">
            <a:extLst>
              <a:ext uri="{FF2B5EF4-FFF2-40B4-BE49-F238E27FC236}">
                <a16:creationId xmlns:a16="http://schemas.microsoft.com/office/drawing/2014/main" id="{BD1CAB03-F6A4-4736-85F6-261056424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30"/>
            <a:ext cx="12192000" cy="6858000"/>
          </a:xfrm>
          <a:prstGeom prst="rect">
            <a:avLst/>
          </a:prstGeom>
          <a:gradFill flip="none" rotWithShape="1">
            <a:gsLst>
              <a:gs pos="32000">
                <a:schemeClr val="bg2">
                  <a:lumMod val="75000"/>
                  <a:alpha val="3000"/>
                </a:schemeClr>
              </a:gs>
              <a:gs pos="100000">
                <a:sysClr val="windowText" lastClr="000000">
                  <a:alpha val="70000"/>
                </a:sysClr>
              </a:gs>
            </a:gsLst>
            <a:path path="circle">
              <a:fillToRect l="50000" t="5000" r="50000" b="95000"/>
            </a:path>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10" name="Rectangle 9">
            <a:extLst>
              <a:ext uri="{FF2B5EF4-FFF2-40B4-BE49-F238E27FC236}">
                <a16:creationId xmlns:a16="http://schemas.microsoft.com/office/drawing/2014/main" id="{3E2321B3-5D47-422E-8DD6-192DA485FF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30000"/>
              <a:duotone>
                <a:prstClr val="black"/>
                <a:schemeClr val="accent3">
                  <a:tint val="45000"/>
                  <a:satMod val="400000"/>
                </a:schemeClr>
              </a:duotone>
              <a:extLst>
                <a:ext uri="{BEBA8EAE-BF5A-486C-A8C5-ECC9F3942E4B}">
                  <a14:imgProps xmlns:a14="http://schemas.microsoft.com/office/drawing/2010/main">
                    <a14:imgLayer>
                      <a14:imgEffect>
                        <a14:sharpenSoften amount="35000"/>
                      </a14:imgEffect>
                    </a14:imgLayer>
                  </a14:imgProps>
                </a:ext>
              </a:extLst>
            </a:blip>
            <a:srcRect/>
            <a:tile tx="0" ty="0" sx="100000" sy="100000" flip="none" algn="ctr"/>
          </a:blip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171F23-362B-490B-8AB9-AF62BE827193}"/>
              </a:ext>
            </a:extLst>
          </p:cNvPr>
          <p:cNvSpPr>
            <a:spLocks noGrp="1"/>
          </p:cNvSpPr>
          <p:nvPr>
            <p:ph type="title"/>
          </p:nvPr>
        </p:nvSpPr>
        <p:spPr>
          <a:xfrm>
            <a:off x="1595269" y="1122363"/>
            <a:ext cx="9001462" cy="2387600"/>
          </a:xfrm>
        </p:spPr>
        <p:txBody>
          <a:bodyPr vert="horz" lIns="91440" tIns="45720" rIns="91440" bIns="45720" rtlCol="0" anchor="b">
            <a:normAutofit/>
          </a:bodyPr>
          <a:lstStyle/>
          <a:p>
            <a:r>
              <a:rPr lang="en-US" sz="4800"/>
              <a:t>Thank you</a:t>
            </a:r>
          </a:p>
        </p:txBody>
      </p:sp>
    </p:spTree>
    <p:extLst>
      <p:ext uri="{BB962C8B-B14F-4D97-AF65-F5344CB8AC3E}">
        <p14:creationId xmlns:p14="http://schemas.microsoft.com/office/powerpoint/2010/main" val="145194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536E8-50F3-48DB-AC50-6E005F04E8D7}"/>
              </a:ext>
            </a:extLst>
          </p:cNvPr>
          <p:cNvSpPr>
            <a:spLocks noGrp="1"/>
          </p:cNvSpPr>
          <p:nvPr>
            <p:ph type="title"/>
          </p:nvPr>
        </p:nvSpPr>
        <p:spPr/>
        <p:txBody>
          <a:bodyPr/>
          <a:lstStyle/>
          <a:p>
            <a:r>
              <a:rPr lang="en-GB" dirty="0"/>
              <a:t>Support Vector Machine </a:t>
            </a:r>
          </a:p>
        </p:txBody>
      </p:sp>
      <p:sp>
        <p:nvSpPr>
          <p:cNvPr id="3" name="Content Placeholder 2">
            <a:extLst>
              <a:ext uri="{FF2B5EF4-FFF2-40B4-BE49-F238E27FC236}">
                <a16:creationId xmlns:a16="http://schemas.microsoft.com/office/drawing/2014/main" id="{7ED5CDF9-30C4-4DF8-B674-2DF582523057}"/>
              </a:ext>
            </a:extLst>
          </p:cNvPr>
          <p:cNvSpPr>
            <a:spLocks noGrp="1"/>
          </p:cNvSpPr>
          <p:nvPr>
            <p:ph idx="1"/>
          </p:nvPr>
        </p:nvSpPr>
        <p:spPr>
          <a:xfrm>
            <a:off x="913795" y="1935921"/>
            <a:ext cx="10353762" cy="4225182"/>
          </a:xfrm>
        </p:spPr>
        <p:txBody>
          <a:bodyPr>
            <a:normAutofit lnSpcReduction="10000"/>
          </a:bodyPr>
          <a:lstStyle/>
          <a:p>
            <a:r>
              <a:rPr lang="en-US" dirty="0"/>
              <a:t>The goal of the SVM algorithm is to create the best line or decision boundary that can segregate n-dimensional space into classes so that we can easily put the new data point in the correct category in the future. </a:t>
            </a:r>
          </a:p>
          <a:p>
            <a:endParaRPr lang="en-US" dirty="0"/>
          </a:p>
          <a:p>
            <a:r>
              <a:rPr lang="en-US" dirty="0"/>
              <a:t>This best decision boundary is called a hyperplane.</a:t>
            </a:r>
          </a:p>
          <a:p>
            <a:endParaRPr lang="en-US" dirty="0"/>
          </a:p>
          <a:p>
            <a:r>
              <a:rPr lang="en-US" dirty="0"/>
              <a:t>SVM chooses the extreme points/vectors that help in creating the hyperplane. </a:t>
            </a:r>
          </a:p>
          <a:p>
            <a:pPr marL="0" indent="0">
              <a:buNone/>
            </a:pPr>
            <a:endParaRPr lang="en-US" dirty="0"/>
          </a:p>
          <a:p>
            <a:r>
              <a:rPr lang="en-US" dirty="0"/>
              <a:t>These extreme cases are called as support vectors, and hence algorithm is termed as Support Vector Machine. </a:t>
            </a:r>
          </a:p>
        </p:txBody>
      </p:sp>
    </p:spTree>
    <p:extLst>
      <p:ext uri="{BB962C8B-B14F-4D97-AF65-F5344CB8AC3E}">
        <p14:creationId xmlns:p14="http://schemas.microsoft.com/office/powerpoint/2010/main" val="2710193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9A5E449-B95D-46A6-9234-5477BCBAD6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6536E8-50F3-48DB-AC50-6E005F04E8D7}"/>
              </a:ext>
            </a:extLst>
          </p:cNvPr>
          <p:cNvSpPr>
            <a:spLocks noGrp="1"/>
          </p:cNvSpPr>
          <p:nvPr>
            <p:ph type="title"/>
          </p:nvPr>
        </p:nvSpPr>
        <p:spPr>
          <a:xfrm>
            <a:off x="7859488" y="609600"/>
            <a:ext cx="3408068" cy="1685731"/>
          </a:xfrm>
        </p:spPr>
        <p:txBody>
          <a:bodyPr>
            <a:normAutofit/>
          </a:bodyPr>
          <a:lstStyle/>
          <a:p>
            <a:r>
              <a:rPr lang="en-GB" sz="3600" dirty="0">
                <a:solidFill>
                  <a:srgbClr val="FFFFFF"/>
                </a:solidFill>
              </a:rPr>
              <a:t>Support Vector Machine </a:t>
            </a:r>
          </a:p>
        </p:txBody>
      </p:sp>
      <p:sp>
        <p:nvSpPr>
          <p:cNvPr id="11" name="Rectangle 10">
            <a:extLst>
              <a:ext uri="{FF2B5EF4-FFF2-40B4-BE49-F238E27FC236}">
                <a16:creationId xmlns:a16="http://schemas.microsoft.com/office/drawing/2014/main" id="{57B113FE-00ED-4DFD-B853-285DBAE33F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6696075" cy="5391150"/>
          </a:xfrm>
          <a:prstGeom prst="rect">
            <a:avLst/>
          </a:prstGeom>
          <a:solidFill>
            <a:schemeClr val="bg1"/>
          </a:solidFill>
          <a:ln w="190500" cap="sq">
            <a:solidFill>
              <a:schemeClr val="bg1"/>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Support Vector Machine Algorithm">
            <a:extLst>
              <a:ext uri="{FF2B5EF4-FFF2-40B4-BE49-F238E27FC236}">
                <a16:creationId xmlns:a16="http://schemas.microsoft.com/office/drawing/2014/main" id="{274300A8-D744-4611-AB92-82E7160A0259}"/>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924443" y="1334279"/>
            <a:ext cx="6381425" cy="4198774"/>
          </a:xfrm>
          <a:prstGeom prst="rect">
            <a:avLst/>
          </a:prstGeom>
          <a:noFill/>
        </p:spPr>
      </p:pic>
      <p:sp>
        <p:nvSpPr>
          <p:cNvPr id="13" name="Rectangle 12">
            <a:extLst>
              <a:ext uri="{FF2B5EF4-FFF2-40B4-BE49-F238E27FC236}">
                <a16:creationId xmlns:a16="http://schemas.microsoft.com/office/drawing/2014/main" id="{08CC676F-74F1-441D-9B51-42C5B87F18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7654" y="799817"/>
            <a:ext cx="6565717" cy="5258367"/>
          </a:xfrm>
          <a:prstGeom prst="rect">
            <a:avLst/>
          </a:prstGeom>
          <a:noFill/>
          <a:ln w="12700">
            <a:solidFill>
              <a:srgbClr val="2A5B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ED5CDF9-30C4-4DF8-B674-2DF582523057}"/>
              </a:ext>
            </a:extLst>
          </p:cNvPr>
          <p:cNvSpPr>
            <a:spLocks noGrp="1"/>
          </p:cNvSpPr>
          <p:nvPr>
            <p:ph idx="1"/>
          </p:nvPr>
        </p:nvSpPr>
        <p:spPr>
          <a:xfrm>
            <a:off x="7859487" y="3191069"/>
            <a:ext cx="3408070" cy="2867114"/>
          </a:xfrm>
        </p:spPr>
        <p:txBody>
          <a:bodyPr>
            <a:normAutofit/>
          </a:bodyPr>
          <a:lstStyle/>
          <a:p>
            <a:r>
              <a:rPr lang="en-US" sz="1800" dirty="0">
                <a:solidFill>
                  <a:srgbClr val="FFFFFF"/>
                </a:solidFill>
              </a:rPr>
              <a:t>Consider the below diagram in which there are two different categories that are classified using a decision boundary or hyperplane:</a:t>
            </a:r>
          </a:p>
          <a:p>
            <a:endParaRPr lang="en-GB" sz="1800" dirty="0">
              <a:solidFill>
                <a:srgbClr val="FFFFFF"/>
              </a:solidFill>
            </a:endParaRPr>
          </a:p>
        </p:txBody>
      </p:sp>
    </p:spTree>
    <p:extLst>
      <p:ext uri="{BB962C8B-B14F-4D97-AF65-F5344CB8AC3E}">
        <p14:creationId xmlns:p14="http://schemas.microsoft.com/office/powerpoint/2010/main" val="2363812781"/>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94E213D-3FA7-4D59-80B5-015897DCA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981B10-84C5-485F-B220-1B6DDD45C4D8}"/>
              </a:ext>
            </a:extLst>
          </p:cNvPr>
          <p:cNvSpPr>
            <a:spLocks noGrp="1"/>
          </p:cNvSpPr>
          <p:nvPr>
            <p:ph type="title"/>
          </p:nvPr>
        </p:nvSpPr>
        <p:spPr>
          <a:xfrm>
            <a:off x="6435091" y="609600"/>
            <a:ext cx="4832465" cy="1326321"/>
          </a:xfrm>
        </p:spPr>
        <p:txBody>
          <a:bodyPr>
            <a:normAutofit/>
          </a:bodyPr>
          <a:lstStyle/>
          <a:p>
            <a:r>
              <a:rPr lang="en-GB" dirty="0">
                <a:solidFill>
                  <a:srgbClr val="FFFFFF"/>
                </a:solidFill>
              </a:rPr>
              <a:t>Support Vector Machine </a:t>
            </a:r>
          </a:p>
        </p:txBody>
      </p:sp>
      <p:sp>
        <p:nvSpPr>
          <p:cNvPr id="11" name="Rectangle 10">
            <a:extLst>
              <a:ext uri="{FF2B5EF4-FFF2-40B4-BE49-F238E27FC236}">
                <a16:creationId xmlns:a16="http://schemas.microsoft.com/office/drawing/2014/main" id="{0D63BE23-20C0-4F37-860E-0892A4DE08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5229225" cy="5391150"/>
          </a:xfrm>
          <a:prstGeom prst="rect">
            <a:avLst/>
          </a:prstGeom>
          <a:solidFill>
            <a:schemeClr val="bg1"/>
          </a:solidFill>
          <a:ln w="190500" cap="sq">
            <a:solidFill>
              <a:schemeClr val="bg1"/>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Support Vector Machine Algorithm">
            <a:extLst>
              <a:ext uri="{FF2B5EF4-FFF2-40B4-BE49-F238E27FC236}">
                <a16:creationId xmlns:a16="http://schemas.microsoft.com/office/drawing/2014/main" id="{615B98BA-F7AC-4E6A-8CA7-9A8A4A3D7E6B}"/>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812496" y="1935921"/>
            <a:ext cx="5109182" cy="2943989"/>
          </a:xfrm>
          <a:prstGeom prst="rect">
            <a:avLst/>
          </a:prstGeom>
          <a:noFill/>
        </p:spPr>
      </p:pic>
      <p:sp>
        <p:nvSpPr>
          <p:cNvPr id="13" name="Rectangle 12">
            <a:extLst>
              <a:ext uri="{FF2B5EF4-FFF2-40B4-BE49-F238E27FC236}">
                <a16:creationId xmlns:a16="http://schemas.microsoft.com/office/drawing/2014/main" id="{D49AB149-D0D3-42EA-8B4C-F39E213AE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496" y="799817"/>
            <a:ext cx="5109182" cy="5258367"/>
          </a:xfrm>
          <a:prstGeom prst="rect">
            <a:avLst/>
          </a:prstGeom>
          <a:noFill/>
          <a:ln w="12700">
            <a:solidFill>
              <a:srgbClr val="2A5B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0130B3B-E900-47A5-A7F8-ABFEAB20FA23}"/>
              </a:ext>
            </a:extLst>
          </p:cNvPr>
          <p:cNvSpPr>
            <a:spLocks noGrp="1"/>
          </p:cNvSpPr>
          <p:nvPr>
            <p:ph idx="1"/>
          </p:nvPr>
        </p:nvSpPr>
        <p:spPr>
          <a:xfrm>
            <a:off x="6435091" y="2096064"/>
            <a:ext cx="5405456" cy="3962120"/>
          </a:xfrm>
        </p:spPr>
        <p:txBody>
          <a:bodyPr>
            <a:normAutofit/>
          </a:bodyPr>
          <a:lstStyle/>
          <a:p>
            <a:pPr>
              <a:lnSpc>
                <a:spcPct val="110000"/>
              </a:lnSpc>
            </a:pPr>
            <a:r>
              <a:rPr lang="en-US" sz="1600" dirty="0">
                <a:solidFill>
                  <a:srgbClr val="FFFFFF"/>
                </a:solidFill>
              </a:rPr>
              <a:t>Suppose we see a strange cat that also has some features of dogs, so if we want a model that can accurately identify whether it is a cat or dog, so such a model can be created by using the SVM algorithm. </a:t>
            </a:r>
          </a:p>
          <a:p>
            <a:pPr>
              <a:lnSpc>
                <a:spcPct val="110000"/>
              </a:lnSpc>
            </a:pPr>
            <a:r>
              <a:rPr lang="en-US" sz="1600" dirty="0">
                <a:solidFill>
                  <a:srgbClr val="FFFFFF"/>
                </a:solidFill>
              </a:rPr>
              <a:t>We will first train our model with lots of images of cats and dogs so that it can learn about different features of cats and dogs, and then we test it with this strange creature. </a:t>
            </a:r>
          </a:p>
          <a:p>
            <a:pPr>
              <a:lnSpc>
                <a:spcPct val="110000"/>
              </a:lnSpc>
            </a:pPr>
            <a:r>
              <a:rPr lang="en-US" sz="1600" dirty="0">
                <a:solidFill>
                  <a:srgbClr val="FFFFFF"/>
                </a:solidFill>
              </a:rPr>
              <a:t>So as support vector creates a decision boundary between these two data (cat and dog) and choose extreme cases (support vectors), it will see the extreme case of cat and dog. On the basis of the support vectors, it will classify it as a cat.</a:t>
            </a:r>
            <a:endParaRPr lang="en-GB" sz="1600" dirty="0">
              <a:solidFill>
                <a:srgbClr val="FFFFFF"/>
              </a:solidFill>
            </a:endParaRPr>
          </a:p>
        </p:txBody>
      </p:sp>
    </p:spTree>
    <p:extLst>
      <p:ext uri="{BB962C8B-B14F-4D97-AF65-F5344CB8AC3E}">
        <p14:creationId xmlns:p14="http://schemas.microsoft.com/office/powerpoint/2010/main" val="3432046053"/>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DF37F-D1EA-49E2-AA3F-6B17A21D8179}"/>
              </a:ext>
            </a:extLst>
          </p:cNvPr>
          <p:cNvSpPr>
            <a:spLocks noGrp="1"/>
          </p:cNvSpPr>
          <p:nvPr>
            <p:ph type="title"/>
          </p:nvPr>
        </p:nvSpPr>
        <p:spPr/>
        <p:txBody>
          <a:bodyPr/>
          <a:lstStyle/>
          <a:p>
            <a:r>
              <a:rPr lang="en-GB" dirty="0"/>
              <a:t>Types of SVM</a:t>
            </a:r>
          </a:p>
        </p:txBody>
      </p:sp>
      <p:sp>
        <p:nvSpPr>
          <p:cNvPr id="3" name="Content Placeholder 2">
            <a:extLst>
              <a:ext uri="{FF2B5EF4-FFF2-40B4-BE49-F238E27FC236}">
                <a16:creationId xmlns:a16="http://schemas.microsoft.com/office/drawing/2014/main" id="{615F4795-F8A9-4972-9A74-A29C338E2E0F}"/>
              </a:ext>
            </a:extLst>
          </p:cNvPr>
          <p:cNvSpPr>
            <a:spLocks noGrp="1"/>
          </p:cNvSpPr>
          <p:nvPr>
            <p:ph idx="1"/>
          </p:nvPr>
        </p:nvSpPr>
        <p:spPr>
          <a:xfrm>
            <a:off x="913795" y="2096063"/>
            <a:ext cx="10353762" cy="4322491"/>
          </a:xfrm>
        </p:spPr>
        <p:txBody>
          <a:bodyPr/>
          <a:lstStyle/>
          <a:p>
            <a:pPr marL="0" indent="0">
              <a:buNone/>
            </a:pPr>
            <a:r>
              <a:rPr lang="en-US" dirty="0"/>
              <a:t>Linear SVM: </a:t>
            </a:r>
          </a:p>
          <a:p>
            <a:r>
              <a:rPr lang="en-US" dirty="0"/>
              <a:t>Linear SVM is used for linearly separable data, which means if a dataset can be classified into two classes by using a single straight line, then such data is termed as linearly separable data, and classifier is used called as Linear SVM classifier.</a:t>
            </a:r>
          </a:p>
          <a:p>
            <a:pPr marL="0" indent="0">
              <a:buNone/>
            </a:pPr>
            <a:endParaRPr lang="en-US" dirty="0"/>
          </a:p>
          <a:p>
            <a:pPr marL="0" indent="0">
              <a:buNone/>
            </a:pPr>
            <a:r>
              <a:rPr lang="en-US" dirty="0"/>
              <a:t>Non-linear SVM: </a:t>
            </a:r>
          </a:p>
          <a:p>
            <a:r>
              <a:rPr lang="en-US" dirty="0"/>
              <a:t>Non-Linear SVM is used for non-linearly separated data, which means if a dataset cannot be classified by using a straight line, then such data is termed as non-linear data and classifier used is called as Non-linear SVM classifier.</a:t>
            </a:r>
          </a:p>
        </p:txBody>
      </p:sp>
    </p:spTree>
    <p:extLst>
      <p:ext uri="{BB962C8B-B14F-4D97-AF65-F5344CB8AC3E}">
        <p14:creationId xmlns:p14="http://schemas.microsoft.com/office/powerpoint/2010/main" val="3059233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7548D-BC88-48F8-9F79-A587C266E7A5}"/>
              </a:ext>
            </a:extLst>
          </p:cNvPr>
          <p:cNvSpPr>
            <a:spLocks noGrp="1"/>
          </p:cNvSpPr>
          <p:nvPr>
            <p:ph type="title"/>
          </p:nvPr>
        </p:nvSpPr>
        <p:spPr/>
        <p:txBody>
          <a:bodyPr/>
          <a:lstStyle/>
          <a:p>
            <a:r>
              <a:rPr lang="en-GB" dirty="0"/>
              <a:t>Hyperplane and Support Vectors </a:t>
            </a:r>
          </a:p>
        </p:txBody>
      </p:sp>
      <p:sp>
        <p:nvSpPr>
          <p:cNvPr id="3" name="Content Placeholder 2">
            <a:extLst>
              <a:ext uri="{FF2B5EF4-FFF2-40B4-BE49-F238E27FC236}">
                <a16:creationId xmlns:a16="http://schemas.microsoft.com/office/drawing/2014/main" id="{A4D7D3A9-23EB-49F5-86E3-BF1A486DDE3D}"/>
              </a:ext>
            </a:extLst>
          </p:cNvPr>
          <p:cNvSpPr>
            <a:spLocks noGrp="1"/>
          </p:cNvSpPr>
          <p:nvPr>
            <p:ph idx="1"/>
          </p:nvPr>
        </p:nvSpPr>
        <p:spPr/>
        <p:txBody>
          <a:bodyPr>
            <a:normAutofit/>
          </a:bodyPr>
          <a:lstStyle/>
          <a:p>
            <a:pPr marL="0" indent="0">
              <a:buNone/>
            </a:pPr>
            <a:r>
              <a:rPr lang="en-US" dirty="0"/>
              <a:t>Hyperplane: </a:t>
            </a:r>
          </a:p>
          <a:p>
            <a:r>
              <a:rPr lang="en-US" dirty="0"/>
              <a:t>There can be multiple lines/decision boundaries to segregate the classes in n-dimensional space, but we need to find out the best decision boundary that helps to classify the data points. This best boundary is known as the hyperplane of SVM.</a:t>
            </a:r>
          </a:p>
          <a:p>
            <a:pPr marL="0" indent="0">
              <a:buNone/>
            </a:pPr>
            <a:endParaRPr lang="en-US" dirty="0"/>
          </a:p>
          <a:p>
            <a:r>
              <a:rPr lang="en-US" dirty="0"/>
              <a:t>The dimensions of the hyperplane depend on the features present in the dataset, which means if there are 2 features, then hyperplane will be a straight line. And if there are 3 features, then hyperplane will be a 2-dimension plane.</a:t>
            </a:r>
          </a:p>
        </p:txBody>
      </p:sp>
    </p:spTree>
    <p:extLst>
      <p:ext uri="{BB962C8B-B14F-4D97-AF65-F5344CB8AC3E}">
        <p14:creationId xmlns:p14="http://schemas.microsoft.com/office/powerpoint/2010/main" val="3795440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7548D-BC88-48F8-9F79-A587C266E7A5}"/>
              </a:ext>
            </a:extLst>
          </p:cNvPr>
          <p:cNvSpPr>
            <a:spLocks noGrp="1"/>
          </p:cNvSpPr>
          <p:nvPr>
            <p:ph type="title"/>
          </p:nvPr>
        </p:nvSpPr>
        <p:spPr/>
        <p:txBody>
          <a:bodyPr/>
          <a:lstStyle/>
          <a:p>
            <a:r>
              <a:rPr lang="en-GB" dirty="0"/>
              <a:t>Hyperplane and Support Vectors </a:t>
            </a:r>
          </a:p>
        </p:txBody>
      </p:sp>
      <p:sp>
        <p:nvSpPr>
          <p:cNvPr id="3" name="Content Placeholder 2">
            <a:extLst>
              <a:ext uri="{FF2B5EF4-FFF2-40B4-BE49-F238E27FC236}">
                <a16:creationId xmlns:a16="http://schemas.microsoft.com/office/drawing/2014/main" id="{A4D7D3A9-23EB-49F5-86E3-BF1A486DDE3D}"/>
              </a:ext>
            </a:extLst>
          </p:cNvPr>
          <p:cNvSpPr>
            <a:spLocks noGrp="1"/>
          </p:cNvSpPr>
          <p:nvPr>
            <p:ph idx="1"/>
          </p:nvPr>
        </p:nvSpPr>
        <p:spPr/>
        <p:txBody>
          <a:bodyPr>
            <a:normAutofit/>
          </a:bodyPr>
          <a:lstStyle/>
          <a:p>
            <a:pPr marL="0" indent="0">
              <a:buNone/>
            </a:pPr>
            <a:r>
              <a:rPr lang="en-US" dirty="0"/>
              <a:t>Hyperplane: </a:t>
            </a:r>
          </a:p>
          <a:p>
            <a:r>
              <a:rPr lang="en-US" dirty="0"/>
              <a:t>We always create a hyperplane that has a maximum margin, which means the maximum distance between the data points.</a:t>
            </a:r>
          </a:p>
          <a:p>
            <a:endParaRPr lang="en-US" dirty="0"/>
          </a:p>
          <a:p>
            <a:pPr marL="0" indent="0">
              <a:buNone/>
            </a:pPr>
            <a:r>
              <a:rPr lang="en-US" dirty="0"/>
              <a:t>Support Vectors:</a:t>
            </a:r>
          </a:p>
          <a:p>
            <a:r>
              <a:rPr lang="en-US" dirty="0"/>
              <a:t>The data points or vectors that are the closest to the hyperplane and which affect the position of the hyperplane are termed as Support Vector. </a:t>
            </a:r>
          </a:p>
          <a:p>
            <a:r>
              <a:rPr lang="en-US" dirty="0"/>
              <a:t>Since these vectors support the hyperplane, hence called a Support vector.</a:t>
            </a:r>
          </a:p>
        </p:txBody>
      </p:sp>
    </p:spTree>
    <p:extLst>
      <p:ext uri="{BB962C8B-B14F-4D97-AF65-F5344CB8AC3E}">
        <p14:creationId xmlns:p14="http://schemas.microsoft.com/office/powerpoint/2010/main" val="2589060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94E213D-3FA7-4D59-80B5-015897DCA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98244E-9AC3-436E-908E-83944A208CE7}"/>
              </a:ext>
            </a:extLst>
          </p:cNvPr>
          <p:cNvSpPr>
            <a:spLocks noGrp="1"/>
          </p:cNvSpPr>
          <p:nvPr>
            <p:ph type="title"/>
          </p:nvPr>
        </p:nvSpPr>
        <p:spPr>
          <a:xfrm>
            <a:off x="6435091" y="609600"/>
            <a:ext cx="4832465" cy="1326321"/>
          </a:xfrm>
        </p:spPr>
        <p:txBody>
          <a:bodyPr>
            <a:normAutofit/>
          </a:bodyPr>
          <a:lstStyle/>
          <a:p>
            <a:r>
              <a:rPr lang="en-GB">
                <a:solidFill>
                  <a:srgbClr val="FFFFFF"/>
                </a:solidFill>
              </a:rPr>
              <a:t>How does SVM works?</a:t>
            </a:r>
          </a:p>
        </p:txBody>
      </p:sp>
      <p:sp>
        <p:nvSpPr>
          <p:cNvPr id="11" name="Rectangle 10">
            <a:extLst>
              <a:ext uri="{FF2B5EF4-FFF2-40B4-BE49-F238E27FC236}">
                <a16:creationId xmlns:a16="http://schemas.microsoft.com/office/drawing/2014/main" id="{0D63BE23-20C0-4F37-860E-0892A4DE08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5229225" cy="5391150"/>
          </a:xfrm>
          <a:prstGeom prst="rect">
            <a:avLst/>
          </a:prstGeom>
          <a:solidFill>
            <a:schemeClr val="bg1"/>
          </a:solidFill>
          <a:ln w="190500" cap="sq">
            <a:solidFill>
              <a:schemeClr val="bg1"/>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Support Vector Machine Algorithm">
            <a:extLst>
              <a:ext uri="{FF2B5EF4-FFF2-40B4-BE49-F238E27FC236}">
                <a16:creationId xmlns:a16="http://schemas.microsoft.com/office/drawing/2014/main" id="{30AE2356-2C07-4CB0-A9EB-8A7B57A21F93}"/>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924444" y="1464906"/>
            <a:ext cx="4925849" cy="3946849"/>
          </a:xfrm>
          <a:prstGeom prst="rect">
            <a:avLst/>
          </a:prstGeom>
          <a:noFill/>
        </p:spPr>
      </p:pic>
      <p:sp>
        <p:nvSpPr>
          <p:cNvPr id="13" name="Rectangle 12">
            <a:extLst>
              <a:ext uri="{FF2B5EF4-FFF2-40B4-BE49-F238E27FC236}">
                <a16:creationId xmlns:a16="http://schemas.microsoft.com/office/drawing/2014/main" id="{D49AB149-D0D3-42EA-8B4C-F39E213AE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496" y="799817"/>
            <a:ext cx="5109182" cy="5258367"/>
          </a:xfrm>
          <a:prstGeom prst="rect">
            <a:avLst/>
          </a:prstGeom>
          <a:noFill/>
          <a:ln w="12700">
            <a:solidFill>
              <a:srgbClr val="2A5B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58F94BF-C0FE-4957-A06C-5C6A057FDB26}"/>
              </a:ext>
            </a:extLst>
          </p:cNvPr>
          <p:cNvSpPr>
            <a:spLocks noGrp="1"/>
          </p:cNvSpPr>
          <p:nvPr>
            <p:ph idx="1"/>
          </p:nvPr>
        </p:nvSpPr>
        <p:spPr>
          <a:xfrm>
            <a:off x="6435091" y="2435290"/>
            <a:ext cx="4832465" cy="3622894"/>
          </a:xfrm>
        </p:spPr>
        <p:txBody>
          <a:bodyPr>
            <a:normAutofit/>
          </a:bodyPr>
          <a:lstStyle/>
          <a:p>
            <a:pPr marL="0" indent="0">
              <a:buNone/>
            </a:pPr>
            <a:r>
              <a:rPr lang="en-US" dirty="0">
                <a:solidFill>
                  <a:srgbClr val="FFFFFF"/>
                </a:solidFill>
              </a:rPr>
              <a:t>Linear SVM:</a:t>
            </a:r>
          </a:p>
          <a:p>
            <a:r>
              <a:rPr lang="en-US" dirty="0">
                <a:solidFill>
                  <a:srgbClr val="FFFFFF"/>
                </a:solidFill>
              </a:rPr>
              <a:t>Suppose we have a dataset that has two tags (green and blue), and the dataset has two features x1 and x2. We want a classifier that can classify the pair(x1, x2) of coordinates in either green or blue. </a:t>
            </a:r>
          </a:p>
          <a:p>
            <a:endParaRPr lang="en-GB" dirty="0">
              <a:solidFill>
                <a:srgbClr val="FFFFFF"/>
              </a:solidFill>
            </a:endParaRPr>
          </a:p>
        </p:txBody>
      </p:sp>
    </p:spTree>
    <p:extLst>
      <p:ext uri="{BB962C8B-B14F-4D97-AF65-F5344CB8AC3E}">
        <p14:creationId xmlns:p14="http://schemas.microsoft.com/office/powerpoint/2010/main" val="2021721677"/>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94E213D-3FA7-4D59-80B5-015897DCA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98244E-9AC3-436E-908E-83944A208CE7}"/>
              </a:ext>
            </a:extLst>
          </p:cNvPr>
          <p:cNvSpPr>
            <a:spLocks noGrp="1"/>
          </p:cNvSpPr>
          <p:nvPr>
            <p:ph type="title"/>
          </p:nvPr>
        </p:nvSpPr>
        <p:spPr>
          <a:xfrm>
            <a:off x="6435091" y="609600"/>
            <a:ext cx="4832465" cy="1326321"/>
          </a:xfrm>
        </p:spPr>
        <p:txBody>
          <a:bodyPr>
            <a:normAutofit/>
          </a:bodyPr>
          <a:lstStyle/>
          <a:p>
            <a:r>
              <a:rPr lang="en-GB">
                <a:solidFill>
                  <a:srgbClr val="FFFFFF"/>
                </a:solidFill>
              </a:rPr>
              <a:t>How does SVM works?</a:t>
            </a:r>
          </a:p>
        </p:txBody>
      </p:sp>
      <p:sp>
        <p:nvSpPr>
          <p:cNvPr id="11" name="Rectangle 10">
            <a:extLst>
              <a:ext uri="{FF2B5EF4-FFF2-40B4-BE49-F238E27FC236}">
                <a16:creationId xmlns:a16="http://schemas.microsoft.com/office/drawing/2014/main" id="{0D63BE23-20C0-4F37-860E-0892A4DE08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5229225" cy="5391150"/>
          </a:xfrm>
          <a:prstGeom prst="rect">
            <a:avLst/>
          </a:prstGeom>
          <a:solidFill>
            <a:schemeClr val="bg1"/>
          </a:solidFill>
          <a:ln w="190500" cap="sq">
            <a:solidFill>
              <a:schemeClr val="bg1"/>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49AB149-D0D3-42EA-8B4C-F39E213AE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496" y="799817"/>
            <a:ext cx="5109182" cy="5258367"/>
          </a:xfrm>
          <a:prstGeom prst="rect">
            <a:avLst/>
          </a:prstGeom>
          <a:noFill/>
          <a:ln w="12700">
            <a:solidFill>
              <a:srgbClr val="2A5B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58F94BF-C0FE-4957-A06C-5C6A057FDB26}"/>
              </a:ext>
            </a:extLst>
          </p:cNvPr>
          <p:cNvSpPr>
            <a:spLocks noGrp="1"/>
          </p:cNvSpPr>
          <p:nvPr>
            <p:ph idx="1"/>
          </p:nvPr>
        </p:nvSpPr>
        <p:spPr>
          <a:xfrm>
            <a:off x="6435091" y="2435290"/>
            <a:ext cx="4832465" cy="3622894"/>
          </a:xfrm>
        </p:spPr>
        <p:txBody>
          <a:bodyPr>
            <a:normAutofit/>
          </a:bodyPr>
          <a:lstStyle/>
          <a:p>
            <a:pPr marL="0" indent="0">
              <a:buNone/>
            </a:pPr>
            <a:r>
              <a:rPr lang="en-US" dirty="0">
                <a:solidFill>
                  <a:srgbClr val="FFFFFF"/>
                </a:solidFill>
              </a:rPr>
              <a:t>Linear SVM:</a:t>
            </a:r>
          </a:p>
          <a:p>
            <a:r>
              <a:rPr lang="en-US" dirty="0">
                <a:solidFill>
                  <a:srgbClr val="FFFFFF"/>
                </a:solidFill>
              </a:rPr>
              <a:t>So, as it is 2-d space so by just using a straight line, we can easily separate these two classes. But there can be multiple lines that can separate these classes. </a:t>
            </a:r>
            <a:endParaRPr lang="en-GB" dirty="0">
              <a:solidFill>
                <a:srgbClr val="FFFFFF"/>
              </a:solidFill>
            </a:endParaRPr>
          </a:p>
        </p:txBody>
      </p:sp>
      <p:pic>
        <p:nvPicPr>
          <p:cNvPr id="8" name="Picture 7" descr="Support Vector Machine Algorithm">
            <a:extLst>
              <a:ext uri="{FF2B5EF4-FFF2-40B4-BE49-F238E27FC236}">
                <a16:creationId xmlns:a16="http://schemas.microsoft.com/office/drawing/2014/main" id="{42414408-4D17-496A-8FA7-69BE5A9C4D6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12496" y="1408922"/>
            <a:ext cx="5109182" cy="4236097"/>
          </a:xfrm>
          <a:prstGeom prst="rect">
            <a:avLst/>
          </a:prstGeom>
          <a:noFill/>
          <a:ln>
            <a:noFill/>
          </a:ln>
        </p:spPr>
      </p:pic>
    </p:spTree>
    <p:extLst>
      <p:ext uri="{BB962C8B-B14F-4D97-AF65-F5344CB8AC3E}">
        <p14:creationId xmlns:p14="http://schemas.microsoft.com/office/powerpoint/2010/main" val="3079157553"/>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29</TotalTime>
  <Words>984</Words>
  <Application>Microsoft Office PowerPoint</Application>
  <PresentationFormat>Widescreen</PresentationFormat>
  <Paragraphs>74</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Bookman Old Style</vt:lpstr>
      <vt:lpstr>Calibri</vt:lpstr>
      <vt:lpstr>Courier New</vt:lpstr>
      <vt:lpstr>Rockwell</vt:lpstr>
      <vt:lpstr>Damask</vt:lpstr>
      <vt:lpstr>Support Vector Machine </vt:lpstr>
      <vt:lpstr>Support Vector Machine </vt:lpstr>
      <vt:lpstr>Support Vector Machine </vt:lpstr>
      <vt:lpstr>Support Vector Machine </vt:lpstr>
      <vt:lpstr>Types of SVM</vt:lpstr>
      <vt:lpstr>Hyperplane and Support Vectors </vt:lpstr>
      <vt:lpstr>Hyperplane and Support Vectors </vt:lpstr>
      <vt:lpstr>How does SVM works?</vt:lpstr>
      <vt:lpstr>How does SVM works?</vt:lpstr>
      <vt:lpstr>How does SVM works?</vt:lpstr>
      <vt:lpstr>How does SVM works?</vt:lpstr>
      <vt:lpstr>How does SVM works?</vt:lpstr>
      <vt:lpstr>How does SVM works?</vt:lpstr>
      <vt:lpstr>How does SVM works?</vt:lpstr>
      <vt:lpstr>Pros &amp; Cons of Supervised Learning </vt:lpstr>
      <vt:lpstr>Pros &amp; Cons of Supervised Learning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Support Vector Machine </dc:title>
  <dc:creator>Vinita Saldanha</dc:creator>
  <cp:lastModifiedBy>Vinita Saldanha</cp:lastModifiedBy>
  <cp:revision>4</cp:revision>
  <dcterms:created xsi:type="dcterms:W3CDTF">2021-07-03T00:59:49Z</dcterms:created>
  <dcterms:modified xsi:type="dcterms:W3CDTF">2021-07-03T01:29:31Z</dcterms:modified>
</cp:coreProperties>
</file>