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12192000"/>
  <p:notesSz cx="6858000" cy="9144000"/>
  <p:embeddedFontLst>
    <p:embeddedFont>
      <p:font typeface="Architects Daughter"/>
      <p:regular r:id="rId50"/>
    </p:embeddedFont>
    <p:embeddedFont>
      <p:font typeface="Gill Sans"/>
      <p:regular r:id="rId51"/>
      <p:bold r:id="rId52"/>
    </p:embeddedFont>
    <p:embeddedFont>
      <p:font typeface="Cambria Math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4" roundtripDataSignature="AMtx7mh8WHPv1dg1e6BgbyO5g0/vf21L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ACF043-9547-4868-B3FC-D348F3C14666}">
  <a:tblStyle styleId="{A8ACF043-9547-4868-B3FC-D348F3C14666}" styleName="Table_0">
    <a:wholeTbl>
      <a:tcTxStyle b="off" i="off">
        <a:font>
          <a:latin typeface="Gill Sans Nova"/>
          <a:ea typeface="Gill Sans Nova"/>
          <a:cs typeface="Gill Sans Nov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3E7"/>
          </a:solidFill>
        </a:fill>
      </a:tcStyle>
    </a:wholeTbl>
    <a:band1H>
      <a:tcTxStyle/>
      <a:tcStyle>
        <a:fill>
          <a:solidFill>
            <a:srgbClr val="CBE6CB"/>
          </a:solidFill>
        </a:fill>
      </a:tcStyle>
    </a:band1H>
    <a:band2H>
      <a:tcTxStyle/>
    </a:band2H>
    <a:band1V>
      <a:tcTxStyle/>
      <a:tcStyle>
        <a:fill>
          <a:solidFill>
            <a:srgbClr val="CBE6CB"/>
          </a:solidFill>
        </a:fill>
      </a:tcStyle>
    </a:band1V>
    <a:band2V>
      <a:tcTxStyle/>
    </a:band2V>
    <a:lastCol>
      <a:tcTxStyle b="on" i="off">
        <a:font>
          <a:latin typeface="Gill Sans Nova"/>
          <a:ea typeface="Gill Sans Nova"/>
          <a:cs typeface="Gill Sans Nov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Nova"/>
          <a:ea typeface="Gill Sans Nova"/>
          <a:cs typeface="Gill Sans Nov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Nova"/>
          <a:ea typeface="Gill Sans Nova"/>
          <a:cs typeface="Gill Sans Nov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illSans-regular.fntdata"/><Relationship Id="rId50" Type="http://schemas.openxmlformats.org/officeDocument/2006/relationships/font" Target="fonts/ArchitectsDaughter-regular.fntdata"/><Relationship Id="rId53" Type="http://schemas.openxmlformats.org/officeDocument/2006/relationships/font" Target="fonts/CambriaMath-regular.fntdata"/><Relationship Id="rId52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 txBox="1"/>
          <p:nvPr>
            <p:ph type="title"/>
          </p:nvPr>
        </p:nvSpPr>
        <p:spPr>
          <a:xfrm>
            <a:off x="457200" y="668049"/>
            <a:ext cx="7685037" cy="13638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5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5"/>
          <p:cNvSpPr txBox="1"/>
          <p:nvPr>
            <p:ph idx="1" type="body"/>
          </p:nvPr>
        </p:nvSpPr>
        <p:spPr>
          <a:xfrm rot="5400000">
            <a:off x="2259593" y="294320"/>
            <a:ext cx="4080250" cy="768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55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5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5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5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0" name="Google Shape;120;p56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1" name="Google Shape;121;p56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56"/>
            <p:cNvSpPr/>
            <p:nvPr/>
          </p:nvSpPr>
          <p:spPr>
            <a:xfrm>
              <a:off x="10330568" y="2199078"/>
              <a:ext cx="1195288" cy="11952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" name="Google Shape;123;p56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" name="Google Shape;124;p56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" name="Google Shape;125;p56"/>
            <p:cNvSpPr/>
            <p:nvPr/>
          </p:nvSpPr>
          <p:spPr>
            <a:xfrm flipH="1">
              <a:off x="10300855" y="0"/>
              <a:ext cx="1891145" cy="189114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56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7" name="Google Shape;127;p5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56"/>
          <p:cNvSpPr txBox="1"/>
          <p:nvPr>
            <p:ph type="title"/>
          </p:nvPr>
        </p:nvSpPr>
        <p:spPr>
          <a:xfrm rot="5400000">
            <a:off x="5866305" y="2108056"/>
            <a:ext cx="5508913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6"/>
          <p:cNvSpPr txBox="1"/>
          <p:nvPr>
            <p:ph idx="1" type="body"/>
          </p:nvPr>
        </p:nvSpPr>
        <p:spPr>
          <a:xfrm rot="5400000">
            <a:off x="1047292" y="77956"/>
            <a:ext cx="5508913" cy="6689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56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6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6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8"/>
          <p:cNvSpPr txBox="1"/>
          <p:nvPr>
            <p:ph type="ctrTitle"/>
          </p:nvPr>
        </p:nvSpPr>
        <p:spPr>
          <a:xfrm>
            <a:off x="457200" y="668049"/>
            <a:ext cx="7626795" cy="2841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" type="subTitle"/>
          </p:nvPr>
        </p:nvSpPr>
        <p:spPr>
          <a:xfrm>
            <a:off x="457200" y="3602038"/>
            <a:ext cx="7626795" cy="250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48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0" name="Google Shape;40;p49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41" name="Google Shape;41;p49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" name="Google Shape;42;p49"/>
            <p:cNvSpPr/>
            <p:nvPr/>
          </p:nvSpPr>
          <p:spPr>
            <a:xfrm>
              <a:off x="10330568" y="2199078"/>
              <a:ext cx="1195288" cy="11952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" name="Google Shape;43;p49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Google Shape;44;p49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" name="Google Shape;45;p49"/>
            <p:cNvSpPr/>
            <p:nvPr/>
          </p:nvSpPr>
          <p:spPr>
            <a:xfrm flipH="1">
              <a:off x="10300855" y="0"/>
              <a:ext cx="1891145" cy="189114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" name="Google Shape;46;p49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" name="Google Shape;47;p4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9"/>
          <p:cNvSpPr txBox="1"/>
          <p:nvPr>
            <p:ph type="title"/>
          </p:nvPr>
        </p:nvSpPr>
        <p:spPr>
          <a:xfrm>
            <a:off x="457200" y="668049"/>
            <a:ext cx="4314825" cy="1957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" type="body"/>
          </p:nvPr>
        </p:nvSpPr>
        <p:spPr>
          <a:xfrm>
            <a:off x="5183188" y="668049"/>
            <a:ext cx="4875212" cy="5231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49"/>
          <p:cNvSpPr txBox="1"/>
          <p:nvPr>
            <p:ph idx="2" type="body"/>
          </p:nvPr>
        </p:nvSpPr>
        <p:spPr>
          <a:xfrm>
            <a:off x="457200" y="2749024"/>
            <a:ext cx="4314825" cy="311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49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type="title"/>
          </p:nvPr>
        </p:nvSpPr>
        <p:spPr>
          <a:xfrm>
            <a:off x="457200" y="668050"/>
            <a:ext cx="7673389" cy="3816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" type="body"/>
          </p:nvPr>
        </p:nvSpPr>
        <p:spPr>
          <a:xfrm>
            <a:off x="457200" y="4589463"/>
            <a:ext cx="767338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50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5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3" name="Google Shape;63;p51"/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64" name="Google Shape;64;p51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" name="Google Shape;65;p51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" name="Google Shape;66;p51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7" name="Google Shape;67;p5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p51"/>
          <p:cNvSpPr txBox="1"/>
          <p:nvPr>
            <p:ph type="title"/>
          </p:nvPr>
        </p:nvSpPr>
        <p:spPr>
          <a:xfrm>
            <a:off x="457200" y="668049"/>
            <a:ext cx="10451534" cy="1591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 txBox="1"/>
          <p:nvPr>
            <p:ph idx="1" type="body"/>
          </p:nvPr>
        </p:nvSpPr>
        <p:spPr>
          <a:xfrm>
            <a:off x="457200" y="2341329"/>
            <a:ext cx="5562600" cy="3835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2" type="body"/>
          </p:nvPr>
        </p:nvSpPr>
        <p:spPr>
          <a:xfrm>
            <a:off x="6172200" y="2341329"/>
            <a:ext cx="4736534" cy="3835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5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7" name="Google Shape;77;p52"/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78" name="Google Shape;78;p52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" name="Google Shape;79;p52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0" name="Google Shape;80;p52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1" name="Google Shape;81;p5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52"/>
          <p:cNvSpPr txBox="1"/>
          <p:nvPr>
            <p:ph type="title"/>
          </p:nvPr>
        </p:nvSpPr>
        <p:spPr>
          <a:xfrm>
            <a:off x="457200" y="668049"/>
            <a:ext cx="10450629" cy="1325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" type="body"/>
          </p:nvPr>
        </p:nvSpPr>
        <p:spPr>
          <a:xfrm>
            <a:off x="457086" y="2182814"/>
            <a:ext cx="5021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52"/>
          <p:cNvSpPr txBox="1"/>
          <p:nvPr>
            <p:ph idx="2" type="body"/>
          </p:nvPr>
        </p:nvSpPr>
        <p:spPr>
          <a:xfrm>
            <a:off x="457086" y="3115949"/>
            <a:ext cx="5021512" cy="307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3" type="body"/>
          </p:nvPr>
        </p:nvSpPr>
        <p:spPr>
          <a:xfrm>
            <a:off x="5890597" y="2182814"/>
            <a:ext cx="50172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52"/>
          <p:cNvSpPr txBox="1"/>
          <p:nvPr>
            <p:ph idx="4" type="body"/>
          </p:nvPr>
        </p:nvSpPr>
        <p:spPr>
          <a:xfrm>
            <a:off x="5890597" y="3115949"/>
            <a:ext cx="5017232" cy="307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2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3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5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7" name="Google Shape;97;p54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8" name="Google Shape;98;p54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10330568" y="2199078"/>
              <a:ext cx="1195288" cy="11952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 flipH="1">
              <a:off x="10300855" y="0"/>
              <a:ext cx="1891145" cy="189114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3" name="Google Shape;103;p54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4" name="Google Shape;104;p5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54"/>
          <p:cNvSpPr txBox="1"/>
          <p:nvPr>
            <p:ph type="title"/>
          </p:nvPr>
        </p:nvSpPr>
        <p:spPr>
          <a:xfrm>
            <a:off x="457200" y="668049"/>
            <a:ext cx="4314825" cy="2235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4"/>
          <p:cNvSpPr/>
          <p:nvPr>
            <p:ph idx="2" type="pic"/>
          </p:nvPr>
        </p:nvSpPr>
        <p:spPr>
          <a:xfrm>
            <a:off x="5183188" y="668049"/>
            <a:ext cx="4958436" cy="5231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7" name="Google Shape;107;p54"/>
          <p:cNvSpPr txBox="1"/>
          <p:nvPr>
            <p:ph idx="1" type="body"/>
          </p:nvPr>
        </p:nvSpPr>
        <p:spPr>
          <a:xfrm>
            <a:off x="457200" y="2941222"/>
            <a:ext cx="4314825" cy="2927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54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4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4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4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" name="Google Shape;8;p45"/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9" name="Google Shape;9;p45"/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" name="Google Shape;10;p45"/>
            <p:cNvSpPr/>
            <p:nvPr/>
          </p:nvSpPr>
          <p:spPr>
            <a:xfrm>
              <a:off x="8385871" y="0"/>
              <a:ext cx="2955657" cy="679194"/>
            </a:xfrm>
            <a:custGeom>
              <a:rect b="b" l="l" r="r" t="t"/>
              <a:pathLst>
                <a:path extrusionOk="0" h="679194" w="2955657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Google Shape;11;p45"/>
            <p:cNvSpPr/>
            <p:nvPr/>
          </p:nvSpPr>
          <p:spPr>
            <a:xfrm>
              <a:off x="8351565" y="4121414"/>
              <a:ext cx="3266317" cy="2736586"/>
            </a:xfrm>
            <a:custGeom>
              <a:rect b="b" l="l" r="r" t="t"/>
              <a:pathLst>
                <a:path extrusionOk="0" h="2736586" w="3266317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" name="Google Shape;12;p45"/>
            <p:cNvSpPr/>
            <p:nvPr/>
          </p:nvSpPr>
          <p:spPr>
            <a:xfrm>
              <a:off x="11755674" y="3386384"/>
              <a:ext cx="436325" cy="1309674"/>
            </a:xfrm>
            <a:custGeom>
              <a:rect b="b" l="l" r="r" t="t"/>
              <a:pathLst>
                <a:path extrusionOk="0" h="1433600" w="477612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solidFill>
              <a:srgbClr val="E9CD6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Google Shape;13;p45"/>
            <p:cNvSpPr/>
            <p:nvPr/>
          </p:nvSpPr>
          <p:spPr>
            <a:xfrm>
              <a:off x="8385870" y="791588"/>
              <a:ext cx="3232012" cy="323201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" name="Google Shape;14;p4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1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45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b="0" i="0" sz="4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45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45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45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1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1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title"/>
          </p:nvPr>
        </p:nvSpPr>
        <p:spPr>
          <a:xfrm>
            <a:off x="1753340" y="2006353"/>
            <a:ext cx="6289829" cy="2166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lgerian"/>
              <a:buNone/>
            </a:pPr>
            <a:r>
              <a:rPr lang="en-US" sz="6600">
                <a:latin typeface="Algerian"/>
                <a:ea typeface="Algerian"/>
                <a:cs typeface="Algerian"/>
                <a:sym typeface="Algerian"/>
              </a:rPr>
              <a:t>Supervised Learning</a:t>
            </a:r>
            <a:endParaRPr sz="66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457199" y="2354166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Example: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Economists are using AI to predict future market prices to make a profit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Doctors use AI to classify whether a tumor is malignant or benign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Meteorologists use AI to predict the weather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HR recruiters use AI to check the resume of applicants to verify if the applicant meets the minimum criteria for the job, etcetera.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06" name="Google Shape;206;p11"/>
          <p:cNvGrpSpPr/>
          <p:nvPr/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207" name="Google Shape;207;p11"/>
            <p:cNvSpPr/>
            <p:nvPr/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rgbClr val="C7DF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8348375" y="4121414"/>
              <a:ext cx="3266317" cy="2736586"/>
            </a:xfrm>
            <a:custGeom>
              <a:rect b="b" l="l" r="r" t="t"/>
              <a:pathLst>
                <a:path extrusionOk="0" h="2736586" w="3266317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1752627" y="3404614"/>
              <a:ext cx="436325" cy="1309674"/>
            </a:xfrm>
            <a:custGeom>
              <a:rect b="b" l="l" r="r" t="t"/>
              <a:pathLst>
                <a:path extrusionOk="0" h="1433600" w="477612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solidFill>
              <a:srgbClr val="70E1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7739089" y="-3532"/>
              <a:ext cx="3875603" cy="3875603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8F6F8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8355862" y="556562"/>
              <a:ext cx="2681635" cy="268163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7756735" y="12053"/>
              <a:ext cx="3857958" cy="3875603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13" name="Google Shape;213;p11"/>
          <p:cNvSpPr/>
          <p:nvPr/>
        </p:nvSpPr>
        <p:spPr>
          <a:xfrm>
            <a:off x="-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11"/>
          <p:cNvSpPr txBox="1"/>
          <p:nvPr>
            <p:ph type="title"/>
          </p:nvPr>
        </p:nvSpPr>
        <p:spPr>
          <a:xfrm>
            <a:off x="457200" y="758952"/>
            <a:ext cx="69437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Regression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474455" y="2442082"/>
            <a:ext cx="6943725" cy="387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Regression is a method of modelling a target value based on independent predictors.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This method is mostly used for forecasting and finding out cause and effect relationship between variables.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Regression techniques mostly differ based on the number of independent variables and the type of relationship between the independent and dependent variables.</a:t>
            </a:r>
            <a:endParaRPr/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319" y="849086"/>
            <a:ext cx="3368350" cy="232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Linear Regression </a:t>
            </a:r>
            <a:endParaRPr/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457200" y="2096713"/>
            <a:ext cx="7685037" cy="433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Linear Regression is a machine learning algorithm based on supervised learning.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Regression models a target prediction value based on independent variables.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It is mostly used for finding out the relationship between variables and forecasting.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Different regression models differ based on – the kind of relationship between dependent and independent variables, and the number of independent variables being used.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5291818" y="16444"/>
            <a:ext cx="6893328" cy="6846993"/>
          </a:xfrm>
          <a:custGeom>
            <a:rect b="b" l="l" r="r" t="t"/>
            <a:pathLst>
              <a:path extrusionOk="0" h="6861545" w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rgbClr val="F7F7F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13"/>
          <p:cNvSpPr txBox="1"/>
          <p:nvPr>
            <p:ph type="title"/>
          </p:nvPr>
        </p:nvSpPr>
        <p:spPr>
          <a:xfrm>
            <a:off x="457200" y="758953"/>
            <a:ext cx="4640729" cy="799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Linear regression </a:t>
            </a:r>
            <a:endParaRPr/>
          </a:p>
        </p:txBody>
      </p:sp>
      <p:sp>
        <p:nvSpPr>
          <p:cNvPr id="232" name="Google Shape;232;p13"/>
          <p:cNvSpPr txBox="1"/>
          <p:nvPr>
            <p:ph idx="1" type="body"/>
          </p:nvPr>
        </p:nvSpPr>
        <p:spPr>
          <a:xfrm>
            <a:off x="457200" y="2050742"/>
            <a:ext cx="4736237" cy="4643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Linear regression performs the task to predict a dependent variable value (y) based on a given independent variable (x).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So, this regression technique finds out a linear relationship between x (input) and y(output). Hence, the name is Linear Regression.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In the figure, X (input) is the work experience and Y (output) is the salary of a person. The regression line is the best fit line for our model.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8245" y="1558212"/>
            <a:ext cx="5551714" cy="3750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241" name="Google Shape;241;p14"/>
            <p:cNvSpPr/>
            <p:nvPr/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rgbClr val="C7DF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8348375" y="4121414"/>
              <a:ext cx="3266317" cy="2736586"/>
            </a:xfrm>
            <a:custGeom>
              <a:rect b="b" l="l" r="r" t="t"/>
              <a:pathLst>
                <a:path extrusionOk="0" h="2736586" w="3266317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11752627" y="3404614"/>
              <a:ext cx="436325" cy="1309674"/>
            </a:xfrm>
            <a:custGeom>
              <a:rect b="b" l="l" r="r" t="t"/>
              <a:pathLst>
                <a:path extrusionOk="0" h="1433600" w="477612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solidFill>
              <a:srgbClr val="70E1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7739089" y="-3532"/>
              <a:ext cx="3875603" cy="3875603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8F6F8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8355862" y="556562"/>
              <a:ext cx="2681635" cy="268163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7756735" y="12053"/>
              <a:ext cx="3857958" cy="3875603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7" name="Google Shape;247;p14"/>
          <p:cNvSpPr/>
          <p:nvPr/>
        </p:nvSpPr>
        <p:spPr>
          <a:xfrm>
            <a:off x="-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" name="Google Shape;248;p14"/>
          <p:cNvSpPr txBox="1"/>
          <p:nvPr>
            <p:ph type="title"/>
          </p:nvPr>
        </p:nvSpPr>
        <p:spPr>
          <a:xfrm>
            <a:off x="457200" y="758952"/>
            <a:ext cx="69437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249" name="Google Shape;249;p14"/>
          <p:cNvSpPr txBox="1"/>
          <p:nvPr>
            <p:ph idx="1" type="body"/>
          </p:nvPr>
        </p:nvSpPr>
        <p:spPr>
          <a:xfrm>
            <a:off x="457200" y="2286000"/>
            <a:ext cx="7111229" cy="387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Simple linear regression is a type of regression analysis where the number of independent variables is one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And there is a linear relationship between the independent(x) and dependent(y) variable.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The red line in the graph is referred to as the best fit straight line.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Based on the given data points, we try to plot a line that models the points the best.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The line can be modelled based on the linear equation shown below.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/>
              <a:t>	</a:t>
            </a:r>
            <a:r>
              <a:rPr lang="en-US" sz="2200"/>
              <a:t>y = a_0 + a_1 * x      # Linear Equation</a:t>
            </a:r>
            <a:endParaRPr sz="2200"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id="250" name="Google Shape;25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5624" y="1026367"/>
            <a:ext cx="3247053" cy="21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Cost Function</a:t>
            </a:r>
            <a:endParaRPr/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457200" y="2494625"/>
            <a:ext cx="7685037" cy="3682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The cost function helps us to figure out the best possible values for a_0 and a_1 which would provide the best fit line for the data points.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Since we want the best values for a_0 and a_1, we convert this search problem into a minimization problem where we would like to minimize the error between the predicted value and the actual value.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5291818" y="16444"/>
            <a:ext cx="6893328" cy="6846993"/>
          </a:xfrm>
          <a:custGeom>
            <a:rect b="b" l="l" r="r" t="t"/>
            <a:pathLst>
              <a:path extrusionOk="0" h="6861545" w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rgbClr val="F7F7F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16"/>
          <p:cNvSpPr txBox="1"/>
          <p:nvPr>
            <p:ph type="title"/>
          </p:nvPr>
        </p:nvSpPr>
        <p:spPr>
          <a:xfrm>
            <a:off x="457200" y="758952"/>
            <a:ext cx="4640729" cy="732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Cost Function</a:t>
            </a:r>
            <a:endParaRPr/>
          </a:p>
        </p:txBody>
      </p:sp>
      <p:sp>
        <p:nvSpPr>
          <p:cNvPr id="266" name="Google Shape;266;p16"/>
          <p:cNvSpPr txBox="1"/>
          <p:nvPr>
            <p:ph idx="1" type="body"/>
          </p:nvPr>
        </p:nvSpPr>
        <p:spPr>
          <a:xfrm>
            <a:off x="458636" y="1786631"/>
            <a:ext cx="4736237" cy="477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We square the error difference and sum over all data points and divide that value by the total number of data points.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This provides the average squared error over all the data points.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Therefore, this cost function is also known as the Mean Squared Error(MSE) function.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Using this MSE function we are going to change the values of a_0 and a_1 such that the MSE value settles at the minima.</a:t>
            </a:r>
            <a:endParaRPr/>
          </a:p>
        </p:txBody>
      </p:sp>
      <p:pic>
        <p:nvPicPr>
          <p:cNvPr descr="Diagram, text, schematic&#10;&#10;Description automatically generated" id="267" name="Google Shape;2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9263" y="1926454"/>
            <a:ext cx="5948038" cy="308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Gradient Descent</a:t>
            </a:r>
            <a:endParaRPr/>
          </a:p>
        </p:txBody>
      </p:sp>
      <p:sp>
        <p:nvSpPr>
          <p:cNvPr id="273" name="Google Shape;273;p17"/>
          <p:cNvSpPr txBox="1"/>
          <p:nvPr>
            <p:ph idx="1" type="body"/>
          </p:nvPr>
        </p:nvSpPr>
        <p:spPr>
          <a:xfrm>
            <a:off x="457200" y="2496208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Gradient descent is a method of updating a_0 and a_1 to reduce the cost function(MSE).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idea is that we start with some values for a_0 and a_1 and then we change these values iteratively to reduce the cost.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Gradient descent helps us on how to change the values.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80" name="Google Shape;280;p18"/>
          <p:cNvGrpSpPr/>
          <p:nvPr/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281" name="Google Shape;281;p18"/>
            <p:cNvSpPr/>
            <p:nvPr/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rgbClr val="C7DF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8348375" y="4121414"/>
              <a:ext cx="3266317" cy="2736586"/>
            </a:xfrm>
            <a:custGeom>
              <a:rect b="b" l="l" r="r" t="t"/>
              <a:pathLst>
                <a:path extrusionOk="0" h="2736586" w="3266317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1752627" y="3404614"/>
              <a:ext cx="436325" cy="1309674"/>
            </a:xfrm>
            <a:custGeom>
              <a:rect b="b" l="l" r="r" t="t"/>
              <a:pathLst>
                <a:path extrusionOk="0" h="1433600" w="477612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solidFill>
              <a:srgbClr val="70E1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7739089" y="-3532"/>
              <a:ext cx="3875603" cy="3875603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8F6F8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8355862" y="556562"/>
              <a:ext cx="2681635" cy="268163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7756735" y="12053"/>
              <a:ext cx="3857958" cy="3875603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7" name="Google Shape;287;p18"/>
          <p:cNvSpPr/>
          <p:nvPr/>
        </p:nvSpPr>
        <p:spPr>
          <a:xfrm>
            <a:off x="-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" name="Google Shape;288;p18"/>
          <p:cNvSpPr txBox="1"/>
          <p:nvPr>
            <p:ph type="title"/>
          </p:nvPr>
        </p:nvSpPr>
        <p:spPr>
          <a:xfrm>
            <a:off x="513446" y="320414"/>
            <a:ext cx="6943725" cy="665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n-US"/>
              <a:t>Gradient Descent</a:t>
            </a:r>
            <a:endParaRPr/>
          </a:p>
        </p:txBody>
      </p:sp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457200" y="1306665"/>
            <a:ext cx="7438418" cy="5431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Imagine a pit in the shape of U and you are standing at the topmost point in the pit and your objective is to reach the bottom of the pit. 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You can only take a discrete number of steps to reach the bottom. 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If you decide to take one step at a time you would eventually reach the bottom of the pit, but this would take a longer time. 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If you choose to take longer steps each time, you would reach sooner but, there is a chance that you could overshoot the bottom of the pit and not exactly at the bottom. 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In the gradient descent algorithm, the number of steps you take is the learning rate. 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This decides on how fast the algorithm converges to the minima.</a:t>
            </a:r>
            <a:endParaRPr/>
          </a:p>
        </p:txBody>
      </p:sp>
      <p:pic>
        <p:nvPicPr>
          <p:cNvPr descr="Image result for gradient descent" id="290" name="Google Shape;29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641" y="1175657"/>
            <a:ext cx="3331028" cy="1763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2231143" y="0"/>
            <a:ext cx="9960857" cy="6836857"/>
            <a:chOff x="2189580" y="0"/>
            <a:chExt cx="9960857" cy="6836857"/>
          </a:xfrm>
        </p:grpSpPr>
        <p:sp>
          <p:nvSpPr>
            <p:cNvPr id="298" name="Google Shape;298;p19"/>
            <p:cNvSpPr/>
            <p:nvPr/>
          </p:nvSpPr>
          <p:spPr>
            <a:xfrm>
              <a:off x="7015718" y="1723281"/>
              <a:ext cx="5113576" cy="5113576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 rot="-5592540">
              <a:off x="8912226" y="21507"/>
              <a:ext cx="958174" cy="1460307"/>
            </a:xfrm>
            <a:custGeom>
              <a:rect b="b" l="l" r="r" t="t"/>
              <a:pathLst>
                <a:path extrusionOk="0" h="6532054" w="3413378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7746265" y="1054209"/>
              <a:ext cx="296462" cy="2964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0540326" y="0"/>
              <a:ext cx="1610111" cy="2327087"/>
            </a:xfrm>
            <a:custGeom>
              <a:rect b="b" l="l" r="r" t="t"/>
              <a:pathLst>
                <a:path extrusionOk="0" h="2327087" w="1610111">
                  <a:moveTo>
                    <a:pt x="0" y="0"/>
                  </a:moveTo>
                  <a:lnTo>
                    <a:pt x="1610111" y="0"/>
                  </a:lnTo>
                  <a:lnTo>
                    <a:pt x="1610111" y="2324325"/>
                  </a:lnTo>
                  <a:lnTo>
                    <a:pt x="1606169" y="2327087"/>
                  </a:lnTo>
                  <a:cubicBezTo>
                    <a:pt x="1606169" y="2327087"/>
                    <a:pt x="185901" y="1357961"/>
                    <a:pt x="8368" y="116098"/>
                  </a:cubicBezTo>
                  <a:close/>
                </a:path>
              </a:pathLst>
            </a:custGeom>
            <a:blipFill rotWithShape="1">
              <a:blip r:embed="rId3">
                <a:alphaModFix amt="6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189580" y="0"/>
              <a:ext cx="4776075" cy="1569643"/>
            </a:xfrm>
            <a:custGeom>
              <a:rect b="b" l="l" r="r" t="t"/>
              <a:pathLst>
                <a:path extrusionOk="0" h="1569643" w="4776075">
                  <a:moveTo>
                    <a:pt x="0" y="0"/>
                  </a:moveTo>
                  <a:lnTo>
                    <a:pt x="4776075" y="0"/>
                  </a:lnTo>
                  <a:lnTo>
                    <a:pt x="4776075" y="1569643"/>
                  </a:lnTo>
                  <a:lnTo>
                    <a:pt x="2319291" y="1569643"/>
                  </a:lnTo>
                  <a:cubicBezTo>
                    <a:pt x="1298654" y="1569643"/>
                    <a:pt x="422966" y="975207"/>
                    <a:pt x="48913" y="128022"/>
                  </a:cubicBezTo>
                  <a:close/>
                </a:path>
              </a:pathLst>
            </a:custGeom>
            <a:solidFill>
              <a:srgbClr val="907514">
                <a:alpha val="2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3" name="Google Shape;303;p1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p19"/>
          <p:cNvSpPr txBox="1"/>
          <p:nvPr>
            <p:ph type="title"/>
          </p:nvPr>
        </p:nvSpPr>
        <p:spPr>
          <a:xfrm>
            <a:off x="457200" y="758952"/>
            <a:ext cx="61587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Gradient Descent</a:t>
            </a:r>
            <a:endParaRPr/>
          </a:p>
        </p:txBody>
      </p:sp>
      <p:sp>
        <p:nvSpPr>
          <p:cNvPr id="305" name="Google Shape;305;p19"/>
          <p:cNvSpPr txBox="1"/>
          <p:nvPr>
            <p:ph idx="1" type="body"/>
          </p:nvPr>
        </p:nvSpPr>
        <p:spPr>
          <a:xfrm>
            <a:off x="457200" y="2687216"/>
            <a:ext cx="6158753" cy="3486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Sometimes the cost function can be a non-convex function where you could settle at a local minima but for linear regression, it is always a convex function.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To update a_0 and a_1, we take gradients from the cost function.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To find these gradients, we take partial derivatives with respect to a_0 and a_1. </a:t>
            </a:r>
            <a:endParaRPr/>
          </a:p>
        </p:txBody>
      </p:sp>
      <p:pic>
        <p:nvPicPr>
          <p:cNvPr id="306" name="Google Shape;3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0556" y="3073952"/>
            <a:ext cx="4494244" cy="2039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Regression vs. Classification 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457200" y="2583401"/>
            <a:ext cx="7807911" cy="325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main difference between Regression and Classification algorithms that Regression algorithms are used to predict the continuous values such as price, salary, age, etc.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Classification algorithms are used to predict/Classify the discrete values such as Male or Female, True or False, Spam or Not Spam, etc.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5291297" y="19664"/>
            <a:ext cx="6905281" cy="6818671"/>
          </a:xfrm>
          <a:custGeom>
            <a:rect b="b" l="l" r="r" t="t"/>
            <a:pathLst>
              <a:path extrusionOk="0" h="6861545" w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rgbClr val="F7F7F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20"/>
          <p:cNvSpPr txBox="1"/>
          <p:nvPr>
            <p:ph type="title"/>
          </p:nvPr>
        </p:nvSpPr>
        <p:spPr>
          <a:xfrm>
            <a:off x="457200" y="334559"/>
            <a:ext cx="4503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Gradient Descent</a:t>
            </a:r>
            <a:endParaRPr/>
          </a:p>
        </p:txBody>
      </p:sp>
      <p:sp>
        <p:nvSpPr>
          <p:cNvPr id="316" name="Google Shape;316;p20"/>
          <p:cNvSpPr txBox="1"/>
          <p:nvPr>
            <p:ph idx="1" type="body"/>
          </p:nvPr>
        </p:nvSpPr>
        <p:spPr>
          <a:xfrm>
            <a:off x="457200" y="2285999"/>
            <a:ext cx="4691849" cy="4398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partial derivates are the gradients and they are used to update the values of a_0 and a_1.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Alpha is the learning rate which is a hyperparameter that you must specify.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 smaller learning rate could get you closer to the minima but takes more time to reach the minima, a larger learning rate converges sooner but there is a chance that you could overshoot the minima.</a:t>
            </a:r>
            <a:endParaRPr/>
          </a:p>
        </p:txBody>
      </p:sp>
      <p:pic>
        <p:nvPicPr>
          <p:cNvPr id="317" name="Google Shape;3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7029" y="758952"/>
            <a:ext cx="5318448" cy="282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3693" y="3804272"/>
            <a:ext cx="4331784" cy="200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Making Predictions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457200" y="2551689"/>
            <a:ext cx="7685037" cy="36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Imagine we are predicting weight (y) from height (x). Our linear regression model representation for this problem would be: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		</a:t>
            </a:r>
            <a:r>
              <a:rPr lang="en-US" sz="2400"/>
              <a:t>     y = B0 + B1 * x1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			 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		weight =B0 +B1 * height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where B0 is the bias coefficient and B1 is the coefficient for the height column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Making Predictions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457200" y="2551689"/>
            <a:ext cx="7685037" cy="36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let's use B0 = 0.1 and B1 = 0.5.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Let’s plug them in and calculate the weight (in kilograms) for a person with the height of 182 centimeters.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	weight = 0.1 + 0.5 * 182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	weight = 91.1</a:t>
            </a:r>
            <a:endParaRPr/>
          </a:p>
        </p:txBody>
      </p:sp>
      <p:pic>
        <p:nvPicPr>
          <p:cNvPr descr="Chart, line chart&#10;&#10;Description automatically generated" id="331" name="Google Shape;3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1249" y="3595215"/>
            <a:ext cx="6187762" cy="326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Model Performance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457200" y="2525056"/>
            <a:ext cx="7685037" cy="36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Goodness of fit determines how the line of regression fits the set of observations.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process of finding the best model out of various models is called optimization.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It can be achieved by: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	R-squared method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Model Performance: R-squared method</a:t>
            </a:r>
            <a:endParaRPr/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391885" y="2354165"/>
            <a:ext cx="8065363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R-squared is a statistical method that determines the goodness of fit.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It measures the strength of the relationship between the dependent and independent variables on a scale of 0-100%.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high value of R-square determines the less difference between the predicted values and actual values and hence represents a good model.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It is also called a coefficient of determination, or coefficient of multiple determination for multiple regression.</a:t>
            </a:r>
            <a:endParaRPr/>
          </a:p>
        </p:txBody>
      </p:sp>
      <p:pic>
        <p:nvPicPr>
          <p:cNvPr descr="Linear Regression in Machine Learning" id="344" name="Google Shape;3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7248" y="5159927"/>
            <a:ext cx="3112709" cy="101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457200" y="668050"/>
            <a:ext cx="7976586" cy="8145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n-US"/>
              <a:t>Preparing Data For Linear Regression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457200" y="1954670"/>
            <a:ext cx="7905565" cy="4046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Linear Assumption.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Remove Noise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Remove Collinearity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Gaussian Distributions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Rescale Inputs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457200" y="668050"/>
            <a:ext cx="7976586" cy="8145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Assumptions of Linear Regression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457200" y="1954669"/>
            <a:ext cx="7905565" cy="4561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Linear relationship between the features and target.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There should be no correlation between the residual (error) terms. Absence of this phenomenon is known as Autocorrelation.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independent variables should not be correlated. Absence of this phenomenon is known as multicollinearity.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error terms must have constant variance. This phenomenon is known as homoskedasticity. The presence of non-constant variance is referred to heteroskedasticity.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error terms must be normally distributed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63" name="Google Shape;363;p27"/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64" name="Google Shape;364;p27"/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8385871" y="0"/>
              <a:ext cx="2955657" cy="679194"/>
            </a:xfrm>
            <a:custGeom>
              <a:rect b="b" l="l" r="r" t="t"/>
              <a:pathLst>
                <a:path extrusionOk="0" h="679194" w="2955657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8351565" y="4121414"/>
              <a:ext cx="3266317" cy="2736586"/>
            </a:xfrm>
            <a:custGeom>
              <a:rect b="b" l="l" r="r" t="t"/>
              <a:pathLst>
                <a:path extrusionOk="0" h="2736586" w="3266317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1755674" y="3386384"/>
              <a:ext cx="436325" cy="1309674"/>
            </a:xfrm>
            <a:custGeom>
              <a:rect b="b" l="l" r="r" t="t"/>
              <a:pathLst>
                <a:path extrusionOk="0" h="1433600" w="477612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solidFill>
              <a:srgbClr val="E9CD6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385870" y="791588"/>
              <a:ext cx="3232012" cy="323201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9" name="Google Shape;369;p2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Neat empty education desk" id="371" name="Google Shape;371;p27"/>
          <p:cNvPicPr preferRelativeResize="0"/>
          <p:nvPr/>
        </p:nvPicPr>
        <p:blipFill rotWithShape="1">
          <a:blip r:embed="rId4">
            <a:alphaModFix/>
          </a:blip>
          <a:srcRect b="0" l="0" r="-1" t="15708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/>
          <p:nvPr/>
        </p:nvSpPr>
        <p:spPr>
          <a:xfrm rot="-5400000">
            <a:off x="389239" y="-389238"/>
            <a:ext cx="6858000" cy="7636476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3" name="Google Shape;373;p27"/>
          <p:cNvSpPr txBox="1"/>
          <p:nvPr>
            <p:ph type="title"/>
          </p:nvPr>
        </p:nvSpPr>
        <p:spPr>
          <a:xfrm>
            <a:off x="457199" y="1122363"/>
            <a:ext cx="563880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Gill Sans"/>
              <a:buNone/>
            </a:pPr>
            <a:r>
              <a:rPr lang="en-US" sz="5400">
                <a:solidFill>
                  <a:schemeClr val="dk1"/>
                </a:solidFill>
              </a:rPr>
              <a:t>Simple Linear Regression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379" name="Google Shape;379;p28"/>
          <p:cNvSpPr txBox="1"/>
          <p:nvPr>
            <p:ph idx="1" type="body"/>
          </p:nvPr>
        </p:nvSpPr>
        <p:spPr>
          <a:xfrm>
            <a:off x="457199" y="2300899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Simple Linear Regression is a type of Regression algorithms that models the relationship between a dependent variable and a single independent variable.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relationship shown by a Simple Linear Regression model is linear or a sloped straight line, hence it is called Simple Linear Regression.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key point in Simple Linear Regression is that the dependent variable must be a continuous/real value. However, the independent variable can be measured on continuous or categorical values.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385" name="Google Shape;385;p29"/>
          <p:cNvSpPr txBox="1"/>
          <p:nvPr>
            <p:ph idx="1" type="body"/>
          </p:nvPr>
        </p:nvSpPr>
        <p:spPr>
          <a:xfrm>
            <a:off x="457199" y="2576107"/>
            <a:ext cx="7685037" cy="3442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Simple Linear regression algorithm has mainly two objectives: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u="sng"/>
              <a:t>Model the relationship between the two variables</a:t>
            </a:r>
            <a:r>
              <a:rPr lang="en-US" sz="2200"/>
              <a:t>. Such as the relationship between Income and expenditure, experience and Salary,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u="sng"/>
              <a:t>Forecasting new observations</a:t>
            </a:r>
            <a:r>
              <a:rPr lang="en-US" sz="2200"/>
              <a:t>. Such as Weather forecasting according to temperature, Revenue of a company according to the investments in a year,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Regression vs. Classification </a:t>
            </a:r>
            <a:endParaRPr/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76475"/>
            <a:ext cx="84486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474956" y="641416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554854" y="3055501"/>
            <a:ext cx="7685037" cy="2857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Simple Linear Regression model can be represented using the below equation: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y= a</a:t>
            </a:r>
            <a:r>
              <a:rPr baseline="-25000" lang="en-US" sz="28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+a</a:t>
            </a:r>
            <a:r>
              <a:rPr baseline="-25000" lang="en-US" sz="2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x+ ε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199746" y="681037"/>
            <a:ext cx="9441403" cy="8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/>
              <a:t>Implementation of Simple Linear Regression </a:t>
            </a:r>
            <a:endParaRPr sz="4000"/>
          </a:p>
        </p:txBody>
      </p:sp>
      <p:sp>
        <p:nvSpPr>
          <p:cNvPr id="397" name="Google Shape;397;p31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 u="sng"/>
              <a:t>Problem Statement: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Here we are taking a dataset that has two variables: salary (dependent variable) and experience (Independent variable). The goals of this problem is: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We want to find out if there is any correlation between these two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We will find the best fit line for the dataset.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How the dependent variable is changing by changing the dependent variable.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04" name="Google Shape;404;p32"/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05" name="Google Shape;405;p32"/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8385871" y="0"/>
              <a:ext cx="2955657" cy="679194"/>
            </a:xfrm>
            <a:custGeom>
              <a:rect b="b" l="l" r="r" t="t"/>
              <a:pathLst>
                <a:path extrusionOk="0" h="679194" w="2955657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8351565" y="4121414"/>
              <a:ext cx="3266317" cy="2736586"/>
            </a:xfrm>
            <a:custGeom>
              <a:rect b="b" l="l" r="r" t="t"/>
              <a:pathLst>
                <a:path extrusionOk="0" h="2736586" w="3266317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1755674" y="3386384"/>
              <a:ext cx="436325" cy="1309674"/>
            </a:xfrm>
            <a:custGeom>
              <a:rect b="b" l="l" r="r" t="t"/>
              <a:pathLst>
                <a:path extrusionOk="0" h="1433600" w="477612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solidFill>
              <a:srgbClr val="E9CD6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8385870" y="791588"/>
              <a:ext cx="3232012" cy="323201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0" name="Google Shape;410;p3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olour pencils drawing curves on background" id="412" name="Google Shape;412;p32"/>
          <p:cNvPicPr preferRelativeResize="0"/>
          <p:nvPr/>
        </p:nvPicPr>
        <p:blipFill rotWithShape="1">
          <a:blip r:embed="rId4">
            <a:alphaModFix amt="60000"/>
          </a:blip>
          <a:srcRect b="12196" l="0" r="-1" t="3513"/>
          <a:stretch/>
        </p:blipFill>
        <p:spPr>
          <a:xfrm>
            <a:off x="20" y="10"/>
            <a:ext cx="1218892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2"/>
          <p:cNvSpPr txBox="1"/>
          <p:nvPr>
            <p:ph type="title"/>
          </p:nvPr>
        </p:nvSpPr>
        <p:spPr>
          <a:xfrm>
            <a:off x="394233" y="686020"/>
            <a:ext cx="8630138" cy="2742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>
                <a:solidFill>
                  <a:srgbClr val="FFFFFF"/>
                </a:solidFill>
              </a:rPr>
              <a:t>Multiple Linear Regression</a:t>
            </a:r>
            <a:endParaRPr/>
          </a:p>
        </p:txBody>
      </p:sp>
      <p:grpSp>
        <p:nvGrpSpPr>
          <p:cNvPr id="414" name="Google Shape;414;p32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415" name="Google Shape;415;p32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0330568" y="2199078"/>
              <a:ext cx="1195288" cy="11952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 flipH="1">
              <a:off x="10300855" y="0"/>
              <a:ext cx="1891145" cy="189114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Multiple Linear Regression</a:t>
            </a:r>
            <a:endParaRPr/>
          </a:p>
        </p:txBody>
      </p:sp>
      <p:sp>
        <p:nvSpPr>
          <p:cNvPr id="426" name="Google Shape;426;p33"/>
          <p:cNvSpPr txBox="1"/>
          <p:nvPr>
            <p:ph idx="1" type="body"/>
          </p:nvPr>
        </p:nvSpPr>
        <p:spPr>
          <a:xfrm>
            <a:off x="457200" y="2221000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Multiple linear regression (MLR), is a statistical technique that uses several explanatory variables to predict the outcome of a response variable.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goal of multiple linear regression (MLR) is to model the linear relationship between the explanatory (independent) variables and response (dependent) variable.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In essence, multiple regression is the extension of ordinary least-squares (OLS) regression because it involves more than one explanatory variable.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/>
          <p:nvPr>
            <p:ph type="title"/>
          </p:nvPr>
        </p:nvSpPr>
        <p:spPr>
          <a:xfrm>
            <a:off x="457200" y="668049"/>
            <a:ext cx="81452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/>
              <a:t>Formula and Calculation of Multiple Linear Regression</a:t>
            </a:r>
            <a:endParaRPr sz="4000"/>
          </a:p>
        </p:txBody>
      </p:sp>
      <p:pic>
        <p:nvPicPr>
          <p:cNvPr descr="Text, letter&#10;&#10;Description automatically generated" id="432" name="Google Shape;4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294" y="2490815"/>
            <a:ext cx="7640314" cy="377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type="title"/>
          </p:nvPr>
        </p:nvSpPr>
        <p:spPr>
          <a:xfrm>
            <a:off x="457200" y="668049"/>
            <a:ext cx="80831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/>
              <a:t>What Multiple Linear Regression Can Tell You</a:t>
            </a:r>
            <a:endParaRPr sz="4000"/>
          </a:p>
        </p:txBody>
      </p:sp>
      <p:sp>
        <p:nvSpPr>
          <p:cNvPr id="438" name="Google Shape;438;p35"/>
          <p:cNvSpPr txBox="1"/>
          <p:nvPr>
            <p:ph idx="1" type="body"/>
          </p:nvPr>
        </p:nvSpPr>
        <p:spPr>
          <a:xfrm>
            <a:off x="457200" y="2096713"/>
            <a:ext cx="8296183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The multiple regression model is based on the following assumptions: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There is a linear relationship between the dependent variables and the independent variables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independent variables are not too highly correlated with each other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yi observations are selected independently and randomly from the population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Residuals should be normally distributed with a mean of 0 and variance σ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/>
          <p:nvPr>
            <p:ph type="title"/>
          </p:nvPr>
        </p:nvSpPr>
        <p:spPr>
          <a:xfrm>
            <a:off x="457200" y="668050"/>
            <a:ext cx="7685037" cy="69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R-squared</a:t>
            </a:r>
            <a:endParaRPr/>
          </a:p>
        </p:txBody>
      </p:sp>
      <p:sp>
        <p:nvSpPr>
          <p:cNvPr id="444" name="Google Shape;444;p36"/>
          <p:cNvSpPr txBox="1"/>
          <p:nvPr>
            <p:ph idx="1" type="body"/>
          </p:nvPr>
        </p:nvSpPr>
        <p:spPr>
          <a:xfrm>
            <a:off x="457200" y="1589104"/>
            <a:ext cx="7985464" cy="503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coefficient of determination (R-squared) is a statistical metric that is used to measure how much of the variation in outcome can be explained by the variation in the independent variables.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R2 always increases as more predictors are added to the MLR model, even though the predictors may not be related to the outcome variable.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R2 by itself can't thus be used to identify which predictors should be included in a model and which should be excluded.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R2 can only be between 0 and 1, where 0 indicates that the outcome cannot be predicted by any of the independent variables and 1 indicates that the outcome can be predicted without error from the independent variables.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0" name="Google Shape;450;p3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5E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5E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51" name="Google Shape;451;p37"/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52" name="Google Shape;452;p37"/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8385871" y="0"/>
              <a:ext cx="2955657" cy="679194"/>
            </a:xfrm>
            <a:custGeom>
              <a:rect b="b" l="l" r="r" t="t"/>
              <a:pathLst>
                <a:path extrusionOk="0" h="679194" w="2955657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8351565" y="4121414"/>
              <a:ext cx="3266317" cy="2736586"/>
            </a:xfrm>
            <a:custGeom>
              <a:rect b="b" l="l" r="r" t="t"/>
              <a:pathLst>
                <a:path extrusionOk="0" h="2736586" w="3266317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11755674" y="3386384"/>
              <a:ext cx="436325" cy="1309674"/>
            </a:xfrm>
            <a:custGeom>
              <a:rect b="b" l="l" r="r" t="t"/>
              <a:pathLst>
                <a:path extrusionOk="0" h="1433600" w="477612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solidFill>
              <a:srgbClr val="E9CD6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8385870" y="791588"/>
              <a:ext cx="3232012" cy="323201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57" name="Google Shape;457;p3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omplex maths formulae on a blackboard" id="459" name="Google Shape;459;p37"/>
          <p:cNvPicPr preferRelativeResize="0"/>
          <p:nvPr/>
        </p:nvPicPr>
        <p:blipFill rotWithShape="1">
          <a:blip r:embed="rId4">
            <a:alphaModFix amt="60000"/>
          </a:blip>
          <a:srcRect b="4726" l="0" r="-1" t="18198"/>
          <a:stretch/>
        </p:blipFill>
        <p:spPr>
          <a:xfrm>
            <a:off x="20" y="10"/>
            <a:ext cx="1218892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7"/>
          <p:cNvSpPr txBox="1"/>
          <p:nvPr>
            <p:ph type="title"/>
          </p:nvPr>
        </p:nvSpPr>
        <p:spPr>
          <a:xfrm>
            <a:off x="394233" y="686020"/>
            <a:ext cx="8630138" cy="2742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Gill Sans"/>
              <a:buNone/>
            </a:pPr>
            <a:r>
              <a:rPr lang="en-US" sz="5400">
                <a:solidFill>
                  <a:srgbClr val="FFFFFF"/>
                </a:solidFill>
              </a:rPr>
              <a:t>Polynomial Linear Regression</a:t>
            </a:r>
            <a:endParaRPr/>
          </a:p>
        </p:txBody>
      </p:sp>
      <p:grpSp>
        <p:nvGrpSpPr>
          <p:cNvPr id="461" name="Google Shape;461;p37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462" name="Google Shape;462;p37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0330568" y="2199078"/>
              <a:ext cx="1195288" cy="11952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4" name="Google Shape;464;p37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 flipH="1">
              <a:off x="10300855" y="0"/>
              <a:ext cx="1891145" cy="189114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" y="668050"/>
            <a:ext cx="7685037" cy="8715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Polynomial Linear Regression</a:t>
            </a:r>
            <a:endParaRPr/>
          </a:p>
        </p:txBody>
      </p:sp>
      <p:pic>
        <p:nvPicPr>
          <p:cNvPr descr="Chart, scatter chart&#10;&#10;Description automatically generated" id="473" name="Google Shape;47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390" y="1669002"/>
            <a:ext cx="6428847" cy="501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/>
          <p:nvPr>
            <p:ph type="title"/>
          </p:nvPr>
        </p:nvSpPr>
        <p:spPr>
          <a:xfrm>
            <a:off x="457200" y="668050"/>
            <a:ext cx="7685037" cy="8715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Polynomial Linear Regression</a:t>
            </a:r>
            <a:endParaRPr/>
          </a:p>
        </p:txBody>
      </p:sp>
      <p:pic>
        <p:nvPicPr>
          <p:cNvPr descr="Chart, scatter chart&#10;&#10;Description automatically generated" id="479" name="Google Shape;4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6613" y="1645098"/>
            <a:ext cx="6325624" cy="507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Classification </a:t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457200" y="2299317"/>
            <a:ext cx="8038730" cy="4287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Classification is a process of finding a function which helps in dividing the dataset into classes based on different parameters.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In Classification, a computer program is trained on the training dataset and based on that training, it categorizes the data into different classes.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task of the classification algorithm is to find the mapping function to map the input(x) to the discrete output(y).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Polynomial Linear Regression</a:t>
            </a:r>
            <a:endParaRPr/>
          </a:p>
        </p:txBody>
      </p:sp>
      <p:sp>
        <p:nvSpPr>
          <p:cNvPr id="485" name="Google Shape;485;p40"/>
          <p:cNvSpPr txBox="1"/>
          <p:nvPr>
            <p:ph idx="1" type="body"/>
          </p:nvPr>
        </p:nvSpPr>
        <p:spPr>
          <a:xfrm>
            <a:off x="306280" y="2372553"/>
            <a:ext cx="8207406" cy="3817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equation of the polynomial regression for the above graph data would be: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		y = </a:t>
            </a:r>
            <a:r>
              <a:rPr i="1" lang="en-US" sz="3200">
                <a:latin typeface="Calibri"/>
                <a:ea typeface="Calibri"/>
                <a:cs typeface="Calibri"/>
                <a:sym typeface="Calibri"/>
              </a:rPr>
              <a:t>θo + θ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₁</a:t>
            </a:r>
            <a:r>
              <a:rPr i="1" lang="en-US" sz="32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₁</a:t>
            </a:r>
            <a:r>
              <a:rPr i="1" lang="en-US" sz="3200">
                <a:latin typeface="Calibri"/>
                <a:ea typeface="Calibri"/>
                <a:cs typeface="Calibri"/>
                <a:sym typeface="Calibri"/>
              </a:rPr>
              <a:t> + θ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₂</a:t>
            </a:r>
            <a:r>
              <a:rPr i="1" lang="en-US" sz="3200">
                <a:latin typeface="Calibri"/>
                <a:ea typeface="Calibri"/>
                <a:cs typeface="Calibri"/>
                <a:sym typeface="Calibri"/>
              </a:rPr>
              <a:t> x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₁²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is the general equation of a polynomial regression is: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i="1" lang="en-US" sz="320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=θo + θ₁</a:t>
            </a:r>
            <a:r>
              <a:rPr i="1" lang="en-US" sz="3200">
                <a:latin typeface="Calibri"/>
                <a:ea typeface="Calibri"/>
                <a:cs typeface="Calibri"/>
                <a:sym typeface="Calibri"/>
              </a:rPr>
              <a:t>X 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+ θ₂</a:t>
            </a:r>
            <a:r>
              <a:rPr i="1" lang="en-US" sz="32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² + … + θ</a:t>
            </a:r>
            <a:r>
              <a:rPr lang="en-US" sz="3200">
                <a:latin typeface="Cambria Math"/>
                <a:ea typeface="Cambria Math"/>
                <a:cs typeface="Cambria Math"/>
                <a:sym typeface="Cambria Math"/>
              </a:rPr>
              <a:t>ₘ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Xᵐ + 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residual error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/>
          <p:nvPr>
            <p:ph type="title"/>
          </p:nvPr>
        </p:nvSpPr>
        <p:spPr>
          <a:xfrm>
            <a:off x="457200" y="668049"/>
            <a:ext cx="7816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Equation of the Polynomial Regression Model </a:t>
            </a:r>
            <a:endParaRPr/>
          </a:p>
        </p:txBody>
      </p:sp>
      <p:pic>
        <p:nvPicPr>
          <p:cNvPr id="491" name="Google Shape;4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811" y="3023817"/>
            <a:ext cx="10178143" cy="21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Polynomial Linear Regression</a:t>
            </a:r>
            <a:endParaRPr/>
          </a:p>
        </p:txBody>
      </p:sp>
      <p:sp>
        <p:nvSpPr>
          <p:cNvPr id="497" name="Google Shape;497;p42"/>
          <p:cNvSpPr txBox="1"/>
          <p:nvPr>
            <p:ph idx="1" type="body"/>
          </p:nvPr>
        </p:nvSpPr>
        <p:spPr>
          <a:xfrm>
            <a:off x="457200" y="2370337"/>
            <a:ext cx="7685037" cy="380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Advantages of using Polynomial Regression: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Polynomial provides the best approximation of the relationship between the dependent and independent variable.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A Broad range of function can be fit under it.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Polynomial basically fits a wide range of curvature.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Polynomial Linear Regression</a:t>
            </a:r>
            <a:endParaRPr/>
          </a:p>
        </p:txBody>
      </p:sp>
      <p:sp>
        <p:nvSpPr>
          <p:cNvPr id="503" name="Google Shape;503;p43"/>
          <p:cNvSpPr txBox="1"/>
          <p:nvPr>
            <p:ph idx="1" type="body"/>
          </p:nvPr>
        </p:nvSpPr>
        <p:spPr>
          <a:xfrm>
            <a:off x="457200" y="2370337"/>
            <a:ext cx="7685037" cy="380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Disadvantages of using Polynomial Regression: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The presence of one or two outliers in the data can seriously affect the results of the nonlinear analysis.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These are too sensitive to the outliers.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In addition, there are unfortunately fewer model validation tools for the detection of outliers in nonlinear regression than there are for linear regression.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 txBox="1"/>
          <p:nvPr>
            <p:ph type="title"/>
          </p:nvPr>
        </p:nvSpPr>
        <p:spPr>
          <a:xfrm>
            <a:off x="2960704" y="2115108"/>
            <a:ext cx="5295530" cy="2590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chitects Daughter"/>
              <a:buNone/>
            </a:pPr>
            <a:r>
              <a:rPr b="1" lang="en-US" sz="8800">
                <a:latin typeface="Architects Daughter"/>
                <a:ea typeface="Architects Daughter"/>
                <a:cs typeface="Architects Daughter"/>
                <a:sym typeface="Architects Daughter"/>
              </a:rPr>
              <a:t>Thank You</a:t>
            </a:r>
            <a:endParaRPr b="1" sz="8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Classification - Types</a:t>
            </a:r>
            <a:endParaRPr/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57200" y="2541229"/>
            <a:ext cx="7559336" cy="364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Logistic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K-Nearest Neighbours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Support Vector Machines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Kernel SVM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Naïve Bayes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Decision Tree Classification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Random Forest Classification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Regression</a:t>
            </a:r>
            <a:endParaRPr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457200" y="2299317"/>
            <a:ext cx="8038730" cy="4287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Regression is a process of finding the correlations between dependent and independent variables.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It helps in predicting the continuous variables such as prediction of Market Trends, prediction of House prices, etc.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task of the Regression algorithm is to find the mapping function to map the input variable(x) to the continuous output variable(y).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Regression - Types</a:t>
            </a:r>
            <a:endParaRPr/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457200" y="2459115"/>
            <a:ext cx="7124330" cy="373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Simple Linear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Multiple Linear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Polynomial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Support Vector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Decision Tree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Random Forest Regression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146481" y="126512"/>
            <a:ext cx="7685037" cy="1134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n-US" sz="4000"/>
              <a:t>Difference between Regression and Classification</a:t>
            </a:r>
            <a:endParaRPr sz="4000"/>
          </a:p>
        </p:txBody>
      </p:sp>
      <p:graphicFrame>
        <p:nvGraphicFramePr>
          <p:cNvPr id="179" name="Google Shape;179;p8"/>
          <p:cNvGraphicFramePr/>
          <p:nvPr/>
        </p:nvGraphicFramePr>
        <p:xfrm>
          <a:off x="346229" y="169563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{A8ACF043-9547-4868-B3FC-D348F3C14666}</a:tableStyleId>
              </a:tblPr>
              <a:tblGrid>
                <a:gridCol w="3643000"/>
                <a:gridCol w="4329150"/>
              </a:tblGrid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Regression Algorithm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Classification Algorithm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 Regression, the output variable must be of continuous nature or real value.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 Classification, the output variable must be a discrete value.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</a:tr>
              <a:tr h="938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task of the regression algorithm is to map the input value (x) with the continuous output variable(y).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task of the classification algorithm is to map the input value(x) with the discrete output variable(y).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</a:tr>
              <a:tr h="464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Regression Algorithms are used with continuous data.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Classification Algorithms are used with discrete data.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 Regression, we try to find the best fit line, which can predict the output more accurately.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 Classification, we try to find the decision boundary, which can divide the dataset into different classes.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</a:tr>
              <a:tr h="1175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Regression algorithms can be used to solve the regression problems such as Weather Prediction, House price prediction, etc.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Classification Algorithms can be used to solve classification problems such as Identification of spam emails, Speech Recognition, Identification of cancer cells, etc.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regression Algorithm can be further divided into Linear and Non-linear Regression.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Classification algorithms can be divided into Binary Classifier and Multi-class Classifier.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925" marL="659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rrows pointing towards light" id="185" name="Google Shape;185;p9"/>
          <p:cNvPicPr preferRelativeResize="0"/>
          <p:nvPr/>
        </p:nvPicPr>
        <p:blipFill rotWithShape="1">
          <a:blip r:embed="rId3">
            <a:alphaModFix amt="60000"/>
          </a:blip>
          <a:srcRect b="15708" l="0" r="-1" t="0"/>
          <a:stretch/>
        </p:blipFill>
        <p:spPr>
          <a:xfrm>
            <a:off x="20" y="10"/>
            <a:ext cx="1218892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>
            <p:ph type="ctrTitle"/>
          </p:nvPr>
        </p:nvSpPr>
        <p:spPr>
          <a:xfrm>
            <a:off x="5386639" y="3003082"/>
            <a:ext cx="5859787" cy="2742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Gill Sans"/>
              <a:buNone/>
            </a:pPr>
            <a:r>
              <a:rPr lang="en-US" sz="7200">
                <a:solidFill>
                  <a:srgbClr val="FFFFFF"/>
                </a:solidFill>
              </a:rPr>
              <a:t>Linear Regression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87" name="Google Shape;187;p9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88" name="Google Shape;188;p9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0330568" y="2199078"/>
              <a:ext cx="1195288" cy="11952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70E174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 flipH="1">
              <a:off x="10300855" y="0"/>
              <a:ext cx="1891145" cy="189114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D8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VTI">
  <a:themeElements>
    <a:clrScheme name="AnalogousFromDarkSeedLeftStep">
      <a:dk1>
        <a:srgbClr val="000000"/>
      </a:dk1>
      <a:lt1>
        <a:srgbClr val="FFFFFF"/>
      </a:lt1>
      <a:dk2>
        <a:srgbClr val="412F24"/>
      </a:dk2>
      <a:lt2>
        <a:srgbClr val="E8E2E8"/>
      </a:lt2>
      <a:accent1>
        <a:srgbClr val="28BA2C"/>
      </a:accent1>
      <a:accent2>
        <a:srgbClr val="57B51B"/>
      </a:accent2>
      <a:accent3>
        <a:srgbClr val="90AA24"/>
      </a:accent3>
      <a:accent4>
        <a:srgbClr val="C19D1C"/>
      </a:accent4>
      <a:accent5>
        <a:srgbClr val="E07030"/>
      </a:accent5>
      <a:accent6>
        <a:srgbClr val="CE1E28"/>
      </a:accent6>
      <a:hlink>
        <a:srgbClr val="AB753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2021-06-23T01:28:00Z</dcterms:created>
  <dc:creator>Vinita Saldanha</dc:creator>
</cp:coreProperties>
</file>