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241623-A064-4BED-B073-BA4D61433402}" type="datetime1">
              <a:rPr lang="en-US" smtClean="0"/>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523706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816912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938041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461843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185358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408324-A84C-4A45-93B6-78D079CCE772}" type="datetime1">
              <a:rPr lang="en-US" smtClean="0"/>
              <a:t>7/9/2021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7483484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408324-A84C-4A45-93B6-78D079CCE772}" type="datetime1">
              <a:rPr lang="en-US" smtClean="0"/>
              <a:t>7/9/2021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482556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6ED0C-1DA7-41F0-94CF-6218B1FEDFF1}" type="datetime1">
              <a:rPr lang="en-US" smtClean="0"/>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09571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F02AB-6034-4B88-BC5A-7C17CB0EF809}" type="datetime1">
              <a:rPr lang="en-US" smtClean="0"/>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92741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3E5F3-28EE-488F-BD53-B744C06C3DEC}" type="datetime1">
              <a:rPr lang="en-US" smtClean="0"/>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1581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7570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58CFD-9357-46BE-A189-D637A67C8730}" type="datetime1">
              <a:rPr lang="en-US" smtClean="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647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742EE-B331-4632-BD10-A82FED6B6FC0}" type="datetime1">
              <a:rPr lang="en-US" smtClean="0"/>
              <a:t>7/9/2021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134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7/9/2021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77307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D1799-ACB5-4CB2-86A2-5C574F1C8706}" type="datetime1">
              <a:rPr lang="en-US" smtClean="0"/>
              <a:t>7/9/2021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1001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5DD0D6-7A82-473E-879B-C6ECD6CCCFEC}" type="datetime1">
              <a:rPr lang="en-US" smtClean="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86982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1981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4408324-A84C-4A45-93B6-78D079CCE772}" type="datetime1">
              <a:rPr lang="en-US" smtClean="0"/>
              <a:t>7/9/2021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16291820"/>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2" descr="Programming data on computer monitor">
            <a:extLst>
              <a:ext uri="{FF2B5EF4-FFF2-40B4-BE49-F238E27FC236}">
                <a16:creationId xmlns:a16="http://schemas.microsoft.com/office/drawing/2014/main" id="{76184EC7-586F-46FB-B79D-49D07E8D7871}"/>
              </a:ext>
            </a:extLst>
          </p:cNvPr>
          <p:cNvPicPr>
            <a:picLocks noChangeAspect="1"/>
          </p:cNvPicPr>
          <p:nvPr/>
        </p:nvPicPr>
        <p:blipFill rotWithShape="1">
          <a:blip r:embed="rId2"/>
          <a:srcRect t="12043" r="-1" b="3665"/>
          <a:stretch/>
        </p:blipFill>
        <p:spPr>
          <a:xfrm>
            <a:off x="1524" y="10"/>
            <a:ext cx="12188952" cy="6857990"/>
          </a:xfrm>
          <a:prstGeom prst="rect">
            <a:avLst/>
          </a:prstGeom>
        </p:spPr>
      </p:pic>
      <p:sp>
        <p:nvSpPr>
          <p:cNvPr id="2" name="Title 1">
            <a:extLst>
              <a:ext uri="{FF2B5EF4-FFF2-40B4-BE49-F238E27FC236}">
                <a16:creationId xmlns:a16="http://schemas.microsoft.com/office/drawing/2014/main" id="{68327C78-2601-44D5-B785-757B56A2ACF7}"/>
              </a:ext>
            </a:extLst>
          </p:cNvPr>
          <p:cNvSpPr>
            <a:spLocks noGrp="1"/>
          </p:cNvSpPr>
          <p:nvPr>
            <p:ph type="ctrTitle"/>
          </p:nvPr>
        </p:nvSpPr>
        <p:spPr>
          <a:xfrm>
            <a:off x="2190750" y="1346268"/>
            <a:ext cx="7810500" cy="3125338"/>
          </a:xfrm>
        </p:spPr>
        <p:txBody>
          <a:bodyPr anchor="b">
            <a:normAutofit/>
          </a:bodyPr>
          <a:lstStyle/>
          <a:p>
            <a:pPr algn="ctr"/>
            <a:r>
              <a:rPr lang="en-GB" sz="7200"/>
              <a:t>Apriori Algorithm</a:t>
            </a:r>
            <a:r>
              <a:rPr lang="en-GB" sz="7200" kern="1800">
                <a:effectLst/>
                <a:latin typeface="Helvetica" panose="020B0604020202020204" pitchFamily="34" charset="0"/>
                <a:ea typeface="Times New Roman" panose="02020603050405020304" pitchFamily="18" charset="0"/>
              </a:rPr>
              <a:t> </a:t>
            </a:r>
            <a:endParaRPr lang="en-GB" sz="7200"/>
          </a:p>
        </p:txBody>
      </p:sp>
    </p:spTree>
    <p:extLst>
      <p:ext uri="{BB962C8B-B14F-4D97-AF65-F5344CB8AC3E}">
        <p14:creationId xmlns:p14="http://schemas.microsoft.com/office/powerpoint/2010/main" val="74981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672A6-8469-4248-8CD8-5ADBFDC165DC}"/>
              </a:ext>
            </a:extLst>
          </p:cNvPr>
          <p:cNvSpPr>
            <a:spLocks noGrp="1"/>
          </p:cNvSpPr>
          <p:nvPr>
            <p:ph type="title"/>
          </p:nvPr>
        </p:nvSpPr>
        <p:spPr>
          <a:xfrm>
            <a:off x="913795" y="609600"/>
            <a:ext cx="10353761" cy="1326321"/>
          </a:xfrm>
        </p:spPr>
        <p:txBody>
          <a:bodyPr>
            <a:normAutofit/>
          </a:bodyPr>
          <a:lstStyle/>
          <a:p>
            <a:r>
              <a:rPr lang="en-GB" dirty="0" err="1"/>
              <a:t>Apriori</a:t>
            </a:r>
            <a:r>
              <a:rPr lang="en-GB" dirty="0"/>
              <a:t> Algorithm Working</a:t>
            </a:r>
          </a:p>
        </p:txBody>
      </p:sp>
      <p:sp>
        <p:nvSpPr>
          <p:cNvPr id="3" name="Content Placeholder 2">
            <a:extLst>
              <a:ext uri="{FF2B5EF4-FFF2-40B4-BE49-F238E27FC236}">
                <a16:creationId xmlns:a16="http://schemas.microsoft.com/office/drawing/2014/main" id="{4E5AA0EA-A7C7-489F-9DB4-018B0C7E0C60}"/>
              </a:ext>
            </a:extLst>
          </p:cNvPr>
          <p:cNvSpPr>
            <a:spLocks noGrp="1"/>
          </p:cNvSpPr>
          <p:nvPr>
            <p:ph idx="1"/>
          </p:nvPr>
        </p:nvSpPr>
        <p:spPr>
          <a:xfrm>
            <a:off x="6250696" y="2320297"/>
            <a:ext cx="5016860" cy="3695136"/>
          </a:xfrm>
        </p:spPr>
        <p:txBody>
          <a:bodyPr>
            <a:normAutofit/>
          </a:bodyPr>
          <a:lstStyle/>
          <a:p>
            <a:pPr marL="0" indent="0">
              <a:buNone/>
            </a:pPr>
            <a:r>
              <a:rPr lang="en-US"/>
              <a:t>Step-2: Candidate Generation C2, and L2</a:t>
            </a:r>
          </a:p>
          <a:p>
            <a:r>
              <a:rPr lang="en-US"/>
              <a:t>Again, we need to compare the C2 Support count with the minimum support count, and after comparing, the itemset with less support count will be eliminated from the table C2. It will give us the below table for L2</a:t>
            </a:r>
            <a:endParaRPr lang="en-GB"/>
          </a:p>
        </p:txBody>
      </p:sp>
      <p:pic>
        <p:nvPicPr>
          <p:cNvPr id="5126" name="Picture 6" descr="Apriori Algorithm in Machine Learning">
            <a:extLst>
              <a:ext uri="{FF2B5EF4-FFF2-40B4-BE49-F238E27FC236}">
                <a16:creationId xmlns:a16="http://schemas.microsoft.com/office/drawing/2014/main" id="{046DFA4E-1989-4853-95F6-797EB6173C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795" y="2506909"/>
            <a:ext cx="4953677" cy="2601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19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672A6-8469-4248-8CD8-5ADBFDC165DC}"/>
              </a:ext>
            </a:extLst>
          </p:cNvPr>
          <p:cNvSpPr>
            <a:spLocks noGrp="1"/>
          </p:cNvSpPr>
          <p:nvPr>
            <p:ph type="title"/>
          </p:nvPr>
        </p:nvSpPr>
        <p:spPr>
          <a:xfrm>
            <a:off x="913795" y="609600"/>
            <a:ext cx="10353761" cy="1326321"/>
          </a:xfrm>
        </p:spPr>
        <p:txBody>
          <a:bodyPr>
            <a:normAutofit/>
          </a:bodyPr>
          <a:lstStyle/>
          <a:p>
            <a:r>
              <a:rPr lang="en-GB" dirty="0" err="1"/>
              <a:t>Apriori</a:t>
            </a:r>
            <a:r>
              <a:rPr lang="en-GB" dirty="0"/>
              <a:t> Algorithm Working</a:t>
            </a:r>
          </a:p>
        </p:txBody>
      </p:sp>
      <p:sp>
        <p:nvSpPr>
          <p:cNvPr id="3" name="Content Placeholder 2">
            <a:extLst>
              <a:ext uri="{FF2B5EF4-FFF2-40B4-BE49-F238E27FC236}">
                <a16:creationId xmlns:a16="http://schemas.microsoft.com/office/drawing/2014/main" id="{4E5AA0EA-A7C7-489F-9DB4-018B0C7E0C60}"/>
              </a:ext>
            </a:extLst>
          </p:cNvPr>
          <p:cNvSpPr>
            <a:spLocks noGrp="1"/>
          </p:cNvSpPr>
          <p:nvPr>
            <p:ph idx="1"/>
          </p:nvPr>
        </p:nvSpPr>
        <p:spPr>
          <a:xfrm>
            <a:off x="6096000" y="2068497"/>
            <a:ext cx="5800078" cy="3946936"/>
          </a:xfrm>
        </p:spPr>
        <p:txBody>
          <a:bodyPr>
            <a:normAutofit fontScale="92500"/>
          </a:bodyPr>
          <a:lstStyle/>
          <a:p>
            <a:pPr marL="0" indent="0">
              <a:buNone/>
            </a:pPr>
            <a:r>
              <a:rPr lang="en-US" dirty="0"/>
              <a:t>Step-3: Candidate generation C3, and L3</a:t>
            </a:r>
          </a:p>
          <a:p>
            <a:r>
              <a:rPr lang="en-US" dirty="0"/>
              <a:t>For C3, we will repeat the same two processes, but now we will form the C3 table with subsets of three </a:t>
            </a:r>
            <a:r>
              <a:rPr lang="en-US" dirty="0" err="1"/>
              <a:t>itemsets</a:t>
            </a:r>
            <a:r>
              <a:rPr lang="en-US" dirty="0"/>
              <a:t> together and will calculate the support count from the dataset.</a:t>
            </a:r>
          </a:p>
          <a:p>
            <a:r>
              <a:rPr lang="en-US" dirty="0"/>
              <a:t>Now we will create the L3 table. As we can see from the above C3 table, there is only one combination of itemset that has support count equal to the minimum support count. So, the L3 will have only one combination, i.e., {A, B, C}.</a:t>
            </a:r>
            <a:endParaRPr lang="en-GB" dirty="0"/>
          </a:p>
        </p:txBody>
      </p:sp>
      <p:pic>
        <p:nvPicPr>
          <p:cNvPr id="6146" name="Picture 2" descr="Apriori Algorithm in Machine Learning">
            <a:extLst>
              <a:ext uri="{FF2B5EF4-FFF2-40B4-BE49-F238E27FC236}">
                <a16:creationId xmlns:a16="http://schemas.microsoft.com/office/drawing/2014/main" id="{FFD966DC-C23E-4E9A-AE77-50A43846B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796" y="2653515"/>
            <a:ext cx="4865568" cy="1921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3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2C2B7-4898-4169-BEBD-C3DB3EA78ED2}"/>
              </a:ext>
            </a:extLst>
          </p:cNvPr>
          <p:cNvSpPr>
            <a:spLocks noGrp="1"/>
          </p:cNvSpPr>
          <p:nvPr>
            <p:ph type="title"/>
          </p:nvPr>
        </p:nvSpPr>
        <p:spPr/>
        <p:txBody>
          <a:bodyPr/>
          <a:lstStyle/>
          <a:p>
            <a:r>
              <a:rPr lang="en-GB" dirty="0" err="1"/>
              <a:t>Apriori</a:t>
            </a:r>
            <a:r>
              <a:rPr lang="en-GB" dirty="0"/>
              <a:t> Algorithm Working</a:t>
            </a:r>
          </a:p>
        </p:txBody>
      </p:sp>
      <p:sp>
        <p:nvSpPr>
          <p:cNvPr id="3" name="Content Placeholder 2">
            <a:extLst>
              <a:ext uri="{FF2B5EF4-FFF2-40B4-BE49-F238E27FC236}">
                <a16:creationId xmlns:a16="http://schemas.microsoft.com/office/drawing/2014/main" id="{3989784D-211B-4EE1-8808-D169E85457A5}"/>
              </a:ext>
            </a:extLst>
          </p:cNvPr>
          <p:cNvSpPr>
            <a:spLocks noGrp="1"/>
          </p:cNvSpPr>
          <p:nvPr>
            <p:ph idx="1"/>
          </p:nvPr>
        </p:nvSpPr>
        <p:spPr/>
        <p:txBody>
          <a:bodyPr/>
          <a:lstStyle/>
          <a:p>
            <a:pPr marL="0" indent="0">
              <a:buNone/>
            </a:pPr>
            <a:r>
              <a:rPr lang="en-US" dirty="0"/>
              <a:t>Step-4: Finding the association rules for the subsets:</a:t>
            </a:r>
          </a:p>
          <a:p>
            <a:pPr marL="0" indent="0">
              <a:buNone/>
            </a:pPr>
            <a:endParaRPr lang="en-US" dirty="0"/>
          </a:p>
          <a:p>
            <a:r>
              <a:rPr lang="en-US" dirty="0"/>
              <a:t>To generate the association rules, first, we will create a new table with the possible rules from the occurred combination {A, B.C}. </a:t>
            </a:r>
          </a:p>
          <a:p>
            <a:endParaRPr lang="en-US" dirty="0"/>
          </a:p>
          <a:p>
            <a:r>
              <a:rPr lang="en-US" dirty="0"/>
              <a:t>For all the rules, we will calculate the Confidence using formula sup( A ^B)/A. After calculating the confidence value for all rules, we will exclude the rules that have less confidence than the minimum threshold(50%).</a:t>
            </a:r>
            <a:endParaRPr lang="en-GB" dirty="0"/>
          </a:p>
        </p:txBody>
      </p:sp>
    </p:spTree>
    <p:extLst>
      <p:ext uri="{BB962C8B-B14F-4D97-AF65-F5344CB8AC3E}">
        <p14:creationId xmlns:p14="http://schemas.microsoft.com/office/powerpoint/2010/main" val="1515637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7C6F-B5D2-43EE-9265-8F263C764133}"/>
              </a:ext>
            </a:extLst>
          </p:cNvPr>
          <p:cNvSpPr>
            <a:spLocks noGrp="1"/>
          </p:cNvSpPr>
          <p:nvPr>
            <p:ph type="title"/>
          </p:nvPr>
        </p:nvSpPr>
        <p:spPr/>
        <p:txBody>
          <a:bodyPr/>
          <a:lstStyle/>
          <a:p>
            <a:r>
              <a:rPr lang="en-GB" dirty="0" err="1"/>
              <a:t>Apriori</a:t>
            </a:r>
            <a:r>
              <a:rPr lang="en-GB" dirty="0"/>
              <a:t> Algorithm Working</a:t>
            </a:r>
          </a:p>
        </p:txBody>
      </p:sp>
      <p:graphicFrame>
        <p:nvGraphicFramePr>
          <p:cNvPr id="4" name="Content Placeholder 3">
            <a:extLst>
              <a:ext uri="{FF2B5EF4-FFF2-40B4-BE49-F238E27FC236}">
                <a16:creationId xmlns:a16="http://schemas.microsoft.com/office/drawing/2014/main" id="{F7D3BFF0-1F1A-4D62-8ED4-9EBC4E39B460}"/>
              </a:ext>
            </a:extLst>
          </p:cNvPr>
          <p:cNvGraphicFramePr>
            <a:graphicFrameLocks noGrp="1"/>
          </p:cNvGraphicFramePr>
          <p:nvPr>
            <p:ph idx="1"/>
            <p:extLst>
              <p:ext uri="{D42A27DB-BD31-4B8C-83A1-F6EECF244321}">
                <p14:modId xmlns:p14="http://schemas.microsoft.com/office/powerpoint/2010/main" val="805789708"/>
              </p:ext>
            </p:extLst>
          </p:nvPr>
        </p:nvGraphicFramePr>
        <p:xfrm>
          <a:off x="1198485" y="2095500"/>
          <a:ext cx="9809826" cy="3825903"/>
        </p:xfrm>
        <a:graphic>
          <a:graphicData uri="http://schemas.openxmlformats.org/drawingml/2006/table">
            <a:tbl>
              <a:tblPr/>
              <a:tblGrid>
                <a:gridCol w="3269942">
                  <a:extLst>
                    <a:ext uri="{9D8B030D-6E8A-4147-A177-3AD203B41FA5}">
                      <a16:colId xmlns:a16="http://schemas.microsoft.com/office/drawing/2014/main" val="4178549327"/>
                    </a:ext>
                  </a:extLst>
                </a:gridCol>
                <a:gridCol w="3269942">
                  <a:extLst>
                    <a:ext uri="{9D8B030D-6E8A-4147-A177-3AD203B41FA5}">
                      <a16:colId xmlns:a16="http://schemas.microsoft.com/office/drawing/2014/main" val="2199108708"/>
                    </a:ext>
                  </a:extLst>
                </a:gridCol>
                <a:gridCol w="3269942">
                  <a:extLst>
                    <a:ext uri="{9D8B030D-6E8A-4147-A177-3AD203B41FA5}">
                      <a16:colId xmlns:a16="http://schemas.microsoft.com/office/drawing/2014/main" val="715942455"/>
                    </a:ext>
                  </a:extLst>
                </a:gridCol>
              </a:tblGrid>
              <a:tr h="408591">
                <a:tc>
                  <a:txBody>
                    <a:bodyPr/>
                    <a:lstStyle/>
                    <a:p>
                      <a:pPr algn="l" fontAlgn="t"/>
                      <a:r>
                        <a:rPr lang="en-GB" sz="1400">
                          <a:solidFill>
                            <a:srgbClr val="000000"/>
                          </a:solidFill>
                          <a:effectLst/>
                          <a:latin typeface="times new roman" panose="02020603050405020304" pitchFamily="18" charset="0"/>
                        </a:rPr>
                        <a:t>Rules</a:t>
                      </a:r>
                    </a:p>
                  </a:txBody>
                  <a:tcPr marL="89701" marR="89701" marT="89701" marB="89701">
                    <a:lnL w="9525" cap="flat" cmpd="sng" algn="ctr">
                      <a:solidFill>
                        <a:srgbClr val="B8ED1A"/>
                      </a:solidFill>
                      <a:prstDash val="solid"/>
                      <a:round/>
                      <a:headEnd type="none" w="med" len="med"/>
                      <a:tailEnd type="none" w="med" len="med"/>
                    </a:lnL>
                    <a:lnR w="9525" cap="flat" cmpd="sng" algn="ctr">
                      <a:solidFill>
                        <a:srgbClr val="B8ED1A"/>
                      </a:solidFill>
                      <a:prstDash val="solid"/>
                      <a:round/>
                      <a:headEnd type="none" w="med" len="med"/>
                      <a:tailEnd type="none" w="med" len="med"/>
                    </a:lnR>
                    <a:lnT w="9525" cap="flat" cmpd="sng" algn="ctr">
                      <a:solidFill>
                        <a:srgbClr val="B8ED1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400">
                          <a:solidFill>
                            <a:srgbClr val="000000"/>
                          </a:solidFill>
                          <a:effectLst/>
                          <a:latin typeface="times new roman" panose="02020603050405020304" pitchFamily="18" charset="0"/>
                        </a:rPr>
                        <a:t>Support</a:t>
                      </a:r>
                    </a:p>
                  </a:txBody>
                  <a:tcPr marL="89701" marR="89701" marT="89701" marB="89701">
                    <a:lnL w="9525" cap="flat" cmpd="sng" algn="ctr">
                      <a:solidFill>
                        <a:srgbClr val="B8ED1A"/>
                      </a:solidFill>
                      <a:prstDash val="solid"/>
                      <a:round/>
                      <a:headEnd type="none" w="med" len="med"/>
                      <a:tailEnd type="none" w="med" len="med"/>
                    </a:lnL>
                    <a:lnR w="9525" cap="flat" cmpd="sng" algn="ctr">
                      <a:solidFill>
                        <a:srgbClr val="B8ED1A"/>
                      </a:solidFill>
                      <a:prstDash val="solid"/>
                      <a:round/>
                      <a:headEnd type="none" w="med" len="med"/>
                      <a:tailEnd type="none" w="med" len="med"/>
                    </a:lnR>
                    <a:lnT w="9525" cap="flat" cmpd="sng" algn="ctr">
                      <a:solidFill>
                        <a:srgbClr val="B8ED1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400">
                          <a:solidFill>
                            <a:srgbClr val="000000"/>
                          </a:solidFill>
                          <a:effectLst/>
                          <a:latin typeface="times new roman" panose="02020603050405020304" pitchFamily="18" charset="0"/>
                        </a:rPr>
                        <a:t>Confidence</a:t>
                      </a:r>
                    </a:p>
                  </a:txBody>
                  <a:tcPr marL="89701" marR="89701" marT="89701" marB="89701">
                    <a:lnL w="9525" cap="flat" cmpd="sng" algn="ctr">
                      <a:solidFill>
                        <a:srgbClr val="B8ED1A"/>
                      </a:solidFill>
                      <a:prstDash val="solid"/>
                      <a:round/>
                      <a:headEnd type="none" w="med" len="med"/>
                      <a:tailEnd type="none" w="med" len="med"/>
                    </a:lnL>
                    <a:lnR w="9525" cap="flat" cmpd="sng" algn="ctr">
                      <a:solidFill>
                        <a:srgbClr val="B8ED1A"/>
                      </a:solidFill>
                      <a:prstDash val="solid"/>
                      <a:round/>
                      <a:headEnd type="none" w="med" len="med"/>
                      <a:tailEnd type="none" w="med" len="med"/>
                    </a:lnR>
                    <a:lnT w="9525" cap="flat" cmpd="sng" algn="ctr">
                      <a:solidFill>
                        <a:srgbClr val="B8ED1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838499499"/>
                  </a:ext>
                </a:extLst>
              </a:tr>
              <a:tr h="569552">
                <a:tc>
                  <a:txBody>
                    <a:bodyPr/>
                    <a:lstStyle/>
                    <a:p>
                      <a:pPr algn="just" fontAlgn="t"/>
                      <a:r>
                        <a:rPr lang="en-GB" sz="1400">
                          <a:solidFill>
                            <a:srgbClr val="333333"/>
                          </a:solidFill>
                          <a:effectLst/>
                          <a:latin typeface="inter-regular"/>
                        </a:rPr>
                        <a:t>A ^B → C</a:t>
                      </a:r>
                    </a:p>
                  </a:txBody>
                  <a:tcPr marL="59801" marR="59801" marT="59801" marB="598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333333"/>
                          </a:solidFill>
                          <a:effectLst/>
                          <a:latin typeface="inter-regular"/>
                        </a:rPr>
                        <a:t>2</a:t>
                      </a:r>
                    </a:p>
                  </a:txBody>
                  <a:tcPr marL="59801" marR="59801" marT="59801" marB="598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333333"/>
                          </a:solidFill>
                          <a:effectLst/>
                          <a:latin typeface="inter-regular"/>
                        </a:rPr>
                        <a:t>Sup{(A ^B) ^C}/sup(A ^B)= 2/4=0.5=50%</a:t>
                      </a:r>
                    </a:p>
                  </a:txBody>
                  <a:tcPr marL="59801" marR="59801" marT="59801" marB="598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10449666"/>
                  </a:ext>
                </a:extLst>
              </a:tr>
              <a:tr h="569552">
                <a:tc>
                  <a:txBody>
                    <a:bodyPr/>
                    <a:lstStyle/>
                    <a:p>
                      <a:pPr algn="just" fontAlgn="t"/>
                      <a:r>
                        <a:rPr lang="en-GB" sz="1400">
                          <a:solidFill>
                            <a:srgbClr val="333333"/>
                          </a:solidFill>
                          <a:effectLst/>
                          <a:latin typeface="inter-regular"/>
                        </a:rPr>
                        <a:t>B^C → A</a:t>
                      </a:r>
                    </a:p>
                  </a:txBody>
                  <a:tcPr marL="59801" marR="59801" marT="59801" marB="598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400">
                          <a:solidFill>
                            <a:srgbClr val="333333"/>
                          </a:solidFill>
                          <a:effectLst/>
                          <a:latin typeface="inter-regular"/>
                        </a:rPr>
                        <a:t>2</a:t>
                      </a:r>
                    </a:p>
                  </a:txBody>
                  <a:tcPr marL="59801" marR="59801" marT="59801" marB="598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400">
                          <a:solidFill>
                            <a:srgbClr val="333333"/>
                          </a:solidFill>
                          <a:effectLst/>
                          <a:latin typeface="inter-regular"/>
                        </a:rPr>
                        <a:t>Sup{(B^C) ^A}/sup(B ^C)= 2/4=0.5=50%</a:t>
                      </a:r>
                    </a:p>
                  </a:txBody>
                  <a:tcPr marL="59801" marR="59801" marT="59801" marB="598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23783354"/>
                  </a:ext>
                </a:extLst>
              </a:tr>
              <a:tr h="569552">
                <a:tc>
                  <a:txBody>
                    <a:bodyPr/>
                    <a:lstStyle/>
                    <a:p>
                      <a:pPr algn="just" fontAlgn="t"/>
                      <a:r>
                        <a:rPr lang="en-GB" sz="1400">
                          <a:solidFill>
                            <a:srgbClr val="333333"/>
                          </a:solidFill>
                          <a:effectLst/>
                          <a:latin typeface="inter-regular"/>
                        </a:rPr>
                        <a:t>A^C → B</a:t>
                      </a:r>
                    </a:p>
                  </a:txBody>
                  <a:tcPr marL="59801" marR="59801" marT="59801" marB="598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333333"/>
                          </a:solidFill>
                          <a:effectLst/>
                          <a:latin typeface="inter-regular"/>
                        </a:rPr>
                        <a:t>2</a:t>
                      </a:r>
                    </a:p>
                  </a:txBody>
                  <a:tcPr marL="59801" marR="59801" marT="59801" marB="598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333333"/>
                          </a:solidFill>
                          <a:effectLst/>
                          <a:latin typeface="inter-regular"/>
                        </a:rPr>
                        <a:t>Sup{(A ^C) ^B}/sup(A ^C)= 2/4=0.5=50%</a:t>
                      </a:r>
                    </a:p>
                  </a:txBody>
                  <a:tcPr marL="59801" marR="59801" marT="59801" marB="598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56495002"/>
                  </a:ext>
                </a:extLst>
              </a:tr>
              <a:tr h="569552">
                <a:tc>
                  <a:txBody>
                    <a:bodyPr/>
                    <a:lstStyle/>
                    <a:p>
                      <a:pPr algn="just" fontAlgn="t"/>
                      <a:r>
                        <a:rPr lang="en-GB" sz="1400" dirty="0">
                          <a:solidFill>
                            <a:srgbClr val="333333"/>
                          </a:solidFill>
                          <a:effectLst/>
                          <a:latin typeface="inter-regular"/>
                        </a:rPr>
                        <a:t>C→ A ^B</a:t>
                      </a:r>
                    </a:p>
                  </a:txBody>
                  <a:tcPr marL="59801" marR="59801" marT="59801" marB="598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400">
                          <a:solidFill>
                            <a:srgbClr val="333333"/>
                          </a:solidFill>
                          <a:effectLst/>
                          <a:latin typeface="inter-regular"/>
                        </a:rPr>
                        <a:t>2</a:t>
                      </a:r>
                    </a:p>
                  </a:txBody>
                  <a:tcPr marL="59801" marR="59801" marT="59801" marB="598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400">
                          <a:solidFill>
                            <a:srgbClr val="333333"/>
                          </a:solidFill>
                          <a:effectLst/>
                          <a:latin typeface="inter-regular"/>
                        </a:rPr>
                        <a:t>Sup{(C^( A ^B)}/sup(C)= 2/5=0.4=40%</a:t>
                      </a:r>
                    </a:p>
                  </a:txBody>
                  <a:tcPr marL="59801" marR="59801" marT="59801" marB="598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57720361"/>
                  </a:ext>
                </a:extLst>
              </a:tr>
              <a:tr h="569552">
                <a:tc>
                  <a:txBody>
                    <a:bodyPr/>
                    <a:lstStyle/>
                    <a:p>
                      <a:pPr algn="just" fontAlgn="t"/>
                      <a:r>
                        <a:rPr lang="en-GB" sz="1400">
                          <a:solidFill>
                            <a:srgbClr val="333333"/>
                          </a:solidFill>
                          <a:effectLst/>
                          <a:latin typeface="inter-regular"/>
                        </a:rPr>
                        <a:t>A→ B^C</a:t>
                      </a:r>
                    </a:p>
                  </a:txBody>
                  <a:tcPr marL="59801" marR="59801" marT="59801" marB="598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333333"/>
                          </a:solidFill>
                          <a:effectLst/>
                          <a:latin typeface="inter-regular"/>
                        </a:rPr>
                        <a:t>2</a:t>
                      </a:r>
                    </a:p>
                  </a:txBody>
                  <a:tcPr marL="59801" marR="59801" marT="59801" marB="598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333333"/>
                          </a:solidFill>
                          <a:effectLst/>
                          <a:latin typeface="inter-regular"/>
                        </a:rPr>
                        <a:t>Sup{(A^( B ^C)}/sup(A)= 2/6=0.33=33.33%</a:t>
                      </a:r>
                    </a:p>
                  </a:txBody>
                  <a:tcPr marL="59801" marR="59801" marT="59801" marB="598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39193977"/>
                  </a:ext>
                </a:extLst>
              </a:tr>
              <a:tr h="569552">
                <a:tc>
                  <a:txBody>
                    <a:bodyPr/>
                    <a:lstStyle/>
                    <a:p>
                      <a:pPr algn="just" fontAlgn="t"/>
                      <a:r>
                        <a:rPr lang="en-GB" sz="1400">
                          <a:solidFill>
                            <a:srgbClr val="333333"/>
                          </a:solidFill>
                          <a:effectLst/>
                          <a:latin typeface="inter-regular"/>
                        </a:rPr>
                        <a:t>B→ B^C</a:t>
                      </a:r>
                    </a:p>
                  </a:txBody>
                  <a:tcPr marL="59801" marR="59801" marT="59801" marB="598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400">
                          <a:solidFill>
                            <a:srgbClr val="333333"/>
                          </a:solidFill>
                          <a:effectLst/>
                          <a:latin typeface="inter-regular"/>
                        </a:rPr>
                        <a:t>2</a:t>
                      </a:r>
                    </a:p>
                  </a:txBody>
                  <a:tcPr marL="59801" marR="59801" marT="59801" marB="598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400" dirty="0">
                          <a:solidFill>
                            <a:srgbClr val="333333"/>
                          </a:solidFill>
                          <a:effectLst/>
                          <a:latin typeface="inter-regular"/>
                        </a:rPr>
                        <a:t>Sup{(B^( B ^C)}/sup(B)= 2/7=0.28=28%</a:t>
                      </a:r>
                    </a:p>
                  </a:txBody>
                  <a:tcPr marL="59801" marR="59801" marT="59801" marB="5980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89617547"/>
                  </a:ext>
                </a:extLst>
              </a:tr>
            </a:tbl>
          </a:graphicData>
        </a:graphic>
      </p:graphicFrame>
    </p:spTree>
    <p:extLst>
      <p:ext uri="{BB962C8B-B14F-4D97-AF65-F5344CB8AC3E}">
        <p14:creationId xmlns:p14="http://schemas.microsoft.com/office/powerpoint/2010/main" val="2325481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682F-09EB-4F0F-8237-322EFA18C9CB}"/>
              </a:ext>
            </a:extLst>
          </p:cNvPr>
          <p:cNvSpPr>
            <a:spLocks noGrp="1"/>
          </p:cNvSpPr>
          <p:nvPr>
            <p:ph type="title"/>
          </p:nvPr>
        </p:nvSpPr>
        <p:spPr>
          <a:xfrm>
            <a:off x="913795" y="609600"/>
            <a:ext cx="10353761" cy="926237"/>
          </a:xfrm>
        </p:spPr>
        <p:txBody>
          <a:bodyPr/>
          <a:lstStyle/>
          <a:p>
            <a:r>
              <a:rPr lang="en-GB" dirty="0"/>
              <a:t>Advantages and Disadvantages</a:t>
            </a:r>
          </a:p>
        </p:txBody>
      </p:sp>
      <p:sp>
        <p:nvSpPr>
          <p:cNvPr id="3" name="Content Placeholder 2">
            <a:extLst>
              <a:ext uri="{FF2B5EF4-FFF2-40B4-BE49-F238E27FC236}">
                <a16:creationId xmlns:a16="http://schemas.microsoft.com/office/drawing/2014/main" id="{3ED27727-582D-48B4-B8FD-A4DFB91BC71E}"/>
              </a:ext>
            </a:extLst>
          </p:cNvPr>
          <p:cNvSpPr>
            <a:spLocks noGrp="1"/>
          </p:cNvSpPr>
          <p:nvPr>
            <p:ph idx="1"/>
          </p:nvPr>
        </p:nvSpPr>
        <p:spPr>
          <a:xfrm>
            <a:off x="913795" y="1865245"/>
            <a:ext cx="10449622" cy="4251470"/>
          </a:xfrm>
        </p:spPr>
        <p:txBody>
          <a:bodyPr>
            <a:normAutofit lnSpcReduction="10000"/>
          </a:bodyPr>
          <a:lstStyle/>
          <a:p>
            <a:pPr marL="0" indent="0" algn="just">
              <a:buNone/>
            </a:pPr>
            <a:r>
              <a:rPr lang="en-US" b="0" i="0" dirty="0">
                <a:effectLst/>
                <a:latin typeface="erdana"/>
              </a:rPr>
              <a:t>Advantages of </a:t>
            </a:r>
            <a:r>
              <a:rPr lang="en-US" b="0" i="0" dirty="0" err="1">
                <a:effectLst/>
                <a:latin typeface="erdana"/>
              </a:rPr>
              <a:t>Apriori</a:t>
            </a:r>
            <a:r>
              <a:rPr lang="en-US" b="0" i="0" dirty="0">
                <a:effectLst/>
                <a:latin typeface="erdana"/>
              </a:rPr>
              <a:t> Algorithm</a:t>
            </a:r>
          </a:p>
          <a:p>
            <a:pPr algn="just">
              <a:buFont typeface="Arial" panose="020B0604020202020204" pitchFamily="34" charset="0"/>
              <a:buChar char="•"/>
            </a:pPr>
            <a:r>
              <a:rPr lang="en-US" b="0" i="0" dirty="0">
                <a:effectLst/>
                <a:latin typeface="inter-regular"/>
              </a:rPr>
              <a:t>This is easy to understand algorithm</a:t>
            </a:r>
          </a:p>
          <a:p>
            <a:pPr algn="just">
              <a:buFont typeface="Arial" panose="020B0604020202020204" pitchFamily="34" charset="0"/>
              <a:buChar char="•"/>
            </a:pPr>
            <a:r>
              <a:rPr lang="en-US" b="0" i="0" dirty="0">
                <a:effectLst/>
                <a:latin typeface="inter-regular"/>
              </a:rPr>
              <a:t>The join and prune steps of the algorithm can be easily implemented on large datasets.</a:t>
            </a:r>
          </a:p>
          <a:p>
            <a:pPr algn="just">
              <a:buFont typeface="Arial" panose="020B0604020202020204" pitchFamily="34" charset="0"/>
              <a:buChar char="•"/>
            </a:pPr>
            <a:endParaRPr lang="en-US" b="0" i="0" dirty="0">
              <a:effectLst/>
              <a:latin typeface="inter-regular"/>
            </a:endParaRPr>
          </a:p>
          <a:p>
            <a:pPr marL="0" indent="0" algn="just">
              <a:buNone/>
            </a:pPr>
            <a:r>
              <a:rPr lang="en-US" b="0" i="0" dirty="0">
                <a:effectLst/>
                <a:latin typeface="erdana"/>
              </a:rPr>
              <a:t>Disadvantages of </a:t>
            </a:r>
            <a:r>
              <a:rPr lang="en-US" b="0" i="0" dirty="0" err="1">
                <a:effectLst/>
                <a:latin typeface="erdana"/>
              </a:rPr>
              <a:t>Apriori</a:t>
            </a:r>
            <a:r>
              <a:rPr lang="en-US" b="0" i="0" dirty="0">
                <a:effectLst/>
                <a:latin typeface="erdana"/>
              </a:rPr>
              <a:t> Algorithm</a:t>
            </a:r>
          </a:p>
          <a:p>
            <a:pPr algn="just">
              <a:buFont typeface="Arial" panose="020B0604020202020204" pitchFamily="34" charset="0"/>
              <a:buChar char="•"/>
            </a:pPr>
            <a:r>
              <a:rPr lang="en-US" b="0" i="0" dirty="0">
                <a:effectLst/>
                <a:latin typeface="inter-regular"/>
              </a:rPr>
              <a:t>The </a:t>
            </a:r>
            <a:r>
              <a:rPr lang="en-US" b="0" i="0" dirty="0" err="1">
                <a:effectLst/>
                <a:latin typeface="inter-regular"/>
              </a:rPr>
              <a:t>apriori</a:t>
            </a:r>
            <a:r>
              <a:rPr lang="en-US" b="0" i="0" dirty="0">
                <a:effectLst/>
                <a:latin typeface="inter-regular"/>
              </a:rPr>
              <a:t> algorithm works slow compared to other algorithms.</a:t>
            </a:r>
          </a:p>
          <a:p>
            <a:pPr algn="just">
              <a:buFont typeface="Arial" panose="020B0604020202020204" pitchFamily="34" charset="0"/>
              <a:buChar char="•"/>
            </a:pPr>
            <a:r>
              <a:rPr lang="en-US" b="0" i="0" dirty="0">
                <a:effectLst/>
                <a:latin typeface="inter-regular"/>
              </a:rPr>
              <a:t>The overall performance can be reduced as it scans the database for multiple times.</a:t>
            </a:r>
          </a:p>
          <a:p>
            <a:pPr algn="just">
              <a:buFont typeface="Arial" panose="020B0604020202020204" pitchFamily="34" charset="0"/>
              <a:buChar char="•"/>
            </a:pPr>
            <a:r>
              <a:rPr lang="en-US" b="0" i="0" dirty="0">
                <a:effectLst/>
                <a:latin typeface="inter-regular"/>
              </a:rPr>
              <a:t>The time complexity and space complexity of the </a:t>
            </a:r>
            <a:r>
              <a:rPr lang="en-US" b="0" i="0" dirty="0" err="1">
                <a:effectLst/>
                <a:latin typeface="inter-regular"/>
              </a:rPr>
              <a:t>apriori</a:t>
            </a:r>
            <a:r>
              <a:rPr lang="en-US" b="0" i="0" dirty="0">
                <a:effectLst/>
                <a:latin typeface="inter-regular"/>
              </a:rPr>
              <a:t> algorithm is O(2</a:t>
            </a:r>
            <a:r>
              <a:rPr lang="en-US" b="0" i="0" baseline="30000" dirty="0">
                <a:effectLst/>
                <a:latin typeface="inter-regular"/>
              </a:rPr>
              <a:t>D</a:t>
            </a:r>
            <a:r>
              <a:rPr lang="en-US" b="0" i="0" dirty="0">
                <a:effectLst/>
                <a:latin typeface="inter-regular"/>
              </a:rPr>
              <a:t>), which is very high. Here D represents the horizontal width present in the database.</a:t>
            </a:r>
          </a:p>
          <a:p>
            <a:endParaRPr lang="en-GB" dirty="0"/>
          </a:p>
        </p:txBody>
      </p:sp>
    </p:spTree>
    <p:extLst>
      <p:ext uri="{BB962C8B-B14F-4D97-AF65-F5344CB8AC3E}">
        <p14:creationId xmlns:p14="http://schemas.microsoft.com/office/powerpoint/2010/main" val="3213451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8444-35C6-4AD6-BFC7-DE02D9F8538F}"/>
              </a:ext>
            </a:extLst>
          </p:cNvPr>
          <p:cNvSpPr>
            <a:spLocks noGrp="1"/>
          </p:cNvSpPr>
          <p:nvPr>
            <p:ph type="title"/>
          </p:nvPr>
        </p:nvSpPr>
        <p:spPr/>
        <p:txBody>
          <a:bodyPr/>
          <a:lstStyle/>
          <a:p>
            <a:r>
              <a:rPr lang="en-GB" dirty="0" err="1"/>
              <a:t>Apriori</a:t>
            </a:r>
            <a:r>
              <a:rPr lang="en-GB" dirty="0"/>
              <a:t> Algorithm </a:t>
            </a:r>
          </a:p>
        </p:txBody>
      </p:sp>
      <p:sp>
        <p:nvSpPr>
          <p:cNvPr id="3" name="Content Placeholder 2">
            <a:extLst>
              <a:ext uri="{FF2B5EF4-FFF2-40B4-BE49-F238E27FC236}">
                <a16:creationId xmlns:a16="http://schemas.microsoft.com/office/drawing/2014/main" id="{09BBDABA-4E7D-4667-BA46-0509A2C446A3}"/>
              </a:ext>
            </a:extLst>
          </p:cNvPr>
          <p:cNvSpPr>
            <a:spLocks noGrp="1"/>
          </p:cNvSpPr>
          <p:nvPr>
            <p:ph idx="1"/>
          </p:nvPr>
        </p:nvSpPr>
        <p:spPr>
          <a:xfrm>
            <a:off x="913794" y="1865244"/>
            <a:ext cx="10353762" cy="4056162"/>
          </a:xfrm>
        </p:spPr>
        <p:txBody>
          <a:bodyPr>
            <a:normAutofit fontScale="92500" lnSpcReduction="10000"/>
          </a:bodyPr>
          <a:lstStyle/>
          <a:p>
            <a:r>
              <a:rPr lang="en-US" dirty="0"/>
              <a:t>The </a:t>
            </a:r>
            <a:r>
              <a:rPr lang="en-US" dirty="0" err="1"/>
              <a:t>Apriori</a:t>
            </a:r>
            <a:r>
              <a:rPr lang="en-US" dirty="0"/>
              <a:t> algorithm uses frequent </a:t>
            </a:r>
            <a:r>
              <a:rPr lang="en-US" dirty="0" err="1"/>
              <a:t>itemsets</a:t>
            </a:r>
            <a:r>
              <a:rPr lang="en-US" dirty="0"/>
              <a:t> to generate association rules, and it is designed to work on the databases that contain transactions. </a:t>
            </a:r>
          </a:p>
          <a:p>
            <a:endParaRPr lang="en-US" dirty="0"/>
          </a:p>
          <a:p>
            <a:r>
              <a:rPr lang="en-US" dirty="0"/>
              <a:t>With the help of these association rule, it determines how strongly or how weakly two objects are connected. </a:t>
            </a:r>
          </a:p>
          <a:p>
            <a:endParaRPr lang="en-US" dirty="0"/>
          </a:p>
          <a:p>
            <a:r>
              <a:rPr lang="en-US" dirty="0"/>
              <a:t>This algorithm uses a breadth-first search and Hash Tree to calculate the itemset associations efficiently. </a:t>
            </a:r>
          </a:p>
          <a:p>
            <a:endParaRPr lang="en-US" dirty="0"/>
          </a:p>
          <a:p>
            <a:r>
              <a:rPr lang="en-US" dirty="0"/>
              <a:t>It is the iterative process for finding the frequent </a:t>
            </a:r>
            <a:r>
              <a:rPr lang="en-US" dirty="0" err="1"/>
              <a:t>itemsets</a:t>
            </a:r>
            <a:r>
              <a:rPr lang="en-US" dirty="0"/>
              <a:t> from the large dataset.</a:t>
            </a:r>
          </a:p>
        </p:txBody>
      </p:sp>
    </p:spTree>
    <p:extLst>
      <p:ext uri="{BB962C8B-B14F-4D97-AF65-F5344CB8AC3E}">
        <p14:creationId xmlns:p14="http://schemas.microsoft.com/office/powerpoint/2010/main" val="2980075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8444-35C6-4AD6-BFC7-DE02D9F8538F}"/>
              </a:ext>
            </a:extLst>
          </p:cNvPr>
          <p:cNvSpPr>
            <a:spLocks noGrp="1"/>
          </p:cNvSpPr>
          <p:nvPr>
            <p:ph type="title"/>
          </p:nvPr>
        </p:nvSpPr>
        <p:spPr/>
        <p:txBody>
          <a:bodyPr/>
          <a:lstStyle/>
          <a:p>
            <a:r>
              <a:rPr lang="en-GB" dirty="0" err="1"/>
              <a:t>Apriori</a:t>
            </a:r>
            <a:r>
              <a:rPr lang="en-GB" dirty="0"/>
              <a:t> Algorithm </a:t>
            </a:r>
          </a:p>
        </p:txBody>
      </p:sp>
      <p:sp>
        <p:nvSpPr>
          <p:cNvPr id="3" name="Content Placeholder 2">
            <a:extLst>
              <a:ext uri="{FF2B5EF4-FFF2-40B4-BE49-F238E27FC236}">
                <a16:creationId xmlns:a16="http://schemas.microsoft.com/office/drawing/2014/main" id="{09BBDABA-4E7D-4667-BA46-0509A2C446A3}"/>
              </a:ext>
            </a:extLst>
          </p:cNvPr>
          <p:cNvSpPr>
            <a:spLocks noGrp="1"/>
          </p:cNvSpPr>
          <p:nvPr>
            <p:ph idx="1"/>
          </p:nvPr>
        </p:nvSpPr>
        <p:spPr/>
        <p:txBody>
          <a:bodyPr>
            <a:normAutofit/>
          </a:bodyPr>
          <a:lstStyle/>
          <a:p>
            <a:r>
              <a:rPr lang="en-US" dirty="0"/>
              <a:t>This algorithm was given by the R. Agrawal and Srikant in the year 1994. </a:t>
            </a:r>
          </a:p>
          <a:p>
            <a:endParaRPr lang="en-US" dirty="0"/>
          </a:p>
          <a:p>
            <a:r>
              <a:rPr lang="en-US" dirty="0"/>
              <a:t>It is mainly used for market basket analysis and helps to find those products that can be bought together. </a:t>
            </a:r>
          </a:p>
          <a:p>
            <a:endParaRPr lang="en-US" dirty="0"/>
          </a:p>
          <a:p>
            <a:r>
              <a:rPr lang="en-US" dirty="0"/>
              <a:t>It can also be used in the healthcare field to find drug reactions for patients.</a:t>
            </a:r>
            <a:endParaRPr lang="en-GB" dirty="0"/>
          </a:p>
        </p:txBody>
      </p:sp>
    </p:spTree>
    <p:extLst>
      <p:ext uri="{BB962C8B-B14F-4D97-AF65-F5344CB8AC3E}">
        <p14:creationId xmlns:p14="http://schemas.microsoft.com/office/powerpoint/2010/main" val="228010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295B-048A-49F3-B4BC-BC4E6244B9C0}"/>
              </a:ext>
            </a:extLst>
          </p:cNvPr>
          <p:cNvSpPr>
            <a:spLocks noGrp="1"/>
          </p:cNvSpPr>
          <p:nvPr>
            <p:ph type="title"/>
          </p:nvPr>
        </p:nvSpPr>
        <p:spPr/>
        <p:txBody>
          <a:bodyPr/>
          <a:lstStyle/>
          <a:p>
            <a:r>
              <a:rPr lang="en-GB" dirty="0"/>
              <a:t>What is Frequent Itemset?</a:t>
            </a:r>
          </a:p>
        </p:txBody>
      </p:sp>
      <p:sp>
        <p:nvSpPr>
          <p:cNvPr id="3" name="Content Placeholder 2">
            <a:extLst>
              <a:ext uri="{FF2B5EF4-FFF2-40B4-BE49-F238E27FC236}">
                <a16:creationId xmlns:a16="http://schemas.microsoft.com/office/drawing/2014/main" id="{093F7E76-3244-4257-8F28-78F83293EE37}"/>
              </a:ext>
            </a:extLst>
          </p:cNvPr>
          <p:cNvSpPr>
            <a:spLocks noGrp="1"/>
          </p:cNvSpPr>
          <p:nvPr>
            <p:ph idx="1"/>
          </p:nvPr>
        </p:nvSpPr>
        <p:spPr/>
        <p:txBody>
          <a:bodyPr/>
          <a:lstStyle/>
          <a:p>
            <a:r>
              <a:rPr lang="en-US" dirty="0"/>
              <a:t>Frequent </a:t>
            </a:r>
            <a:r>
              <a:rPr lang="en-US" dirty="0" err="1"/>
              <a:t>itemsets</a:t>
            </a:r>
            <a:r>
              <a:rPr lang="en-US" dirty="0"/>
              <a:t> are those items whose support is greater than the threshold value or user-specified minimum support. </a:t>
            </a:r>
          </a:p>
          <a:p>
            <a:endParaRPr lang="en-US" dirty="0"/>
          </a:p>
          <a:p>
            <a:r>
              <a:rPr lang="en-US" dirty="0"/>
              <a:t>It means if A &amp; B are the frequent </a:t>
            </a:r>
            <a:r>
              <a:rPr lang="en-US" dirty="0" err="1"/>
              <a:t>itemsets</a:t>
            </a:r>
            <a:r>
              <a:rPr lang="en-US" dirty="0"/>
              <a:t> together, then individually A and B should also be the frequent itemset.</a:t>
            </a:r>
          </a:p>
          <a:p>
            <a:endParaRPr lang="en-US" dirty="0"/>
          </a:p>
          <a:p>
            <a:r>
              <a:rPr lang="en-US" dirty="0"/>
              <a:t>Suppose there are the two transactions: A= {1,2,3,4,5}, and B= {2,3,7}, in these two transactions, 2 and 3 are the frequent </a:t>
            </a:r>
            <a:r>
              <a:rPr lang="en-US" dirty="0" err="1"/>
              <a:t>itemsets</a:t>
            </a:r>
            <a:r>
              <a:rPr lang="en-US" dirty="0"/>
              <a:t>.</a:t>
            </a:r>
            <a:endParaRPr lang="en-GB" dirty="0"/>
          </a:p>
        </p:txBody>
      </p:sp>
    </p:spTree>
    <p:extLst>
      <p:ext uri="{BB962C8B-B14F-4D97-AF65-F5344CB8AC3E}">
        <p14:creationId xmlns:p14="http://schemas.microsoft.com/office/powerpoint/2010/main" val="116650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9753-80E5-456D-A699-04B0CD71F7A3}"/>
              </a:ext>
            </a:extLst>
          </p:cNvPr>
          <p:cNvSpPr>
            <a:spLocks noGrp="1"/>
          </p:cNvSpPr>
          <p:nvPr>
            <p:ph type="title"/>
          </p:nvPr>
        </p:nvSpPr>
        <p:spPr/>
        <p:txBody>
          <a:bodyPr/>
          <a:lstStyle/>
          <a:p>
            <a:r>
              <a:rPr lang="en-GB" dirty="0"/>
              <a:t>Steps for </a:t>
            </a:r>
            <a:r>
              <a:rPr lang="en-GB" dirty="0" err="1"/>
              <a:t>Apriori</a:t>
            </a:r>
            <a:r>
              <a:rPr lang="en-GB" dirty="0"/>
              <a:t> Algorithm</a:t>
            </a:r>
            <a:br>
              <a:rPr lang="en-GB" dirty="0"/>
            </a:br>
            <a:endParaRPr lang="en-GB" dirty="0"/>
          </a:p>
        </p:txBody>
      </p:sp>
      <p:sp>
        <p:nvSpPr>
          <p:cNvPr id="3" name="Content Placeholder 2">
            <a:extLst>
              <a:ext uri="{FF2B5EF4-FFF2-40B4-BE49-F238E27FC236}">
                <a16:creationId xmlns:a16="http://schemas.microsoft.com/office/drawing/2014/main" id="{B38ECC05-3A14-41B6-B91E-80D32FA054FD}"/>
              </a:ext>
            </a:extLst>
          </p:cNvPr>
          <p:cNvSpPr>
            <a:spLocks noGrp="1"/>
          </p:cNvSpPr>
          <p:nvPr>
            <p:ph idx="1"/>
          </p:nvPr>
        </p:nvSpPr>
        <p:spPr>
          <a:xfrm>
            <a:off x="913795" y="2096063"/>
            <a:ext cx="10353762" cy="3914119"/>
          </a:xfrm>
        </p:spPr>
        <p:txBody>
          <a:bodyPr>
            <a:normAutofit fontScale="92500" lnSpcReduction="20000"/>
          </a:bodyPr>
          <a:lstStyle/>
          <a:p>
            <a:r>
              <a:rPr lang="en-US" dirty="0"/>
              <a:t>Step-1: Determine the support of </a:t>
            </a:r>
            <a:r>
              <a:rPr lang="en-US" dirty="0" err="1"/>
              <a:t>itemsets</a:t>
            </a:r>
            <a:r>
              <a:rPr lang="en-US" dirty="0"/>
              <a:t> in the transactional database, and select the minimum support and confidence.</a:t>
            </a:r>
          </a:p>
          <a:p>
            <a:endParaRPr lang="en-US" dirty="0"/>
          </a:p>
          <a:p>
            <a:r>
              <a:rPr lang="en-US" dirty="0"/>
              <a:t>Step-2: Take all supports in the transaction with higher support value than the minimum or selected support value.</a:t>
            </a:r>
          </a:p>
          <a:p>
            <a:endParaRPr lang="en-US" dirty="0"/>
          </a:p>
          <a:p>
            <a:r>
              <a:rPr lang="en-US" dirty="0"/>
              <a:t>Step-3: Find all the rules of these subsets that have higher confidence value than the threshold or minimum confidence.</a:t>
            </a:r>
          </a:p>
          <a:p>
            <a:endParaRPr lang="en-US" dirty="0"/>
          </a:p>
          <a:p>
            <a:r>
              <a:rPr lang="en-US" dirty="0"/>
              <a:t>Step-4: Sort the rules as the decreasing order of lift.</a:t>
            </a:r>
            <a:endParaRPr lang="en-GB" dirty="0"/>
          </a:p>
        </p:txBody>
      </p:sp>
    </p:spTree>
    <p:extLst>
      <p:ext uri="{BB962C8B-B14F-4D97-AF65-F5344CB8AC3E}">
        <p14:creationId xmlns:p14="http://schemas.microsoft.com/office/powerpoint/2010/main" val="2449051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9A5E449-B95D-46A6-9234-5477BCBAD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A4C0BB-50F6-4CD4-88C5-9EFBC3E3BD1E}"/>
              </a:ext>
            </a:extLst>
          </p:cNvPr>
          <p:cNvSpPr>
            <a:spLocks noGrp="1"/>
          </p:cNvSpPr>
          <p:nvPr>
            <p:ph type="title"/>
          </p:nvPr>
        </p:nvSpPr>
        <p:spPr>
          <a:xfrm>
            <a:off x="7859488" y="609600"/>
            <a:ext cx="3408068" cy="1326321"/>
          </a:xfrm>
        </p:spPr>
        <p:txBody>
          <a:bodyPr>
            <a:normAutofit/>
          </a:bodyPr>
          <a:lstStyle/>
          <a:p>
            <a:r>
              <a:rPr lang="en-GB" sz="2800" dirty="0" err="1">
                <a:solidFill>
                  <a:srgbClr val="FFFFFF"/>
                </a:solidFill>
              </a:rPr>
              <a:t>Apriori</a:t>
            </a:r>
            <a:r>
              <a:rPr lang="en-GB" sz="2800" dirty="0">
                <a:solidFill>
                  <a:srgbClr val="FFFFFF"/>
                </a:solidFill>
              </a:rPr>
              <a:t> Algorithm Working</a:t>
            </a:r>
          </a:p>
        </p:txBody>
      </p:sp>
      <p:sp>
        <p:nvSpPr>
          <p:cNvPr id="73" name="Rectangle 72">
            <a:extLst>
              <a:ext uri="{FF2B5EF4-FFF2-40B4-BE49-F238E27FC236}">
                <a16:creationId xmlns:a16="http://schemas.microsoft.com/office/drawing/2014/main" id="{57B113FE-00ED-4DFD-B853-285DBAE33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priori Algorithm in Machine Learning">
            <a:extLst>
              <a:ext uri="{FF2B5EF4-FFF2-40B4-BE49-F238E27FC236}">
                <a16:creationId xmlns:a16="http://schemas.microsoft.com/office/drawing/2014/main" id="{AFB3611E-31D5-4AEF-984F-72E8E6E6A1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7490" y="1406298"/>
            <a:ext cx="5926045" cy="4045405"/>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08CC676F-74F1-441D-9B51-42C5B87F1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88F478-87E0-4837-B12E-660F49B84D6D}"/>
              </a:ext>
            </a:extLst>
          </p:cNvPr>
          <p:cNvSpPr>
            <a:spLocks noGrp="1"/>
          </p:cNvSpPr>
          <p:nvPr>
            <p:ph idx="1"/>
          </p:nvPr>
        </p:nvSpPr>
        <p:spPr>
          <a:xfrm>
            <a:off x="7859487" y="2096064"/>
            <a:ext cx="3408070" cy="3962120"/>
          </a:xfrm>
        </p:spPr>
        <p:txBody>
          <a:bodyPr>
            <a:normAutofit/>
          </a:bodyPr>
          <a:lstStyle/>
          <a:p>
            <a:pPr marL="0" indent="0">
              <a:buNone/>
            </a:pPr>
            <a:r>
              <a:rPr lang="en-US" sz="1800" dirty="0">
                <a:solidFill>
                  <a:srgbClr val="FFFFFF"/>
                </a:solidFill>
              </a:rPr>
              <a:t>Example: </a:t>
            </a:r>
          </a:p>
          <a:p>
            <a:r>
              <a:rPr lang="en-US" sz="1800" dirty="0">
                <a:solidFill>
                  <a:srgbClr val="FFFFFF"/>
                </a:solidFill>
              </a:rPr>
              <a:t>Suppose we have the following dataset that has various transactions, and from this dataset, we need to find the frequent </a:t>
            </a:r>
            <a:r>
              <a:rPr lang="en-US" sz="1800" dirty="0" err="1">
                <a:solidFill>
                  <a:srgbClr val="FFFFFF"/>
                </a:solidFill>
              </a:rPr>
              <a:t>itemsets</a:t>
            </a:r>
            <a:r>
              <a:rPr lang="en-US" sz="1800" dirty="0">
                <a:solidFill>
                  <a:srgbClr val="FFFFFF"/>
                </a:solidFill>
              </a:rPr>
              <a:t> and generate the association rules using the </a:t>
            </a:r>
            <a:r>
              <a:rPr lang="en-US" sz="1800" dirty="0" err="1">
                <a:solidFill>
                  <a:srgbClr val="FFFFFF"/>
                </a:solidFill>
              </a:rPr>
              <a:t>Apriori</a:t>
            </a:r>
            <a:r>
              <a:rPr lang="en-US" sz="1800" dirty="0">
                <a:solidFill>
                  <a:srgbClr val="FFFFFF"/>
                </a:solidFill>
              </a:rPr>
              <a:t> algorithm</a:t>
            </a:r>
            <a:endParaRPr lang="en-GB" sz="1800" dirty="0">
              <a:solidFill>
                <a:srgbClr val="FFFFFF"/>
              </a:solidFill>
            </a:endParaRPr>
          </a:p>
        </p:txBody>
      </p:sp>
    </p:spTree>
    <p:extLst>
      <p:ext uri="{BB962C8B-B14F-4D97-AF65-F5344CB8AC3E}">
        <p14:creationId xmlns:p14="http://schemas.microsoft.com/office/powerpoint/2010/main" val="87009812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672A6-8469-4248-8CD8-5ADBFDC165DC}"/>
              </a:ext>
            </a:extLst>
          </p:cNvPr>
          <p:cNvSpPr>
            <a:spLocks noGrp="1"/>
          </p:cNvSpPr>
          <p:nvPr>
            <p:ph type="title"/>
          </p:nvPr>
        </p:nvSpPr>
        <p:spPr>
          <a:xfrm>
            <a:off x="913795" y="609600"/>
            <a:ext cx="10353761" cy="1326321"/>
          </a:xfrm>
        </p:spPr>
        <p:txBody>
          <a:bodyPr>
            <a:normAutofit/>
          </a:bodyPr>
          <a:lstStyle/>
          <a:p>
            <a:r>
              <a:rPr lang="en-GB" dirty="0" err="1"/>
              <a:t>Apriori</a:t>
            </a:r>
            <a:r>
              <a:rPr lang="en-GB" dirty="0"/>
              <a:t> Algorithm Working</a:t>
            </a:r>
          </a:p>
        </p:txBody>
      </p:sp>
      <p:sp>
        <p:nvSpPr>
          <p:cNvPr id="3" name="Content Placeholder 2">
            <a:extLst>
              <a:ext uri="{FF2B5EF4-FFF2-40B4-BE49-F238E27FC236}">
                <a16:creationId xmlns:a16="http://schemas.microsoft.com/office/drawing/2014/main" id="{4E5AA0EA-A7C7-489F-9DB4-018B0C7E0C60}"/>
              </a:ext>
            </a:extLst>
          </p:cNvPr>
          <p:cNvSpPr>
            <a:spLocks noGrp="1"/>
          </p:cNvSpPr>
          <p:nvPr>
            <p:ph idx="1"/>
          </p:nvPr>
        </p:nvSpPr>
        <p:spPr>
          <a:xfrm>
            <a:off x="6418646" y="2469288"/>
            <a:ext cx="5016860" cy="3695136"/>
          </a:xfrm>
        </p:spPr>
        <p:txBody>
          <a:bodyPr>
            <a:normAutofit/>
          </a:bodyPr>
          <a:lstStyle/>
          <a:p>
            <a:pPr marL="0" indent="0">
              <a:buNone/>
            </a:pPr>
            <a:r>
              <a:rPr lang="en-US" dirty="0"/>
              <a:t>Step-1: Calculating C1 and L1</a:t>
            </a:r>
          </a:p>
          <a:p>
            <a:r>
              <a:rPr lang="en-US" dirty="0"/>
              <a:t>In the first step, we will create a table that contains support count (The frequency of each itemset individually in the dataset) of each itemset in the given dataset. This table is called the Candidate set or C1.</a:t>
            </a:r>
            <a:endParaRPr lang="en-GB" dirty="0"/>
          </a:p>
        </p:txBody>
      </p:sp>
      <p:pic>
        <p:nvPicPr>
          <p:cNvPr id="2052" name="Picture 4" descr="Apriori Algorithm in Machine Learning">
            <a:extLst>
              <a:ext uri="{FF2B5EF4-FFF2-40B4-BE49-F238E27FC236}">
                <a16:creationId xmlns:a16="http://schemas.microsoft.com/office/drawing/2014/main" id="{7A646050-6BF1-44FA-BFAF-E75A2B970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496" y="2537926"/>
            <a:ext cx="4996010" cy="2304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73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672A6-8469-4248-8CD8-5ADBFDC165DC}"/>
              </a:ext>
            </a:extLst>
          </p:cNvPr>
          <p:cNvSpPr>
            <a:spLocks noGrp="1"/>
          </p:cNvSpPr>
          <p:nvPr>
            <p:ph type="title"/>
          </p:nvPr>
        </p:nvSpPr>
        <p:spPr>
          <a:xfrm>
            <a:off x="913795" y="609600"/>
            <a:ext cx="10353761" cy="1326321"/>
          </a:xfrm>
        </p:spPr>
        <p:txBody>
          <a:bodyPr>
            <a:normAutofit/>
          </a:bodyPr>
          <a:lstStyle/>
          <a:p>
            <a:r>
              <a:rPr lang="en-GB" dirty="0" err="1"/>
              <a:t>Apriori</a:t>
            </a:r>
            <a:r>
              <a:rPr lang="en-GB" dirty="0"/>
              <a:t> Algorithm Working</a:t>
            </a:r>
          </a:p>
        </p:txBody>
      </p:sp>
      <p:pic>
        <p:nvPicPr>
          <p:cNvPr id="3074" name="Picture 2" descr="Apriori Algorithm in Machine Learning">
            <a:extLst>
              <a:ext uri="{FF2B5EF4-FFF2-40B4-BE49-F238E27FC236}">
                <a16:creationId xmlns:a16="http://schemas.microsoft.com/office/drawing/2014/main" id="{E079FE15-C28D-4932-9909-CA8775A5465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17388" y="2920713"/>
            <a:ext cx="4833257" cy="2073623"/>
          </a:xfrm>
          <a:prstGeom prst="rect">
            <a:avLst/>
          </a:prstGeom>
          <a:no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E5AA0EA-A7C7-489F-9DB4-018B0C7E0C60}"/>
              </a:ext>
            </a:extLst>
          </p:cNvPr>
          <p:cNvSpPr>
            <a:spLocks noGrp="1"/>
          </p:cNvSpPr>
          <p:nvPr>
            <p:ph idx="1"/>
          </p:nvPr>
        </p:nvSpPr>
        <p:spPr>
          <a:xfrm>
            <a:off x="6250695" y="2096064"/>
            <a:ext cx="5016860" cy="3976262"/>
          </a:xfrm>
        </p:spPr>
        <p:txBody>
          <a:bodyPr>
            <a:normAutofit lnSpcReduction="10000"/>
          </a:bodyPr>
          <a:lstStyle/>
          <a:p>
            <a:pPr marL="0" indent="0">
              <a:buNone/>
            </a:pPr>
            <a:r>
              <a:rPr lang="en-US" dirty="0"/>
              <a:t>Step-1: Calculating C1 and L1</a:t>
            </a:r>
          </a:p>
          <a:p>
            <a:r>
              <a:rPr lang="en-US" dirty="0"/>
              <a:t>Now, we will take out all the </a:t>
            </a:r>
            <a:r>
              <a:rPr lang="en-US" dirty="0" err="1"/>
              <a:t>itemsets</a:t>
            </a:r>
            <a:r>
              <a:rPr lang="en-US" dirty="0"/>
              <a:t> that have the greater support count that the Minimum Support (2). It will give us the table for the frequent itemset L1.</a:t>
            </a:r>
          </a:p>
          <a:p>
            <a:endParaRPr lang="en-US" dirty="0"/>
          </a:p>
          <a:p>
            <a:r>
              <a:rPr lang="en-US" dirty="0"/>
              <a:t>Since all the </a:t>
            </a:r>
            <a:r>
              <a:rPr lang="en-US" dirty="0" err="1"/>
              <a:t>itemsets</a:t>
            </a:r>
            <a:r>
              <a:rPr lang="en-US" dirty="0"/>
              <a:t> have greater or equal support count than the minimum support, except the E, so E itemset will be removed.</a:t>
            </a:r>
            <a:endParaRPr lang="en-GB" dirty="0"/>
          </a:p>
        </p:txBody>
      </p:sp>
    </p:spTree>
    <p:extLst>
      <p:ext uri="{BB962C8B-B14F-4D97-AF65-F5344CB8AC3E}">
        <p14:creationId xmlns:p14="http://schemas.microsoft.com/office/powerpoint/2010/main" val="3570439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672A6-8469-4248-8CD8-5ADBFDC165DC}"/>
              </a:ext>
            </a:extLst>
          </p:cNvPr>
          <p:cNvSpPr>
            <a:spLocks noGrp="1"/>
          </p:cNvSpPr>
          <p:nvPr>
            <p:ph type="title"/>
          </p:nvPr>
        </p:nvSpPr>
        <p:spPr>
          <a:xfrm>
            <a:off x="913795" y="609600"/>
            <a:ext cx="10353761" cy="1326321"/>
          </a:xfrm>
        </p:spPr>
        <p:txBody>
          <a:bodyPr>
            <a:normAutofit/>
          </a:bodyPr>
          <a:lstStyle/>
          <a:p>
            <a:r>
              <a:rPr lang="en-GB" dirty="0" err="1"/>
              <a:t>Apriori</a:t>
            </a:r>
            <a:r>
              <a:rPr lang="en-GB" dirty="0"/>
              <a:t> Algorithm Working</a:t>
            </a:r>
          </a:p>
        </p:txBody>
      </p:sp>
      <p:pic>
        <p:nvPicPr>
          <p:cNvPr id="4098" name="Picture 2" descr="Apriori Algorithm in Machine Learning">
            <a:extLst>
              <a:ext uri="{FF2B5EF4-FFF2-40B4-BE49-F238E27FC236}">
                <a16:creationId xmlns:a16="http://schemas.microsoft.com/office/drawing/2014/main" id="{1D736C5C-8088-42B6-A8D3-854CBBC645C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17388" y="2605456"/>
            <a:ext cx="4833257" cy="2704137"/>
          </a:xfrm>
          <a:prstGeom prst="rect">
            <a:avLst/>
          </a:prstGeom>
          <a:no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E5AA0EA-A7C7-489F-9DB4-018B0C7E0C60}"/>
              </a:ext>
            </a:extLst>
          </p:cNvPr>
          <p:cNvSpPr>
            <a:spLocks noGrp="1"/>
          </p:cNvSpPr>
          <p:nvPr>
            <p:ph idx="1"/>
          </p:nvPr>
        </p:nvSpPr>
        <p:spPr>
          <a:xfrm>
            <a:off x="6250695" y="2096064"/>
            <a:ext cx="5281942" cy="4152336"/>
          </a:xfrm>
        </p:spPr>
        <p:txBody>
          <a:bodyPr>
            <a:normAutofit/>
          </a:bodyPr>
          <a:lstStyle/>
          <a:p>
            <a:pPr marL="0" indent="0">
              <a:lnSpc>
                <a:spcPct val="110000"/>
              </a:lnSpc>
              <a:buNone/>
            </a:pPr>
            <a:r>
              <a:rPr lang="en-US" sz="1900" dirty="0"/>
              <a:t>Step-2: Candidate Generation C2, and L2</a:t>
            </a:r>
          </a:p>
          <a:p>
            <a:pPr>
              <a:lnSpc>
                <a:spcPct val="110000"/>
              </a:lnSpc>
            </a:pPr>
            <a:r>
              <a:rPr lang="en-US" sz="1900" dirty="0"/>
              <a:t>In this step, we will generate C2 with the help of L1. In C2, we will create the pair of the </a:t>
            </a:r>
            <a:r>
              <a:rPr lang="en-US" sz="1900" dirty="0" err="1"/>
              <a:t>itemsets</a:t>
            </a:r>
            <a:r>
              <a:rPr lang="en-US" sz="1900" dirty="0"/>
              <a:t> of L1 in the form of subsets.</a:t>
            </a:r>
          </a:p>
          <a:p>
            <a:pPr>
              <a:lnSpc>
                <a:spcPct val="110000"/>
              </a:lnSpc>
            </a:pPr>
            <a:endParaRPr lang="en-US" sz="1900" dirty="0"/>
          </a:p>
          <a:p>
            <a:pPr>
              <a:lnSpc>
                <a:spcPct val="110000"/>
              </a:lnSpc>
            </a:pPr>
            <a:r>
              <a:rPr lang="en-US" sz="1900" dirty="0"/>
              <a:t>After creating the subsets, we will again find the support count from the main transaction table of datasets, i.e., how many times these pairs have occurred together in the given dataset. So, we will get the below table for C2</a:t>
            </a:r>
            <a:endParaRPr lang="en-GB" sz="1900" dirty="0"/>
          </a:p>
        </p:txBody>
      </p:sp>
    </p:spTree>
    <p:extLst>
      <p:ext uri="{BB962C8B-B14F-4D97-AF65-F5344CB8AC3E}">
        <p14:creationId xmlns:p14="http://schemas.microsoft.com/office/powerpoint/2010/main" val="1248958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26</TotalTime>
  <Words>1006</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erdana</vt:lpstr>
      <vt:lpstr>Helvetica</vt:lpstr>
      <vt:lpstr>inter-regular</vt:lpstr>
      <vt:lpstr>Rockwell</vt:lpstr>
      <vt:lpstr>times new roman</vt:lpstr>
      <vt:lpstr>Damask</vt:lpstr>
      <vt:lpstr>Apriori Algorithm </vt:lpstr>
      <vt:lpstr>Apriori Algorithm </vt:lpstr>
      <vt:lpstr>Apriori Algorithm </vt:lpstr>
      <vt:lpstr>What is Frequent Itemset?</vt:lpstr>
      <vt:lpstr>Steps for Apriori Algorithm </vt:lpstr>
      <vt:lpstr>Apriori Algorithm Working</vt:lpstr>
      <vt:lpstr>Apriori Algorithm Working</vt:lpstr>
      <vt:lpstr>Apriori Algorithm Working</vt:lpstr>
      <vt:lpstr>Apriori Algorithm Working</vt:lpstr>
      <vt:lpstr>Apriori Algorithm Working</vt:lpstr>
      <vt:lpstr>Apriori Algorithm Working</vt:lpstr>
      <vt:lpstr>Apriori Algorithm Working</vt:lpstr>
      <vt:lpstr>Apriori Algorithm Working</vt:lpstr>
      <vt:lpstr>Advantages and 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Apriori Algorithm </dc:title>
  <dc:creator>Vinita Saldanha</dc:creator>
  <cp:lastModifiedBy>Vinita Saldanha</cp:lastModifiedBy>
  <cp:revision>3</cp:revision>
  <dcterms:created xsi:type="dcterms:W3CDTF">2021-07-09T01:34:00Z</dcterms:created>
  <dcterms:modified xsi:type="dcterms:W3CDTF">2021-07-09T02:00:53Z</dcterms:modified>
</cp:coreProperties>
</file>