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9D535-CA5F-4748-9EFB-D813A4775E12}" type="datetimeFigureOut">
              <a:rPr lang="en-GB" smtClean="0"/>
              <a:t>08/07/2021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C5892-D2FD-4DDC-B6C4-B9CFAAA63C68}" type="slidenum">
              <a:rPr lang="en-GB" smtClean="0"/>
              <a:t>‹#›</a:t>
            </a:fld>
            <a:endParaRPr lang="en-GB"/>
          </a:p>
        </p:txBody>
      </p:sp>
    </p:spTree>
    <p:extLst>
      <p:ext uri="{BB962C8B-B14F-4D97-AF65-F5344CB8AC3E}">
        <p14:creationId xmlns:p14="http://schemas.microsoft.com/office/powerpoint/2010/main" val="319376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6C5892-D2FD-4DDC-B6C4-B9CFAAA63C68}" type="slidenum">
              <a:rPr lang="en-GB" smtClean="0"/>
              <a:t>8</a:t>
            </a:fld>
            <a:endParaRPr lang="en-GB"/>
          </a:p>
        </p:txBody>
      </p:sp>
    </p:spTree>
    <p:extLst>
      <p:ext uri="{BB962C8B-B14F-4D97-AF65-F5344CB8AC3E}">
        <p14:creationId xmlns:p14="http://schemas.microsoft.com/office/powerpoint/2010/main" val="290435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8570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960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7830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0743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94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2390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1097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839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829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627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7/8/2021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7015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7/8/2021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2135587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1B142-23EA-406F-ABE0-95C5535E9D63}"/>
              </a:ext>
            </a:extLst>
          </p:cNvPr>
          <p:cNvSpPr>
            <a:spLocks noGrp="1"/>
          </p:cNvSpPr>
          <p:nvPr>
            <p:ph type="ctrTitle"/>
          </p:nvPr>
        </p:nvSpPr>
        <p:spPr>
          <a:xfrm>
            <a:off x="4968049" y="1290600"/>
            <a:ext cx="6119131" cy="2138400"/>
          </a:xfrm>
        </p:spPr>
        <p:txBody>
          <a:bodyPr>
            <a:normAutofit/>
          </a:bodyPr>
          <a:lstStyle/>
          <a:p>
            <a:r>
              <a:rPr lang="en-GB" sz="3600" dirty="0"/>
              <a:t>Association rule learning</a:t>
            </a:r>
          </a:p>
        </p:txBody>
      </p:sp>
      <p:pic>
        <p:nvPicPr>
          <p:cNvPr id="19" name="Picture 2" descr="Glasses on top of a book">
            <a:extLst>
              <a:ext uri="{FF2B5EF4-FFF2-40B4-BE49-F238E27FC236}">
                <a16:creationId xmlns:a16="http://schemas.microsoft.com/office/drawing/2014/main" id="{37B622B3-4E18-46F2-9ABD-99BFCAB50C10}"/>
              </a:ext>
            </a:extLst>
          </p:cNvPr>
          <p:cNvPicPr>
            <a:picLocks noChangeAspect="1"/>
          </p:cNvPicPr>
          <p:nvPr/>
        </p:nvPicPr>
        <p:blipFill rotWithShape="1">
          <a:blip r:embed="rId2"/>
          <a:srcRect l="18670" r="44002" b="-1"/>
          <a:stretch/>
        </p:blipFill>
        <p:spPr>
          <a:xfrm>
            <a:off x="20" y="10"/>
            <a:ext cx="3863955" cy="6857989"/>
          </a:xfrm>
          <a:prstGeom prst="rect">
            <a:avLst/>
          </a:prstGeom>
        </p:spPr>
      </p:pic>
      <p:cxnSp>
        <p:nvCxnSpPr>
          <p:cNvPr id="20" name="Straight Connector 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33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D0C1-207B-476B-8CF2-4428AA539EB9}"/>
              </a:ext>
            </a:extLst>
          </p:cNvPr>
          <p:cNvSpPr>
            <a:spLocks noGrp="1"/>
          </p:cNvSpPr>
          <p:nvPr>
            <p:ph type="title"/>
          </p:nvPr>
        </p:nvSpPr>
        <p:spPr/>
        <p:txBody>
          <a:bodyPr/>
          <a:lstStyle/>
          <a:p>
            <a:r>
              <a:rPr lang="en-US" dirty="0"/>
              <a:t>Types of Association Rule </a:t>
            </a:r>
            <a:r>
              <a:rPr lang="en-US" dirty="0" err="1"/>
              <a:t>Lerning</a:t>
            </a:r>
            <a:endParaRPr lang="en-GB" dirty="0"/>
          </a:p>
        </p:txBody>
      </p:sp>
      <p:sp>
        <p:nvSpPr>
          <p:cNvPr id="3" name="Content Placeholder 2">
            <a:extLst>
              <a:ext uri="{FF2B5EF4-FFF2-40B4-BE49-F238E27FC236}">
                <a16:creationId xmlns:a16="http://schemas.microsoft.com/office/drawing/2014/main" id="{BEE4E592-8818-4F63-95B8-0BE241DD6B3D}"/>
              </a:ext>
            </a:extLst>
          </p:cNvPr>
          <p:cNvSpPr>
            <a:spLocks noGrp="1"/>
          </p:cNvSpPr>
          <p:nvPr>
            <p:ph idx="1"/>
          </p:nvPr>
        </p:nvSpPr>
        <p:spPr>
          <a:xfrm>
            <a:off x="1079500" y="2148396"/>
            <a:ext cx="10026650" cy="3620579"/>
          </a:xfrm>
        </p:spPr>
        <p:txBody>
          <a:bodyPr/>
          <a:lstStyle/>
          <a:p>
            <a:pPr marL="0" indent="0">
              <a:buNone/>
            </a:pPr>
            <a:r>
              <a:rPr lang="en-US" dirty="0"/>
              <a:t>Eclat Algorithm</a:t>
            </a:r>
          </a:p>
          <a:p>
            <a:r>
              <a:rPr lang="en-US" dirty="0"/>
              <a:t>Eclat algorithm stands for Equivalence Class Transformation. </a:t>
            </a:r>
          </a:p>
          <a:p>
            <a:endParaRPr lang="en-US" dirty="0"/>
          </a:p>
          <a:p>
            <a:r>
              <a:rPr lang="en-US" dirty="0"/>
              <a:t>This algorithm uses a depth-first search technique to find frequent </a:t>
            </a:r>
            <a:r>
              <a:rPr lang="en-US" dirty="0" err="1"/>
              <a:t>itemsets</a:t>
            </a:r>
            <a:r>
              <a:rPr lang="en-US" dirty="0"/>
              <a:t> in a transaction database. </a:t>
            </a:r>
          </a:p>
          <a:p>
            <a:endParaRPr lang="en-US" dirty="0"/>
          </a:p>
          <a:p>
            <a:r>
              <a:rPr lang="en-US" dirty="0"/>
              <a:t>It performs faster execution than </a:t>
            </a:r>
            <a:r>
              <a:rPr lang="en-US" dirty="0" err="1"/>
              <a:t>Apriori</a:t>
            </a:r>
            <a:r>
              <a:rPr lang="en-US" dirty="0"/>
              <a:t> Algorithm.</a:t>
            </a:r>
            <a:endParaRPr lang="en-GB" dirty="0"/>
          </a:p>
        </p:txBody>
      </p:sp>
    </p:spTree>
    <p:extLst>
      <p:ext uri="{BB962C8B-B14F-4D97-AF65-F5344CB8AC3E}">
        <p14:creationId xmlns:p14="http://schemas.microsoft.com/office/powerpoint/2010/main" val="158860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D0C1-207B-476B-8CF2-4428AA539EB9}"/>
              </a:ext>
            </a:extLst>
          </p:cNvPr>
          <p:cNvSpPr>
            <a:spLocks noGrp="1"/>
          </p:cNvSpPr>
          <p:nvPr>
            <p:ph type="title"/>
          </p:nvPr>
        </p:nvSpPr>
        <p:spPr/>
        <p:txBody>
          <a:bodyPr/>
          <a:lstStyle/>
          <a:p>
            <a:r>
              <a:rPr lang="en-US" dirty="0"/>
              <a:t>Types of Association Rule </a:t>
            </a:r>
            <a:r>
              <a:rPr lang="en-US" dirty="0" err="1"/>
              <a:t>Lerning</a:t>
            </a:r>
            <a:endParaRPr lang="en-GB" dirty="0"/>
          </a:p>
        </p:txBody>
      </p:sp>
      <p:sp>
        <p:nvSpPr>
          <p:cNvPr id="3" name="Content Placeholder 2">
            <a:extLst>
              <a:ext uri="{FF2B5EF4-FFF2-40B4-BE49-F238E27FC236}">
                <a16:creationId xmlns:a16="http://schemas.microsoft.com/office/drawing/2014/main" id="{BEE4E592-8818-4F63-95B8-0BE241DD6B3D}"/>
              </a:ext>
            </a:extLst>
          </p:cNvPr>
          <p:cNvSpPr>
            <a:spLocks noGrp="1"/>
          </p:cNvSpPr>
          <p:nvPr>
            <p:ph idx="1"/>
          </p:nvPr>
        </p:nvSpPr>
        <p:spPr>
          <a:xfrm>
            <a:off x="1079500" y="1908699"/>
            <a:ext cx="10026650" cy="3860276"/>
          </a:xfrm>
        </p:spPr>
        <p:txBody>
          <a:bodyPr/>
          <a:lstStyle/>
          <a:p>
            <a:pPr marL="0" indent="0">
              <a:buNone/>
            </a:pPr>
            <a:r>
              <a:rPr lang="en-US" dirty="0"/>
              <a:t>F-P Growth Algorithm</a:t>
            </a:r>
          </a:p>
          <a:p>
            <a:r>
              <a:rPr lang="en-US" dirty="0"/>
              <a:t>The F-P growth algorithm stands for Frequent Pattern, and it is the improved version of the </a:t>
            </a:r>
            <a:r>
              <a:rPr lang="en-US" dirty="0" err="1"/>
              <a:t>Apriori</a:t>
            </a:r>
            <a:r>
              <a:rPr lang="en-US" dirty="0"/>
              <a:t> Algorithm. </a:t>
            </a:r>
          </a:p>
          <a:p>
            <a:endParaRPr lang="en-US" dirty="0"/>
          </a:p>
          <a:p>
            <a:r>
              <a:rPr lang="en-US" dirty="0"/>
              <a:t>It represents the database in the form of a tree structure that is known as a frequent pattern or tree. </a:t>
            </a:r>
          </a:p>
          <a:p>
            <a:endParaRPr lang="en-US" dirty="0"/>
          </a:p>
          <a:p>
            <a:r>
              <a:rPr lang="en-US" dirty="0"/>
              <a:t>The purpose of this frequent tree is to extract the most frequent patterns.</a:t>
            </a:r>
            <a:endParaRPr lang="en-GB" dirty="0"/>
          </a:p>
        </p:txBody>
      </p:sp>
    </p:spTree>
    <p:extLst>
      <p:ext uri="{BB962C8B-B14F-4D97-AF65-F5344CB8AC3E}">
        <p14:creationId xmlns:p14="http://schemas.microsoft.com/office/powerpoint/2010/main" val="229881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F631-2537-43DF-AD45-3F4EAE692F5B}"/>
              </a:ext>
            </a:extLst>
          </p:cNvPr>
          <p:cNvSpPr>
            <a:spLocks noGrp="1"/>
          </p:cNvSpPr>
          <p:nvPr>
            <p:ph type="title"/>
          </p:nvPr>
        </p:nvSpPr>
        <p:spPr>
          <a:xfrm>
            <a:off x="698377" y="767918"/>
            <a:ext cx="10795246" cy="655637"/>
          </a:xfrm>
        </p:spPr>
        <p:txBody>
          <a:bodyPr>
            <a:normAutofit fontScale="90000"/>
          </a:bodyPr>
          <a:lstStyle/>
          <a:p>
            <a:pPr algn="ctr"/>
            <a:r>
              <a:rPr lang="en-US" dirty="0"/>
              <a:t>Applications of Association Rule Learning</a:t>
            </a:r>
            <a:endParaRPr lang="en-GB" dirty="0"/>
          </a:p>
        </p:txBody>
      </p:sp>
      <p:sp>
        <p:nvSpPr>
          <p:cNvPr id="3" name="Content Placeholder 2">
            <a:extLst>
              <a:ext uri="{FF2B5EF4-FFF2-40B4-BE49-F238E27FC236}">
                <a16:creationId xmlns:a16="http://schemas.microsoft.com/office/drawing/2014/main" id="{1F3AFEE7-E458-4F14-B4B8-E3D5BFCAE4B3}"/>
              </a:ext>
            </a:extLst>
          </p:cNvPr>
          <p:cNvSpPr>
            <a:spLocks noGrp="1"/>
          </p:cNvSpPr>
          <p:nvPr>
            <p:ph idx="1"/>
          </p:nvPr>
        </p:nvSpPr>
        <p:spPr>
          <a:xfrm>
            <a:off x="1079500" y="1669002"/>
            <a:ext cx="10026650" cy="4421080"/>
          </a:xfrm>
        </p:spPr>
        <p:txBody>
          <a:bodyPr>
            <a:normAutofit lnSpcReduction="10000"/>
          </a:bodyPr>
          <a:lstStyle/>
          <a:p>
            <a:r>
              <a:rPr lang="en-US" b="1" dirty="0"/>
              <a:t>Market Basket Analysis: </a:t>
            </a:r>
            <a:r>
              <a:rPr lang="en-US" dirty="0"/>
              <a:t>This technique is commonly used by big retailers to determine the association between items.</a:t>
            </a:r>
          </a:p>
          <a:p>
            <a:endParaRPr lang="en-US" dirty="0"/>
          </a:p>
          <a:p>
            <a:r>
              <a:rPr lang="en-US" b="1" dirty="0"/>
              <a:t>Medical Diagnosis</a:t>
            </a:r>
            <a:r>
              <a:rPr lang="en-US" dirty="0"/>
              <a:t>: Helps in identifying the probability of illness for a particular disease.</a:t>
            </a:r>
          </a:p>
          <a:p>
            <a:endParaRPr lang="en-US" dirty="0"/>
          </a:p>
          <a:p>
            <a:r>
              <a:rPr lang="en-US" b="1" dirty="0"/>
              <a:t>Protein Sequence: </a:t>
            </a:r>
            <a:r>
              <a:rPr lang="en-US" dirty="0"/>
              <a:t>Help in determining the synthesis of artificial Proteins.</a:t>
            </a:r>
          </a:p>
          <a:p>
            <a:endParaRPr lang="en-US" dirty="0"/>
          </a:p>
          <a:p>
            <a:r>
              <a:rPr lang="en-US" dirty="0"/>
              <a:t>It is also used for the </a:t>
            </a:r>
            <a:r>
              <a:rPr lang="en-US" b="1" dirty="0"/>
              <a:t>Catalog Design </a:t>
            </a:r>
            <a:r>
              <a:rPr lang="en-US" dirty="0"/>
              <a:t>and </a:t>
            </a:r>
            <a:r>
              <a:rPr lang="en-US" b="1" dirty="0"/>
              <a:t>Loss-leader Analysis </a:t>
            </a:r>
            <a:r>
              <a:rPr lang="en-US" dirty="0"/>
              <a:t>and many more other applications.</a:t>
            </a:r>
          </a:p>
          <a:p>
            <a:endParaRPr lang="en-GB" dirty="0"/>
          </a:p>
        </p:txBody>
      </p:sp>
    </p:spTree>
    <p:extLst>
      <p:ext uri="{BB962C8B-B14F-4D97-AF65-F5344CB8AC3E}">
        <p14:creationId xmlns:p14="http://schemas.microsoft.com/office/powerpoint/2010/main" val="165224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E264-0020-4877-963F-9A3856ADD201}"/>
              </a:ext>
            </a:extLst>
          </p:cNvPr>
          <p:cNvSpPr>
            <a:spLocks noGrp="1"/>
          </p:cNvSpPr>
          <p:nvPr>
            <p:ph type="title"/>
          </p:nvPr>
        </p:nvSpPr>
        <p:spPr/>
        <p:txBody>
          <a:bodyPr/>
          <a:lstStyle/>
          <a:p>
            <a:r>
              <a:rPr lang="en-GB" dirty="0"/>
              <a:t>Association rule learning</a:t>
            </a:r>
          </a:p>
        </p:txBody>
      </p:sp>
      <p:sp>
        <p:nvSpPr>
          <p:cNvPr id="3" name="Content Placeholder 2">
            <a:extLst>
              <a:ext uri="{FF2B5EF4-FFF2-40B4-BE49-F238E27FC236}">
                <a16:creationId xmlns:a16="http://schemas.microsoft.com/office/drawing/2014/main" id="{043A7912-A046-4AF2-8496-24D62B64FAF8}"/>
              </a:ext>
            </a:extLst>
          </p:cNvPr>
          <p:cNvSpPr>
            <a:spLocks noGrp="1"/>
          </p:cNvSpPr>
          <p:nvPr>
            <p:ph idx="1"/>
          </p:nvPr>
        </p:nvSpPr>
        <p:spPr/>
        <p:txBody>
          <a:bodyPr>
            <a:normAutofit fontScale="85000" lnSpcReduction="10000"/>
          </a:bodyPr>
          <a:lstStyle/>
          <a:p>
            <a:r>
              <a:rPr lang="en-US" dirty="0"/>
              <a:t>Association rule learning is a type of unsupervised learning technique that checks for the dependency of one data item on another data item and maps accordingly so that it can be more profitable. </a:t>
            </a:r>
          </a:p>
          <a:p>
            <a:r>
              <a:rPr lang="en-US" dirty="0"/>
              <a:t>It tries to find some interesting relations or associations among the variables of dataset. It is based on different rules to discover the interesting relations between variables in the database.</a:t>
            </a:r>
          </a:p>
          <a:p>
            <a:endParaRPr lang="en-US" dirty="0"/>
          </a:p>
          <a:p>
            <a:r>
              <a:rPr lang="en-US" dirty="0"/>
              <a:t>The association rule learning is one of the very important concepts of machine learning, and it is employed in Market Basket analysis, Web usage mining, continuous production, etc. </a:t>
            </a:r>
          </a:p>
          <a:p>
            <a:r>
              <a:rPr lang="en-US" dirty="0"/>
              <a:t>Here market basket analysis is a technique used by the various big retailer to discover the associations between items. We can understand it by taking an example of a supermarket, as in a supermarket, all products that are purchased together are put together.</a:t>
            </a:r>
            <a:endParaRPr lang="en-GB" dirty="0"/>
          </a:p>
        </p:txBody>
      </p:sp>
    </p:spTree>
    <p:extLst>
      <p:ext uri="{BB962C8B-B14F-4D97-AF65-F5344CB8AC3E}">
        <p14:creationId xmlns:p14="http://schemas.microsoft.com/office/powerpoint/2010/main" val="348190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7858D-E29E-4B4F-97F6-39F814B73110}"/>
              </a:ext>
            </a:extLst>
          </p:cNvPr>
          <p:cNvSpPr>
            <a:spLocks noGrp="1"/>
          </p:cNvSpPr>
          <p:nvPr>
            <p:ph type="title"/>
          </p:nvPr>
        </p:nvSpPr>
        <p:spPr>
          <a:xfrm>
            <a:off x="540988" y="540033"/>
            <a:ext cx="3884962" cy="1331604"/>
          </a:xfrm>
        </p:spPr>
        <p:txBody>
          <a:bodyPr anchor="b">
            <a:normAutofit/>
          </a:bodyPr>
          <a:lstStyle/>
          <a:p>
            <a:pPr algn="ctr"/>
            <a:r>
              <a:rPr lang="en-GB" dirty="0"/>
              <a:t>Association rule learning</a:t>
            </a:r>
            <a:endParaRPr lang="en-GB"/>
          </a:p>
        </p:txBody>
      </p:sp>
      <p:cxnSp>
        <p:nvCxnSpPr>
          <p:cNvPr id="73" name="Straight Connector 7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FCCCCA-FEDB-4712-AC99-2E2EC2570D30}"/>
              </a:ext>
            </a:extLst>
          </p:cNvPr>
          <p:cNvSpPr>
            <a:spLocks noGrp="1"/>
          </p:cNvSpPr>
          <p:nvPr>
            <p:ph idx="1"/>
          </p:nvPr>
        </p:nvSpPr>
        <p:spPr>
          <a:xfrm>
            <a:off x="540988" y="2759076"/>
            <a:ext cx="3884962" cy="3009899"/>
          </a:xfrm>
        </p:spPr>
        <p:txBody>
          <a:bodyPr>
            <a:normAutofit/>
          </a:bodyPr>
          <a:lstStyle/>
          <a:p>
            <a:pPr marL="0" indent="0">
              <a:buNone/>
            </a:pPr>
            <a:r>
              <a:rPr lang="en-US" dirty="0"/>
              <a:t>Example: </a:t>
            </a:r>
          </a:p>
          <a:p>
            <a:r>
              <a:rPr lang="en-US" dirty="0"/>
              <a:t>If a customer buys bread, he most likely can also buy butter, eggs, or milk, so these products are stored within a shelf or mostly nearby. </a:t>
            </a:r>
            <a:endParaRPr lang="en-GB" dirty="0"/>
          </a:p>
        </p:txBody>
      </p:sp>
      <p:sp>
        <p:nvSpPr>
          <p:cNvPr id="75" name="Rectangle 74">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699B5C0D-E6A9-4F75-9536-9B33779F5468}"/>
              </a:ext>
            </a:extLst>
          </p:cNvPr>
          <p:cNvPicPr>
            <a:picLocks noChangeAspect="1"/>
          </p:cNvPicPr>
          <p:nvPr/>
        </p:nvPicPr>
        <p:blipFill>
          <a:blip r:embed="rId2"/>
          <a:stretch>
            <a:fillRect/>
          </a:stretch>
        </p:blipFill>
        <p:spPr>
          <a:xfrm>
            <a:off x="5411755" y="1219749"/>
            <a:ext cx="6517580" cy="4418502"/>
          </a:xfrm>
          <a:prstGeom prst="rect">
            <a:avLst/>
          </a:prstGeom>
        </p:spPr>
      </p:pic>
    </p:spTree>
    <p:extLst>
      <p:ext uri="{BB962C8B-B14F-4D97-AF65-F5344CB8AC3E}">
        <p14:creationId xmlns:p14="http://schemas.microsoft.com/office/powerpoint/2010/main" val="148950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EE5E-D524-464A-BD79-4BE38B6C6ECA}"/>
              </a:ext>
            </a:extLst>
          </p:cNvPr>
          <p:cNvSpPr>
            <a:spLocks noGrp="1"/>
          </p:cNvSpPr>
          <p:nvPr>
            <p:ph type="title"/>
          </p:nvPr>
        </p:nvSpPr>
        <p:spPr/>
        <p:txBody>
          <a:bodyPr>
            <a:normAutofit/>
          </a:bodyPr>
          <a:lstStyle/>
          <a:p>
            <a:r>
              <a:rPr lang="en-US" dirty="0"/>
              <a:t>Association rule-types of algorithms:</a:t>
            </a:r>
            <a:endParaRPr lang="en-GB" dirty="0"/>
          </a:p>
        </p:txBody>
      </p:sp>
      <p:sp>
        <p:nvSpPr>
          <p:cNvPr id="3" name="Content Placeholder 2">
            <a:extLst>
              <a:ext uri="{FF2B5EF4-FFF2-40B4-BE49-F238E27FC236}">
                <a16:creationId xmlns:a16="http://schemas.microsoft.com/office/drawing/2014/main" id="{9D5CBD55-4DD8-4922-8711-332C764F96C0}"/>
              </a:ext>
            </a:extLst>
          </p:cNvPr>
          <p:cNvSpPr>
            <a:spLocks noGrp="1"/>
          </p:cNvSpPr>
          <p:nvPr>
            <p:ph idx="1"/>
          </p:nvPr>
        </p:nvSpPr>
        <p:spPr/>
        <p:txBody>
          <a:bodyPr>
            <a:normAutofit fontScale="92500" lnSpcReduction="10000"/>
          </a:bodyPr>
          <a:lstStyle/>
          <a:p>
            <a:pPr marL="0" indent="0">
              <a:buNone/>
            </a:pPr>
            <a:endParaRPr lang="en-US" sz="2400" dirty="0"/>
          </a:p>
          <a:p>
            <a:pPr marL="0" indent="0">
              <a:buNone/>
            </a:pPr>
            <a:r>
              <a:rPr lang="en-US" sz="2400" dirty="0"/>
              <a:t>Association rule learning can be divided into three types of algorithms:</a:t>
            </a:r>
          </a:p>
          <a:p>
            <a:endParaRPr lang="en-US" sz="2400" dirty="0"/>
          </a:p>
          <a:p>
            <a:r>
              <a:rPr lang="en-US" sz="2400" dirty="0" err="1"/>
              <a:t>Apriori</a:t>
            </a:r>
            <a:endParaRPr lang="en-US" sz="2400" dirty="0"/>
          </a:p>
          <a:p>
            <a:endParaRPr lang="en-US" sz="2400" dirty="0"/>
          </a:p>
          <a:p>
            <a:r>
              <a:rPr lang="en-US" sz="2400" dirty="0"/>
              <a:t>Eclat</a:t>
            </a:r>
          </a:p>
          <a:p>
            <a:endParaRPr lang="en-US" sz="2400" dirty="0"/>
          </a:p>
          <a:p>
            <a:r>
              <a:rPr lang="en-US" sz="2400" dirty="0"/>
              <a:t>F-P Growth Algorithm</a:t>
            </a:r>
            <a:endParaRPr lang="en-GB" sz="2400" dirty="0"/>
          </a:p>
        </p:txBody>
      </p:sp>
    </p:spTree>
    <p:extLst>
      <p:ext uri="{BB962C8B-B14F-4D97-AF65-F5344CB8AC3E}">
        <p14:creationId xmlns:p14="http://schemas.microsoft.com/office/powerpoint/2010/main" val="71463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EE89-4518-43CE-999C-D7B568515E19}"/>
              </a:ext>
            </a:extLst>
          </p:cNvPr>
          <p:cNvSpPr>
            <a:spLocks noGrp="1"/>
          </p:cNvSpPr>
          <p:nvPr>
            <p:ph type="title"/>
          </p:nvPr>
        </p:nvSpPr>
        <p:spPr>
          <a:xfrm>
            <a:off x="1079500" y="616998"/>
            <a:ext cx="10177385" cy="655637"/>
          </a:xfrm>
        </p:spPr>
        <p:txBody>
          <a:bodyPr>
            <a:normAutofit fontScale="90000"/>
          </a:bodyPr>
          <a:lstStyle/>
          <a:p>
            <a:r>
              <a:rPr lang="en-US" dirty="0"/>
              <a:t>How does Association Rule Learning work?</a:t>
            </a:r>
            <a:endParaRPr lang="en-GB" dirty="0"/>
          </a:p>
        </p:txBody>
      </p:sp>
      <p:sp>
        <p:nvSpPr>
          <p:cNvPr id="3" name="Content Placeholder 2">
            <a:extLst>
              <a:ext uri="{FF2B5EF4-FFF2-40B4-BE49-F238E27FC236}">
                <a16:creationId xmlns:a16="http://schemas.microsoft.com/office/drawing/2014/main" id="{5F38E945-F603-4FDD-9D1B-FDE478C8954A}"/>
              </a:ext>
            </a:extLst>
          </p:cNvPr>
          <p:cNvSpPr>
            <a:spLocks noGrp="1"/>
          </p:cNvSpPr>
          <p:nvPr>
            <p:ph idx="1"/>
          </p:nvPr>
        </p:nvSpPr>
        <p:spPr>
          <a:xfrm>
            <a:off x="1079500" y="1438183"/>
            <a:ext cx="10026650" cy="4802819"/>
          </a:xfrm>
        </p:spPr>
        <p:txBody>
          <a:bodyPr>
            <a:normAutofit fontScale="92500" lnSpcReduction="20000"/>
          </a:bodyPr>
          <a:lstStyle/>
          <a:p>
            <a:pPr marL="0" indent="0">
              <a:buNone/>
            </a:pPr>
            <a:r>
              <a:rPr lang="en-US" dirty="0"/>
              <a:t>Association rule learning works on the concept of If and Else Statement, such as if A then B.</a:t>
            </a:r>
          </a:p>
          <a:p>
            <a:endParaRPr lang="en-US" dirty="0"/>
          </a:p>
          <a:p>
            <a:endParaRPr lang="en-US" dirty="0"/>
          </a:p>
          <a:p>
            <a:pPr marL="0" indent="0">
              <a:buNone/>
            </a:pPr>
            <a:r>
              <a:rPr lang="en-US" dirty="0"/>
              <a:t>Here the If element is called antecedent, and then statement is called as Consequent. </a:t>
            </a:r>
          </a:p>
          <a:p>
            <a:r>
              <a:rPr lang="en-US" dirty="0"/>
              <a:t>These types of relationships where we can find out some association or relation between two items is known as single cardinality. </a:t>
            </a:r>
          </a:p>
          <a:p>
            <a:r>
              <a:rPr lang="en-US" dirty="0"/>
              <a:t>It is all about creating rules, and if the number of items increases, then cardinality also increases accordingly. So, to measure the associations between thousands of data items, there are several metrics. These metrics are given below:</a:t>
            </a:r>
          </a:p>
          <a:p>
            <a:r>
              <a:rPr lang="en-US" dirty="0"/>
              <a:t>Support</a:t>
            </a:r>
          </a:p>
          <a:p>
            <a:r>
              <a:rPr lang="en-US" dirty="0"/>
              <a:t>Confidence</a:t>
            </a:r>
          </a:p>
          <a:p>
            <a:r>
              <a:rPr lang="en-US" dirty="0"/>
              <a:t>Lift</a:t>
            </a:r>
            <a:endParaRPr lang="en-GB" dirty="0"/>
          </a:p>
        </p:txBody>
      </p:sp>
      <p:pic>
        <p:nvPicPr>
          <p:cNvPr id="2050" name="Picture 2" descr="Association Rule Learning">
            <a:extLst>
              <a:ext uri="{FF2B5EF4-FFF2-40B4-BE49-F238E27FC236}">
                <a16:creationId xmlns:a16="http://schemas.microsoft.com/office/drawing/2014/main" id="{4FC0C544-F417-4187-BEA6-504FEA60B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009" y="1941528"/>
            <a:ext cx="2295525"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97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C691-136E-49E3-B9B6-59FE69992719}"/>
              </a:ext>
            </a:extLst>
          </p:cNvPr>
          <p:cNvSpPr>
            <a:spLocks noGrp="1"/>
          </p:cNvSpPr>
          <p:nvPr>
            <p:ph type="title"/>
          </p:nvPr>
        </p:nvSpPr>
        <p:spPr/>
        <p:txBody>
          <a:bodyPr>
            <a:normAutofit/>
          </a:bodyPr>
          <a:lstStyle/>
          <a:p>
            <a:r>
              <a:rPr lang="en-GB" dirty="0"/>
              <a:t>Support</a:t>
            </a:r>
          </a:p>
        </p:txBody>
      </p:sp>
      <p:sp>
        <p:nvSpPr>
          <p:cNvPr id="3" name="Content Placeholder 2">
            <a:extLst>
              <a:ext uri="{FF2B5EF4-FFF2-40B4-BE49-F238E27FC236}">
                <a16:creationId xmlns:a16="http://schemas.microsoft.com/office/drawing/2014/main" id="{26FE94F2-5AB6-4C43-9147-B4798A9D82F1}"/>
              </a:ext>
            </a:extLst>
          </p:cNvPr>
          <p:cNvSpPr>
            <a:spLocks noGrp="1"/>
          </p:cNvSpPr>
          <p:nvPr>
            <p:ph idx="1"/>
          </p:nvPr>
        </p:nvSpPr>
        <p:spPr>
          <a:xfrm>
            <a:off x="1079500" y="2104008"/>
            <a:ext cx="10026650" cy="3664967"/>
          </a:xfrm>
        </p:spPr>
        <p:txBody>
          <a:bodyPr/>
          <a:lstStyle/>
          <a:p>
            <a:r>
              <a:rPr lang="en-US" dirty="0"/>
              <a:t>Support is the frequency of A or how frequently an item appears in the dataset. It is defined as the fraction of the transaction T that contains the itemset X. </a:t>
            </a:r>
          </a:p>
          <a:p>
            <a:r>
              <a:rPr lang="en-US" dirty="0"/>
              <a:t>If there are X datasets, then for transactions T, it can be written as:</a:t>
            </a:r>
            <a:endParaRPr lang="en-GB" dirty="0"/>
          </a:p>
        </p:txBody>
      </p:sp>
      <p:pic>
        <p:nvPicPr>
          <p:cNvPr id="3074" name="Picture 2" descr="Association Rule Learning">
            <a:extLst>
              <a:ext uri="{FF2B5EF4-FFF2-40B4-BE49-F238E27FC236}">
                <a16:creationId xmlns:a16="http://schemas.microsoft.com/office/drawing/2014/main" id="{DA7FB658-3FB1-4A8C-A4FD-A7232461B0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4915"/>
          <a:stretch/>
        </p:blipFill>
        <p:spPr bwMode="auto">
          <a:xfrm>
            <a:off x="4412202" y="3875982"/>
            <a:ext cx="2938510" cy="1121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23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C691-136E-49E3-B9B6-59FE69992719}"/>
              </a:ext>
            </a:extLst>
          </p:cNvPr>
          <p:cNvSpPr>
            <a:spLocks noGrp="1"/>
          </p:cNvSpPr>
          <p:nvPr>
            <p:ph type="title"/>
          </p:nvPr>
        </p:nvSpPr>
        <p:spPr/>
        <p:txBody>
          <a:bodyPr>
            <a:normAutofit/>
          </a:bodyPr>
          <a:lstStyle/>
          <a:p>
            <a:r>
              <a:rPr lang="en-GB" dirty="0"/>
              <a:t>Confidence</a:t>
            </a:r>
          </a:p>
        </p:txBody>
      </p:sp>
      <p:sp>
        <p:nvSpPr>
          <p:cNvPr id="3" name="Content Placeholder 2">
            <a:extLst>
              <a:ext uri="{FF2B5EF4-FFF2-40B4-BE49-F238E27FC236}">
                <a16:creationId xmlns:a16="http://schemas.microsoft.com/office/drawing/2014/main" id="{26FE94F2-5AB6-4C43-9147-B4798A9D82F1}"/>
              </a:ext>
            </a:extLst>
          </p:cNvPr>
          <p:cNvSpPr>
            <a:spLocks noGrp="1"/>
          </p:cNvSpPr>
          <p:nvPr>
            <p:ph idx="1"/>
          </p:nvPr>
        </p:nvSpPr>
        <p:spPr>
          <a:xfrm>
            <a:off x="1079500" y="2104008"/>
            <a:ext cx="10026650" cy="3664967"/>
          </a:xfrm>
        </p:spPr>
        <p:txBody>
          <a:bodyPr/>
          <a:lstStyle/>
          <a:p>
            <a:r>
              <a:rPr lang="en-US" dirty="0"/>
              <a:t>Confidence indicates how often the rule has been found to be true. Or how often the items X and Y occur together in the dataset when the occurrence of X is already given. </a:t>
            </a:r>
          </a:p>
          <a:p>
            <a:r>
              <a:rPr lang="en-US" dirty="0"/>
              <a:t>It is the ratio of the transaction that contains X and Y to the number of records that contain X.</a:t>
            </a:r>
            <a:endParaRPr lang="en-GB" dirty="0"/>
          </a:p>
        </p:txBody>
      </p:sp>
      <p:pic>
        <p:nvPicPr>
          <p:cNvPr id="4098" name="Picture 2" descr="Association Rule Learning">
            <a:extLst>
              <a:ext uri="{FF2B5EF4-FFF2-40B4-BE49-F238E27FC236}">
                <a16:creationId xmlns:a16="http://schemas.microsoft.com/office/drawing/2014/main" id="{46FA416A-CF30-412B-A979-3803C3D221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8153"/>
          <a:stretch/>
        </p:blipFill>
        <p:spPr bwMode="auto">
          <a:xfrm>
            <a:off x="3586747" y="4519744"/>
            <a:ext cx="4232306" cy="124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59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C691-136E-49E3-B9B6-59FE69992719}"/>
              </a:ext>
            </a:extLst>
          </p:cNvPr>
          <p:cNvSpPr>
            <a:spLocks noGrp="1"/>
          </p:cNvSpPr>
          <p:nvPr>
            <p:ph type="title"/>
          </p:nvPr>
        </p:nvSpPr>
        <p:spPr>
          <a:xfrm>
            <a:off x="1079500" y="620620"/>
            <a:ext cx="10026650" cy="655637"/>
          </a:xfrm>
        </p:spPr>
        <p:txBody>
          <a:bodyPr>
            <a:normAutofit/>
          </a:bodyPr>
          <a:lstStyle/>
          <a:p>
            <a:r>
              <a:rPr lang="en-GB" dirty="0"/>
              <a:t>Lift</a:t>
            </a:r>
          </a:p>
        </p:txBody>
      </p:sp>
      <p:sp>
        <p:nvSpPr>
          <p:cNvPr id="3" name="Content Placeholder 2">
            <a:extLst>
              <a:ext uri="{FF2B5EF4-FFF2-40B4-BE49-F238E27FC236}">
                <a16:creationId xmlns:a16="http://schemas.microsoft.com/office/drawing/2014/main" id="{26FE94F2-5AB6-4C43-9147-B4798A9D82F1}"/>
              </a:ext>
            </a:extLst>
          </p:cNvPr>
          <p:cNvSpPr>
            <a:spLocks noGrp="1"/>
          </p:cNvSpPr>
          <p:nvPr>
            <p:ph idx="1"/>
          </p:nvPr>
        </p:nvSpPr>
        <p:spPr>
          <a:xfrm>
            <a:off x="1079500" y="1509204"/>
            <a:ext cx="10026650" cy="4259772"/>
          </a:xfrm>
        </p:spPr>
        <p:txBody>
          <a:bodyPr>
            <a:normAutofit fontScale="92500" lnSpcReduction="20000"/>
          </a:bodyPr>
          <a:lstStyle/>
          <a:p>
            <a:r>
              <a:rPr lang="en-US" dirty="0"/>
              <a:t>It is the strength of any rule, which can be defined as below formula:</a:t>
            </a:r>
          </a:p>
          <a:p>
            <a:endParaRPr lang="en-US" dirty="0"/>
          </a:p>
          <a:p>
            <a:endParaRPr lang="en-US" dirty="0"/>
          </a:p>
          <a:p>
            <a:endParaRPr lang="en-US" dirty="0"/>
          </a:p>
          <a:p>
            <a:pPr marL="0" indent="0">
              <a:buNone/>
            </a:pPr>
            <a:r>
              <a:rPr lang="en-US" dirty="0"/>
              <a:t>It is the ratio of the observed support measure and expected support if X and Y are independent of each other. It has three possible values:</a:t>
            </a:r>
          </a:p>
          <a:p>
            <a:r>
              <a:rPr lang="en-US" dirty="0"/>
              <a:t>If Lift= 1: The probability of occurrence of antecedent and consequent is independent of each other.</a:t>
            </a:r>
          </a:p>
          <a:p>
            <a:r>
              <a:rPr lang="en-US" dirty="0"/>
              <a:t>Lift&gt;1: It determines the degree to which the two </a:t>
            </a:r>
            <a:r>
              <a:rPr lang="en-US" dirty="0" err="1"/>
              <a:t>itemsets</a:t>
            </a:r>
            <a:r>
              <a:rPr lang="en-US" dirty="0"/>
              <a:t> are dependent to each other.</a:t>
            </a:r>
          </a:p>
          <a:p>
            <a:r>
              <a:rPr lang="en-US" dirty="0"/>
              <a:t>Lift&lt;1: It tells us that one item is a substitute for other items, which means one item has a negative effect on another.</a:t>
            </a:r>
            <a:endParaRPr lang="en-GB" dirty="0"/>
          </a:p>
        </p:txBody>
      </p:sp>
      <p:pic>
        <p:nvPicPr>
          <p:cNvPr id="5122" name="Picture 2" descr="Association Rule Learning">
            <a:extLst>
              <a:ext uri="{FF2B5EF4-FFF2-40B4-BE49-F238E27FC236}">
                <a16:creationId xmlns:a16="http://schemas.microsoft.com/office/drawing/2014/main" id="{29E1D13B-6723-43DA-8CCC-584346ACB6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115"/>
          <a:stretch/>
        </p:blipFill>
        <p:spPr bwMode="auto">
          <a:xfrm>
            <a:off x="3640986" y="2067177"/>
            <a:ext cx="3359459" cy="9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66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D0C1-207B-476B-8CF2-4428AA539EB9}"/>
              </a:ext>
            </a:extLst>
          </p:cNvPr>
          <p:cNvSpPr>
            <a:spLocks noGrp="1"/>
          </p:cNvSpPr>
          <p:nvPr>
            <p:ph type="title"/>
          </p:nvPr>
        </p:nvSpPr>
        <p:spPr/>
        <p:txBody>
          <a:bodyPr/>
          <a:lstStyle/>
          <a:p>
            <a:r>
              <a:rPr lang="en-US" dirty="0"/>
              <a:t>Types of Association Rule </a:t>
            </a:r>
            <a:r>
              <a:rPr lang="en-US" dirty="0" err="1"/>
              <a:t>Lerning</a:t>
            </a:r>
            <a:endParaRPr lang="en-GB" dirty="0"/>
          </a:p>
        </p:txBody>
      </p:sp>
      <p:sp>
        <p:nvSpPr>
          <p:cNvPr id="3" name="Content Placeholder 2">
            <a:extLst>
              <a:ext uri="{FF2B5EF4-FFF2-40B4-BE49-F238E27FC236}">
                <a16:creationId xmlns:a16="http://schemas.microsoft.com/office/drawing/2014/main" id="{BEE4E592-8818-4F63-95B8-0BE241DD6B3D}"/>
              </a:ext>
            </a:extLst>
          </p:cNvPr>
          <p:cNvSpPr>
            <a:spLocks noGrp="1"/>
          </p:cNvSpPr>
          <p:nvPr>
            <p:ph idx="1"/>
          </p:nvPr>
        </p:nvSpPr>
        <p:spPr/>
        <p:txBody>
          <a:bodyPr/>
          <a:lstStyle/>
          <a:p>
            <a:pPr marL="0" indent="0">
              <a:buNone/>
            </a:pPr>
            <a:r>
              <a:rPr lang="en-US" dirty="0" err="1"/>
              <a:t>Apriori</a:t>
            </a:r>
            <a:r>
              <a:rPr lang="en-US" dirty="0"/>
              <a:t> Algorithm</a:t>
            </a:r>
          </a:p>
          <a:p>
            <a:r>
              <a:rPr lang="en-US" dirty="0"/>
              <a:t>This algorithm uses frequent datasets to generate association rules. It is designed to work on the databases that contain transactions. </a:t>
            </a:r>
          </a:p>
          <a:p>
            <a:r>
              <a:rPr lang="en-US" dirty="0"/>
              <a:t>This algorithm uses a breadth-first search and Hash Tree to calculate the itemset efficiently.</a:t>
            </a:r>
          </a:p>
          <a:p>
            <a:r>
              <a:rPr lang="en-US" dirty="0"/>
              <a:t>It is mainly used for market basket analysis and helps to understand the products that can be bought together. </a:t>
            </a:r>
          </a:p>
          <a:p>
            <a:r>
              <a:rPr lang="en-US" dirty="0"/>
              <a:t>It can also be used in the healthcare field to find drug reactions for patients.</a:t>
            </a:r>
            <a:endParaRPr lang="en-GB" dirty="0"/>
          </a:p>
        </p:txBody>
      </p:sp>
    </p:spTree>
    <p:extLst>
      <p:ext uri="{BB962C8B-B14F-4D97-AF65-F5344CB8AC3E}">
        <p14:creationId xmlns:p14="http://schemas.microsoft.com/office/powerpoint/2010/main" val="1205126767"/>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1F2D37"/>
      </a:dk2>
      <a:lt2>
        <a:srgbClr val="E4E2E8"/>
      </a:lt2>
      <a:accent1>
        <a:srgbClr val="9AA67D"/>
      </a:accent1>
      <a:accent2>
        <a:srgbClr val="A9A273"/>
      </a:accent2>
      <a:accent3>
        <a:srgbClr val="BB9B81"/>
      </a:accent3>
      <a:accent4>
        <a:srgbClr val="BA827F"/>
      </a:accent4>
      <a:accent5>
        <a:srgbClr val="C492A4"/>
      </a:accent5>
      <a:accent6>
        <a:srgbClr val="BA7FAD"/>
      </a:accent6>
      <a:hlink>
        <a:srgbClr val="7E69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791</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 Light</vt:lpstr>
      <vt:lpstr>Calibri</vt:lpstr>
      <vt:lpstr>Rockwell Nova Light</vt:lpstr>
      <vt:lpstr>Wingdings</vt:lpstr>
      <vt:lpstr>LeafVTI</vt:lpstr>
      <vt:lpstr>Association rule learning</vt:lpstr>
      <vt:lpstr>Association rule learning</vt:lpstr>
      <vt:lpstr>Association rule learning</vt:lpstr>
      <vt:lpstr>Association rule-types of algorithms:</vt:lpstr>
      <vt:lpstr>How does Association Rule Learning work?</vt:lpstr>
      <vt:lpstr>Support</vt:lpstr>
      <vt:lpstr>Confidence</vt:lpstr>
      <vt:lpstr>Lift</vt:lpstr>
      <vt:lpstr>Types of Association Rule Lerning</vt:lpstr>
      <vt:lpstr>Types of Association Rule Lerning</vt:lpstr>
      <vt:lpstr>Types of Association Rule Lerning</vt:lpstr>
      <vt:lpstr>Applications of Association Rule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 learning</dc:title>
  <dc:creator>Vinita Saldanha</dc:creator>
  <cp:lastModifiedBy>Vinita Saldanha</cp:lastModifiedBy>
  <cp:revision>3</cp:revision>
  <dcterms:created xsi:type="dcterms:W3CDTF">2021-07-08T01:58:45Z</dcterms:created>
  <dcterms:modified xsi:type="dcterms:W3CDTF">2021-07-08T02:15:43Z</dcterms:modified>
</cp:coreProperties>
</file>