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7/4/2021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4702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7935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098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634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7482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8478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49011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664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100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281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6034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8404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4054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7627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6915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3996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7779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53BEF823-48A5-43FC-BE03-E79964288B41}" type="datetimeFigureOut">
              <a:rPr lang="en-US" smtClean="0"/>
              <a:pPr algn="r"/>
              <a:t>7/4/2021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25580077"/>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23" name="Picture 2" descr="Sea of buildings at twilight">
            <a:extLst>
              <a:ext uri="{FF2B5EF4-FFF2-40B4-BE49-F238E27FC236}">
                <a16:creationId xmlns:a16="http://schemas.microsoft.com/office/drawing/2014/main" id="{875FAFA0-BFDA-4489-A97C-AEFEEA1B3F73}"/>
              </a:ext>
            </a:extLst>
          </p:cNvPr>
          <p:cNvPicPr>
            <a:picLocks noChangeAspect="1"/>
          </p:cNvPicPr>
          <p:nvPr/>
        </p:nvPicPr>
        <p:blipFill rotWithShape="1">
          <a:blip r:embed="rId2">
            <a:alphaModFix amt="33000"/>
          </a:blip>
          <a:srcRect t="3735" b="11995"/>
          <a:stretch/>
        </p:blipFill>
        <p:spPr>
          <a:xfrm>
            <a:off x="20" y="10"/>
            <a:ext cx="12191980" cy="6857990"/>
          </a:xfrm>
          <a:prstGeom prst="rect">
            <a:avLst/>
          </a:prstGeom>
        </p:spPr>
      </p:pic>
      <p:sp>
        <p:nvSpPr>
          <p:cNvPr id="2" name="Title 1">
            <a:extLst>
              <a:ext uri="{FF2B5EF4-FFF2-40B4-BE49-F238E27FC236}">
                <a16:creationId xmlns:a16="http://schemas.microsoft.com/office/drawing/2014/main" id="{3EE38749-B327-4AD4-841F-E6AC75AA11FC}"/>
              </a:ext>
            </a:extLst>
          </p:cNvPr>
          <p:cNvSpPr>
            <a:spLocks noGrp="1"/>
          </p:cNvSpPr>
          <p:nvPr>
            <p:ph type="ctrTitle"/>
          </p:nvPr>
        </p:nvSpPr>
        <p:spPr>
          <a:xfrm>
            <a:off x="1078992" y="1143000"/>
            <a:ext cx="9052560" cy="3546179"/>
          </a:xfrm>
        </p:spPr>
        <p:txBody>
          <a:bodyPr>
            <a:normAutofit/>
          </a:bodyPr>
          <a:lstStyle/>
          <a:p>
            <a:r>
              <a:rPr lang="en-GB"/>
              <a:t>Clustering</a:t>
            </a:r>
            <a:endParaRPr lang="en-GB" dirty="0"/>
          </a:p>
        </p:txBody>
      </p:sp>
    </p:spTree>
    <p:extLst>
      <p:ext uri="{BB962C8B-B14F-4D97-AF65-F5344CB8AC3E}">
        <p14:creationId xmlns:p14="http://schemas.microsoft.com/office/powerpoint/2010/main" val="32281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2B519-6924-462E-AC61-1C37F23E4EA2}"/>
              </a:ext>
            </a:extLst>
          </p:cNvPr>
          <p:cNvSpPr>
            <a:spLocks noGrp="1"/>
          </p:cNvSpPr>
          <p:nvPr>
            <p:ph type="title"/>
          </p:nvPr>
        </p:nvSpPr>
        <p:spPr>
          <a:xfrm>
            <a:off x="6435091" y="609600"/>
            <a:ext cx="4832465" cy="1326321"/>
          </a:xfrm>
        </p:spPr>
        <p:txBody>
          <a:bodyPr>
            <a:normAutofit/>
          </a:bodyPr>
          <a:lstStyle/>
          <a:p>
            <a:r>
              <a:rPr lang="en-GB" sz="2900">
                <a:solidFill>
                  <a:srgbClr val="FFFFFF"/>
                </a:solidFill>
              </a:rPr>
              <a:t>Distribution Model-Based Clustering</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ustering in Machine Learning">
            <a:extLst>
              <a:ext uri="{FF2B5EF4-FFF2-40B4-BE49-F238E27FC236}">
                <a16:creationId xmlns:a16="http://schemas.microsoft.com/office/drawing/2014/main" id="{F1C825A2-07DE-49D4-8E45-FA883C75F8DE}"/>
              </a:ext>
            </a:extLst>
          </p:cNvPr>
          <p:cNvPicPr/>
          <p:nvPr/>
        </p:nvPicPr>
        <p:blipFill rotWithShape="1">
          <a:blip r:embed="rId2">
            <a:extLst>
              <a:ext uri="{28A0092B-C50C-407E-A947-70E740481C1C}">
                <a14:useLocalDpi xmlns:a14="http://schemas.microsoft.com/office/drawing/2010/main" val="0"/>
              </a:ext>
            </a:extLst>
          </a:blip>
          <a:srcRect r="7297" b="3309"/>
          <a:stretch/>
        </p:blipFill>
        <p:spPr bwMode="auto">
          <a:xfrm>
            <a:off x="812496" y="1935922"/>
            <a:ext cx="5109182" cy="2981312"/>
          </a:xfrm>
          <a:prstGeom prst="rect">
            <a:avLst/>
          </a:prstGeom>
          <a:noFill/>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ABE24B-6781-46F3-AE8D-D84FB16F20CB}"/>
              </a:ext>
            </a:extLst>
          </p:cNvPr>
          <p:cNvSpPr>
            <a:spLocks noGrp="1"/>
          </p:cNvSpPr>
          <p:nvPr>
            <p:ph idx="1"/>
          </p:nvPr>
        </p:nvSpPr>
        <p:spPr>
          <a:xfrm>
            <a:off x="6435091" y="2096064"/>
            <a:ext cx="5229225" cy="4332728"/>
          </a:xfrm>
        </p:spPr>
        <p:txBody>
          <a:bodyPr>
            <a:normAutofit/>
          </a:bodyPr>
          <a:lstStyle/>
          <a:p>
            <a:pPr>
              <a:lnSpc>
                <a:spcPct val="110000"/>
              </a:lnSpc>
            </a:pPr>
            <a:r>
              <a:rPr lang="en-US" dirty="0">
                <a:solidFill>
                  <a:srgbClr val="FFFFFF"/>
                </a:solidFill>
              </a:rPr>
              <a:t>In the distribution model-based clustering method, the data is divided based on the probability of how a dataset belongs to a particular distribution. The grouping is done by assuming some distributions commonly Gaussian Distribution.</a:t>
            </a:r>
          </a:p>
          <a:p>
            <a:pPr>
              <a:lnSpc>
                <a:spcPct val="110000"/>
              </a:lnSpc>
            </a:pPr>
            <a:r>
              <a:rPr lang="en-US" dirty="0">
                <a:solidFill>
                  <a:srgbClr val="FFFFFF"/>
                </a:solidFill>
              </a:rPr>
              <a:t>The example of this type is the Expectation-Maximization Clustering algorithm that uses Gaussian Mixture Models (GMM).</a:t>
            </a:r>
          </a:p>
        </p:txBody>
      </p:sp>
    </p:spTree>
    <p:extLst>
      <p:ext uri="{BB962C8B-B14F-4D97-AF65-F5344CB8AC3E}">
        <p14:creationId xmlns:p14="http://schemas.microsoft.com/office/powerpoint/2010/main" val="383209101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8C68B-64CF-4003-9A49-8665C992A689}"/>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Hierarchical Clustering</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ustering in Machine Learning">
            <a:extLst>
              <a:ext uri="{FF2B5EF4-FFF2-40B4-BE49-F238E27FC236}">
                <a16:creationId xmlns:a16="http://schemas.microsoft.com/office/drawing/2014/main" id="{0CA0F205-2AC6-458D-8A5B-CB96FE9298D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2496" y="1791478"/>
            <a:ext cx="5109182" cy="3442995"/>
          </a:xfrm>
          <a:prstGeom prst="rect">
            <a:avLst/>
          </a:prstGeom>
          <a:noFill/>
        </p:spPr>
      </p:pic>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4DD06A-FE6B-40EA-BF35-BA44718672DE}"/>
              </a:ext>
            </a:extLst>
          </p:cNvPr>
          <p:cNvSpPr>
            <a:spLocks noGrp="1"/>
          </p:cNvSpPr>
          <p:nvPr>
            <p:ph idx="1"/>
          </p:nvPr>
        </p:nvSpPr>
        <p:spPr>
          <a:xfrm>
            <a:off x="6435091" y="2096063"/>
            <a:ext cx="5629391" cy="4351389"/>
          </a:xfrm>
        </p:spPr>
        <p:txBody>
          <a:bodyPr>
            <a:normAutofit/>
          </a:bodyPr>
          <a:lstStyle/>
          <a:p>
            <a:pPr>
              <a:lnSpc>
                <a:spcPct val="110000"/>
              </a:lnSpc>
            </a:pPr>
            <a:r>
              <a:rPr lang="en-US" sz="1800" dirty="0">
                <a:solidFill>
                  <a:srgbClr val="FFFFFF"/>
                </a:solidFill>
              </a:rPr>
              <a:t>Hierarchical clustering can be used as an alternative for the partitioned clustering as there is no requirement of pre-specifying the number of clusters to be created. </a:t>
            </a:r>
          </a:p>
          <a:p>
            <a:pPr>
              <a:lnSpc>
                <a:spcPct val="110000"/>
              </a:lnSpc>
            </a:pPr>
            <a:r>
              <a:rPr lang="en-US" sz="1800" dirty="0">
                <a:solidFill>
                  <a:srgbClr val="FFFFFF"/>
                </a:solidFill>
              </a:rPr>
              <a:t>In this technique, the dataset is divided into clusters to create a tree-like structure, which is also called a dendrogram. </a:t>
            </a:r>
          </a:p>
          <a:p>
            <a:pPr>
              <a:lnSpc>
                <a:spcPct val="110000"/>
              </a:lnSpc>
            </a:pPr>
            <a:r>
              <a:rPr lang="en-US" sz="1800" dirty="0">
                <a:solidFill>
                  <a:srgbClr val="FFFFFF"/>
                </a:solidFill>
              </a:rPr>
              <a:t>The observations or any number of clusters can be selected by cutting the tree at the correct level. The most common example of this method is the Agglomerative Hierarchical algorithm.</a:t>
            </a:r>
            <a:endParaRPr lang="en-GB" sz="1800" dirty="0">
              <a:solidFill>
                <a:srgbClr val="FFFFFF"/>
              </a:solidFill>
            </a:endParaRPr>
          </a:p>
        </p:txBody>
      </p:sp>
    </p:spTree>
    <p:extLst>
      <p:ext uri="{BB962C8B-B14F-4D97-AF65-F5344CB8AC3E}">
        <p14:creationId xmlns:p14="http://schemas.microsoft.com/office/powerpoint/2010/main" val="38812021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A0A0-5C3A-40C4-9949-992F6B107051}"/>
              </a:ext>
            </a:extLst>
          </p:cNvPr>
          <p:cNvSpPr>
            <a:spLocks noGrp="1"/>
          </p:cNvSpPr>
          <p:nvPr>
            <p:ph type="title"/>
          </p:nvPr>
        </p:nvSpPr>
        <p:spPr/>
        <p:txBody>
          <a:bodyPr/>
          <a:lstStyle/>
          <a:p>
            <a:r>
              <a:rPr lang="en-GB" dirty="0"/>
              <a:t>Fuzzy Clustering</a:t>
            </a:r>
          </a:p>
        </p:txBody>
      </p:sp>
      <p:sp>
        <p:nvSpPr>
          <p:cNvPr id="3" name="Content Placeholder 2">
            <a:extLst>
              <a:ext uri="{FF2B5EF4-FFF2-40B4-BE49-F238E27FC236}">
                <a16:creationId xmlns:a16="http://schemas.microsoft.com/office/drawing/2014/main" id="{497001FC-BF07-4C3B-9D2C-C385977EB3EE}"/>
              </a:ext>
            </a:extLst>
          </p:cNvPr>
          <p:cNvSpPr>
            <a:spLocks noGrp="1"/>
          </p:cNvSpPr>
          <p:nvPr>
            <p:ph idx="1"/>
          </p:nvPr>
        </p:nvSpPr>
        <p:spPr>
          <a:xfrm>
            <a:off x="913795" y="2096063"/>
            <a:ext cx="10353762" cy="3745443"/>
          </a:xfrm>
        </p:spPr>
        <p:txBody>
          <a:bodyPr/>
          <a:lstStyle/>
          <a:p>
            <a:r>
              <a:rPr lang="en-US" dirty="0"/>
              <a:t>Fuzzy clustering is a type of soft method in which a data object may belong to more than one group or cluster. </a:t>
            </a:r>
          </a:p>
          <a:p>
            <a:endParaRPr lang="en-US" dirty="0"/>
          </a:p>
          <a:p>
            <a:r>
              <a:rPr lang="en-US" dirty="0"/>
              <a:t>Each dataset has a set of membership coefficients, which depend on the degree of membership to be in a cluster. </a:t>
            </a:r>
          </a:p>
          <a:p>
            <a:endParaRPr lang="en-US" dirty="0"/>
          </a:p>
          <a:p>
            <a:r>
              <a:rPr lang="en-US" dirty="0"/>
              <a:t>Fuzzy C-means algorithm is the example of this type of clustering; it is sometimes also known as the Fuzzy k-means algorithm.</a:t>
            </a:r>
            <a:endParaRPr lang="en-GB" dirty="0"/>
          </a:p>
        </p:txBody>
      </p:sp>
    </p:spTree>
    <p:extLst>
      <p:ext uri="{BB962C8B-B14F-4D97-AF65-F5344CB8AC3E}">
        <p14:creationId xmlns:p14="http://schemas.microsoft.com/office/powerpoint/2010/main" val="3329074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8695-8F29-46FF-AF86-304D8F67A06D}"/>
              </a:ext>
            </a:extLst>
          </p:cNvPr>
          <p:cNvSpPr>
            <a:spLocks noGrp="1"/>
          </p:cNvSpPr>
          <p:nvPr>
            <p:ph type="title"/>
          </p:nvPr>
        </p:nvSpPr>
        <p:spPr>
          <a:xfrm>
            <a:off x="913795" y="609601"/>
            <a:ext cx="10353761" cy="722050"/>
          </a:xfrm>
        </p:spPr>
        <p:txBody>
          <a:bodyPr/>
          <a:lstStyle/>
          <a:p>
            <a:r>
              <a:rPr lang="en-GB" dirty="0"/>
              <a:t>Clustering Algorithms</a:t>
            </a:r>
          </a:p>
        </p:txBody>
      </p:sp>
      <p:sp>
        <p:nvSpPr>
          <p:cNvPr id="3" name="Content Placeholder 2">
            <a:extLst>
              <a:ext uri="{FF2B5EF4-FFF2-40B4-BE49-F238E27FC236}">
                <a16:creationId xmlns:a16="http://schemas.microsoft.com/office/drawing/2014/main" id="{D01880A1-227E-4936-909A-3448F2263CA8}"/>
              </a:ext>
            </a:extLst>
          </p:cNvPr>
          <p:cNvSpPr>
            <a:spLocks noGrp="1"/>
          </p:cNvSpPr>
          <p:nvPr>
            <p:ph idx="1"/>
          </p:nvPr>
        </p:nvSpPr>
        <p:spPr>
          <a:xfrm>
            <a:off x="913794" y="1669935"/>
            <a:ext cx="10353762" cy="4393513"/>
          </a:xfrm>
        </p:spPr>
        <p:txBody>
          <a:bodyPr>
            <a:normAutofit/>
          </a:bodyPr>
          <a:lstStyle/>
          <a:p>
            <a:pPr marL="0" indent="0">
              <a:buNone/>
            </a:pPr>
            <a:r>
              <a:rPr lang="en-US" dirty="0"/>
              <a:t>K-Means algorithm: </a:t>
            </a:r>
          </a:p>
          <a:p>
            <a:r>
              <a:rPr lang="en-US" dirty="0"/>
              <a:t>The k-means algorithm is one of the most popular clustering algorithms. It classifies the dataset by dividing the samples into different clusters of equal variances. The number of clusters must be specified in this algorithm. It is fast with fewer computations required, with the linear complexity of O(n).</a:t>
            </a:r>
          </a:p>
          <a:p>
            <a:endParaRPr lang="en-US" dirty="0"/>
          </a:p>
          <a:p>
            <a:pPr marL="0" indent="0">
              <a:buNone/>
            </a:pPr>
            <a:r>
              <a:rPr lang="en-US" dirty="0"/>
              <a:t>Mean-shift algorithm: </a:t>
            </a:r>
          </a:p>
          <a:p>
            <a:r>
              <a:rPr lang="en-US" dirty="0"/>
              <a:t>Mean-shift algorithm tries to find the dense areas in the smooth density of data points. It is an example of a centroid-based model, that works on updating the candidates for centroid to be the center of the points within a given region.</a:t>
            </a:r>
          </a:p>
        </p:txBody>
      </p:sp>
    </p:spTree>
    <p:extLst>
      <p:ext uri="{BB962C8B-B14F-4D97-AF65-F5344CB8AC3E}">
        <p14:creationId xmlns:p14="http://schemas.microsoft.com/office/powerpoint/2010/main" val="412857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8695-8F29-46FF-AF86-304D8F67A06D}"/>
              </a:ext>
            </a:extLst>
          </p:cNvPr>
          <p:cNvSpPr>
            <a:spLocks noGrp="1"/>
          </p:cNvSpPr>
          <p:nvPr>
            <p:ph type="title"/>
          </p:nvPr>
        </p:nvSpPr>
        <p:spPr>
          <a:xfrm>
            <a:off x="913795" y="609600"/>
            <a:ext cx="10353761" cy="659907"/>
          </a:xfrm>
        </p:spPr>
        <p:txBody>
          <a:bodyPr/>
          <a:lstStyle/>
          <a:p>
            <a:r>
              <a:rPr lang="en-GB" dirty="0"/>
              <a:t>Clustering Algorithms</a:t>
            </a:r>
          </a:p>
        </p:txBody>
      </p:sp>
      <p:sp>
        <p:nvSpPr>
          <p:cNvPr id="3" name="Content Placeholder 2">
            <a:extLst>
              <a:ext uri="{FF2B5EF4-FFF2-40B4-BE49-F238E27FC236}">
                <a16:creationId xmlns:a16="http://schemas.microsoft.com/office/drawing/2014/main" id="{D01880A1-227E-4936-909A-3448F2263CA8}"/>
              </a:ext>
            </a:extLst>
          </p:cNvPr>
          <p:cNvSpPr>
            <a:spLocks noGrp="1"/>
          </p:cNvSpPr>
          <p:nvPr>
            <p:ph idx="1"/>
          </p:nvPr>
        </p:nvSpPr>
        <p:spPr>
          <a:xfrm>
            <a:off x="913794" y="1678812"/>
            <a:ext cx="10353762" cy="4331371"/>
          </a:xfrm>
        </p:spPr>
        <p:txBody>
          <a:bodyPr>
            <a:normAutofit lnSpcReduction="10000"/>
          </a:bodyPr>
          <a:lstStyle/>
          <a:p>
            <a:pPr marL="0" indent="0">
              <a:buNone/>
            </a:pPr>
            <a:r>
              <a:rPr lang="en-US" dirty="0"/>
              <a:t>DBSCAN Algorithm: </a:t>
            </a:r>
          </a:p>
          <a:p>
            <a:r>
              <a:rPr lang="en-US" dirty="0"/>
              <a:t>It stands for Density-Based Spatial Clustering of Applications with Noise. It is an example of a density-based model similar to the mean-shift, but with some remarkable advantages. In this algorithm, the areas of high density are separated by the areas of low density. Because of this, the clusters can be found in any arbitrary shape.</a:t>
            </a:r>
          </a:p>
          <a:p>
            <a:pPr marL="0" indent="0">
              <a:buNone/>
            </a:pPr>
            <a:endParaRPr lang="en-US" dirty="0"/>
          </a:p>
          <a:p>
            <a:pPr marL="0" indent="0">
              <a:buNone/>
            </a:pPr>
            <a:r>
              <a:rPr lang="en-US" dirty="0"/>
              <a:t>Expectation-Maximization Clustering using GMM: </a:t>
            </a:r>
          </a:p>
          <a:p>
            <a:r>
              <a:rPr lang="en-US" dirty="0"/>
              <a:t>This algorithm can be used as an alternative for the k-means algorithm or for those cases where K-means can be failed. In GMM, it is assumed that the data points are Gaussian distributed.</a:t>
            </a:r>
          </a:p>
        </p:txBody>
      </p:sp>
    </p:spTree>
    <p:extLst>
      <p:ext uri="{BB962C8B-B14F-4D97-AF65-F5344CB8AC3E}">
        <p14:creationId xmlns:p14="http://schemas.microsoft.com/office/powerpoint/2010/main" val="299977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8695-8F29-46FF-AF86-304D8F67A06D}"/>
              </a:ext>
            </a:extLst>
          </p:cNvPr>
          <p:cNvSpPr>
            <a:spLocks noGrp="1"/>
          </p:cNvSpPr>
          <p:nvPr>
            <p:ph type="title"/>
          </p:nvPr>
        </p:nvSpPr>
        <p:spPr>
          <a:xfrm>
            <a:off x="913795" y="609600"/>
            <a:ext cx="10353761" cy="872971"/>
          </a:xfrm>
        </p:spPr>
        <p:txBody>
          <a:bodyPr/>
          <a:lstStyle/>
          <a:p>
            <a:r>
              <a:rPr lang="en-GB" dirty="0"/>
              <a:t>Clustering Algorithms</a:t>
            </a:r>
          </a:p>
        </p:txBody>
      </p:sp>
      <p:sp>
        <p:nvSpPr>
          <p:cNvPr id="3" name="Content Placeholder 2">
            <a:extLst>
              <a:ext uri="{FF2B5EF4-FFF2-40B4-BE49-F238E27FC236}">
                <a16:creationId xmlns:a16="http://schemas.microsoft.com/office/drawing/2014/main" id="{D01880A1-227E-4936-909A-3448F2263CA8}"/>
              </a:ext>
            </a:extLst>
          </p:cNvPr>
          <p:cNvSpPr>
            <a:spLocks noGrp="1"/>
          </p:cNvSpPr>
          <p:nvPr>
            <p:ph idx="1"/>
          </p:nvPr>
        </p:nvSpPr>
        <p:spPr>
          <a:xfrm>
            <a:off x="913794" y="1874122"/>
            <a:ext cx="10353762" cy="4233715"/>
          </a:xfrm>
        </p:spPr>
        <p:txBody>
          <a:bodyPr>
            <a:normAutofit/>
          </a:bodyPr>
          <a:lstStyle/>
          <a:p>
            <a:pPr marL="0" indent="0">
              <a:buNone/>
            </a:pPr>
            <a:r>
              <a:rPr lang="en-US" dirty="0"/>
              <a:t>Agglomerative Hierarchical algorithm: </a:t>
            </a:r>
          </a:p>
          <a:p>
            <a:r>
              <a:rPr lang="en-US" dirty="0"/>
              <a:t>The Agglomerative hierarchical algorithm performs the bottom-up hierarchical clustering. In this, each data point is treated as a single cluster at the outset and then successively merged. The cluster hierarchy can be represented as a tree-structure.</a:t>
            </a:r>
          </a:p>
          <a:p>
            <a:pPr marL="0" indent="0">
              <a:buNone/>
            </a:pPr>
            <a:endParaRPr lang="en-US" dirty="0"/>
          </a:p>
          <a:p>
            <a:pPr marL="0" indent="0">
              <a:buNone/>
            </a:pPr>
            <a:r>
              <a:rPr lang="en-US" dirty="0"/>
              <a:t>Affinity Propagation: </a:t>
            </a:r>
          </a:p>
          <a:p>
            <a:r>
              <a:rPr lang="en-US" dirty="0"/>
              <a:t>It is different from other clustering algorithms as it does not require to specify the number of clusters. In this, each data point sends a message between the pair of data points until convergence. It has O(N2T) time complexity, which is the main drawback of this algorithm.</a:t>
            </a:r>
          </a:p>
        </p:txBody>
      </p:sp>
    </p:spTree>
    <p:extLst>
      <p:ext uri="{BB962C8B-B14F-4D97-AF65-F5344CB8AC3E}">
        <p14:creationId xmlns:p14="http://schemas.microsoft.com/office/powerpoint/2010/main" val="2308918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CA75-A2FE-4C3B-947F-EA4194BF0D82}"/>
              </a:ext>
            </a:extLst>
          </p:cNvPr>
          <p:cNvSpPr>
            <a:spLocks noGrp="1"/>
          </p:cNvSpPr>
          <p:nvPr>
            <p:ph type="title"/>
          </p:nvPr>
        </p:nvSpPr>
        <p:spPr>
          <a:xfrm>
            <a:off x="913795" y="609600"/>
            <a:ext cx="10353761" cy="828583"/>
          </a:xfrm>
        </p:spPr>
        <p:txBody>
          <a:bodyPr/>
          <a:lstStyle/>
          <a:p>
            <a:r>
              <a:rPr lang="en-GB" dirty="0"/>
              <a:t>Applications of Clustering</a:t>
            </a:r>
          </a:p>
        </p:txBody>
      </p:sp>
      <p:sp>
        <p:nvSpPr>
          <p:cNvPr id="3" name="Content Placeholder 2">
            <a:extLst>
              <a:ext uri="{FF2B5EF4-FFF2-40B4-BE49-F238E27FC236}">
                <a16:creationId xmlns:a16="http://schemas.microsoft.com/office/drawing/2014/main" id="{69B33500-42EC-4D91-9A50-FC74AC543C59}"/>
              </a:ext>
            </a:extLst>
          </p:cNvPr>
          <p:cNvSpPr>
            <a:spLocks noGrp="1"/>
          </p:cNvSpPr>
          <p:nvPr>
            <p:ph idx="1"/>
          </p:nvPr>
        </p:nvSpPr>
        <p:spPr>
          <a:xfrm>
            <a:off x="913794" y="1794224"/>
            <a:ext cx="10353762" cy="4304736"/>
          </a:xfrm>
        </p:spPr>
        <p:txBody>
          <a:bodyPr>
            <a:normAutofit lnSpcReduction="10000"/>
          </a:bodyPr>
          <a:lstStyle/>
          <a:p>
            <a:r>
              <a:rPr lang="en-US" dirty="0"/>
              <a:t>In Identification of Cancer Cells</a:t>
            </a:r>
          </a:p>
          <a:p>
            <a:endParaRPr lang="en-US" dirty="0"/>
          </a:p>
          <a:p>
            <a:r>
              <a:rPr lang="en-GB" dirty="0"/>
              <a:t>In Search Engines</a:t>
            </a:r>
          </a:p>
          <a:p>
            <a:endParaRPr lang="en-GB" dirty="0"/>
          </a:p>
          <a:p>
            <a:r>
              <a:rPr lang="en-GB" dirty="0"/>
              <a:t>Customer Segmentation</a:t>
            </a:r>
          </a:p>
          <a:p>
            <a:endParaRPr lang="en-GB" dirty="0"/>
          </a:p>
          <a:p>
            <a:r>
              <a:rPr lang="en-GB" dirty="0"/>
              <a:t>In Biology</a:t>
            </a:r>
          </a:p>
          <a:p>
            <a:pPr marL="0" indent="0">
              <a:buNone/>
            </a:pPr>
            <a:endParaRPr lang="en-GB" dirty="0"/>
          </a:p>
          <a:p>
            <a:r>
              <a:rPr lang="en-GB" dirty="0"/>
              <a:t>In Land Use</a:t>
            </a:r>
          </a:p>
        </p:txBody>
      </p:sp>
    </p:spTree>
    <p:extLst>
      <p:ext uri="{BB962C8B-B14F-4D97-AF65-F5344CB8AC3E}">
        <p14:creationId xmlns:p14="http://schemas.microsoft.com/office/powerpoint/2010/main" val="166063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E9EBD-3F95-408F-BA21-BE07C5F60E8F}"/>
              </a:ext>
            </a:extLst>
          </p:cNvPr>
          <p:cNvSpPr>
            <a:spLocks noGrp="1"/>
          </p:cNvSpPr>
          <p:nvPr>
            <p:ph type="title"/>
          </p:nvPr>
        </p:nvSpPr>
        <p:spPr>
          <a:xfrm>
            <a:off x="4549063" y="1060110"/>
            <a:ext cx="6801998" cy="4737780"/>
          </a:xfrm>
        </p:spPr>
        <p:txBody>
          <a:bodyPr vert="horz" lIns="91440" tIns="45720" rIns="91440" bIns="45720" rtlCol="0" anchor="ctr">
            <a:normAutofit/>
          </a:bodyPr>
          <a:lstStyle/>
          <a:p>
            <a:pPr algn="l"/>
            <a:r>
              <a:rPr lang="en-US" sz="5400"/>
              <a:t>Thank you</a:t>
            </a:r>
          </a:p>
        </p:txBody>
      </p:sp>
      <p:sp>
        <p:nvSpPr>
          <p:cNvPr id="9" name="Rectangle 8">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1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2EAC-A17D-4150-B9B6-406B1C871E1C}"/>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1A4C9D1D-7BC3-48C2-AC11-A102B167DA9F}"/>
              </a:ext>
            </a:extLst>
          </p:cNvPr>
          <p:cNvSpPr>
            <a:spLocks noGrp="1"/>
          </p:cNvSpPr>
          <p:nvPr>
            <p:ph idx="1"/>
          </p:nvPr>
        </p:nvSpPr>
        <p:spPr/>
        <p:txBody>
          <a:bodyPr/>
          <a:lstStyle/>
          <a:p>
            <a:r>
              <a:rPr lang="en-US" dirty="0"/>
              <a:t>Clustering or cluster analysis is a machine learning technique, which groups the unlabeled dataset. </a:t>
            </a:r>
          </a:p>
          <a:p>
            <a:endParaRPr lang="en-US" dirty="0"/>
          </a:p>
          <a:p>
            <a:r>
              <a:rPr lang="en-US" dirty="0"/>
              <a:t>It can be defined as "</a:t>
            </a:r>
            <a:r>
              <a:rPr lang="en-US" sz="2400" i="1" dirty="0"/>
              <a:t>A way of grouping the data points into different clusters, consisting of similar data points. The objects with the possible similarities remain in a group that has less or no similarities with another group</a:t>
            </a:r>
            <a:r>
              <a:rPr lang="en-US" dirty="0"/>
              <a:t>."</a:t>
            </a:r>
            <a:endParaRPr lang="en-GB" dirty="0"/>
          </a:p>
        </p:txBody>
      </p:sp>
    </p:spTree>
    <p:extLst>
      <p:ext uri="{BB962C8B-B14F-4D97-AF65-F5344CB8AC3E}">
        <p14:creationId xmlns:p14="http://schemas.microsoft.com/office/powerpoint/2010/main" val="210296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1414-E17E-4069-B7BA-C760523E5064}"/>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50BE54DE-15E0-45C8-9364-1CF6FA82977E}"/>
              </a:ext>
            </a:extLst>
          </p:cNvPr>
          <p:cNvSpPr>
            <a:spLocks noGrp="1"/>
          </p:cNvSpPr>
          <p:nvPr>
            <p:ph idx="1"/>
          </p:nvPr>
        </p:nvSpPr>
        <p:spPr/>
        <p:txBody>
          <a:bodyPr>
            <a:normAutofit lnSpcReduction="10000"/>
          </a:bodyPr>
          <a:lstStyle/>
          <a:p>
            <a:r>
              <a:rPr lang="en-US" dirty="0"/>
              <a:t>It does it by finding some similar patterns in the unlabeled dataset such as shape, size, color, behavior, etc., and divides them as per the presence and absence of those similar patterns.</a:t>
            </a:r>
          </a:p>
          <a:p>
            <a:r>
              <a:rPr lang="en-US" dirty="0"/>
              <a:t>It is an unsupervised learning method; hence no supervision is provided to the algorithm, and it deals with the unlabeled dataset.</a:t>
            </a:r>
          </a:p>
          <a:p>
            <a:r>
              <a:rPr lang="en-US" dirty="0"/>
              <a:t>After applying this clustering technique, each cluster or group is provided with a cluster-ID. ML system can use this id to simplify the processing of large and complex datasets.</a:t>
            </a:r>
          </a:p>
          <a:p>
            <a:r>
              <a:rPr lang="en-US" dirty="0"/>
              <a:t>The clustering technique is commonly used for statistical data analysis.</a:t>
            </a:r>
          </a:p>
        </p:txBody>
      </p:sp>
    </p:spTree>
    <p:extLst>
      <p:ext uri="{BB962C8B-B14F-4D97-AF65-F5344CB8AC3E}">
        <p14:creationId xmlns:p14="http://schemas.microsoft.com/office/powerpoint/2010/main" val="173845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7074-618B-41C2-986C-74D4C60DEA40}"/>
              </a:ext>
            </a:extLst>
          </p:cNvPr>
          <p:cNvSpPr>
            <a:spLocks noGrp="1"/>
          </p:cNvSpPr>
          <p:nvPr>
            <p:ph type="title"/>
          </p:nvPr>
        </p:nvSpPr>
        <p:spPr/>
        <p:txBody>
          <a:bodyPr/>
          <a:lstStyle/>
          <a:p>
            <a:r>
              <a:rPr lang="en-GB" dirty="0"/>
              <a:t>Clustering example</a:t>
            </a:r>
          </a:p>
        </p:txBody>
      </p:sp>
      <p:sp>
        <p:nvSpPr>
          <p:cNvPr id="3" name="Content Placeholder 2">
            <a:extLst>
              <a:ext uri="{FF2B5EF4-FFF2-40B4-BE49-F238E27FC236}">
                <a16:creationId xmlns:a16="http://schemas.microsoft.com/office/drawing/2014/main" id="{477AA929-7B9A-48BD-B6F7-F45A0D4DC111}"/>
              </a:ext>
            </a:extLst>
          </p:cNvPr>
          <p:cNvSpPr>
            <a:spLocks noGrp="1"/>
          </p:cNvSpPr>
          <p:nvPr>
            <p:ph idx="1"/>
          </p:nvPr>
        </p:nvSpPr>
        <p:spPr/>
        <p:txBody>
          <a:bodyPr/>
          <a:lstStyle/>
          <a:p>
            <a:r>
              <a:rPr lang="en-US" dirty="0"/>
              <a:t>When we visit any shopping mall, we can observe that the things with similar usage are grouped together. </a:t>
            </a:r>
          </a:p>
          <a:p>
            <a:r>
              <a:rPr lang="en-US" dirty="0"/>
              <a:t>Such as the t-shirts are grouped in one section, and trousers are at other sections, similarly, at vegetable sections, apples, bananas, Mangoes, etc., are grouped in separate sections, so that we can easily find out the things. </a:t>
            </a:r>
          </a:p>
          <a:p>
            <a:endParaRPr lang="en-US" dirty="0"/>
          </a:p>
          <a:p>
            <a:r>
              <a:rPr lang="en-US" dirty="0"/>
              <a:t>The clustering technique also works in the same way. Other examples of clustering are grouping documents according to the topic.</a:t>
            </a:r>
            <a:endParaRPr lang="en-GB" dirty="0"/>
          </a:p>
        </p:txBody>
      </p:sp>
    </p:spTree>
    <p:extLst>
      <p:ext uri="{BB962C8B-B14F-4D97-AF65-F5344CB8AC3E}">
        <p14:creationId xmlns:p14="http://schemas.microsoft.com/office/powerpoint/2010/main" val="310754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253-A5C3-4833-B99C-C93891E40057}"/>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7BCB5D2F-CE76-4C46-BA03-811B315CD819}"/>
              </a:ext>
            </a:extLst>
          </p:cNvPr>
          <p:cNvSpPr>
            <a:spLocks noGrp="1"/>
          </p:cNvSpPr>
          <p:nvPr>
            <p:ph idx="1"/>
          </p:nvPr>
        </p:nvSpPr>
        <p:spPr/>
        <p:txBody>
          <a:bodyPr/>
          <a:lstStyle/>
          <a:p>
            <a:pPr marL="0" indent="0">
              <a:buNone/>
            </a:pPr>
            <a:r>
              <a:rPr lang="en-US" dirty="0"/>
              <a:t>The clustering technique can be widely used in various tasks. Some most common uses of this technique are:</a:t>
            </a:r>
          </a:p>
          <a:p>
            <a:r>
              <a:rPr lang="en-US" dirty="0"/>
              <a:t>Market Segmentation</a:t>
            </a:r>
          </a:p>
          <a:p>
            <a:r>
              <a:rPr lang="en-US" dirty="0"/>
              <a:t>Statistical data analysis</a:t>
            </a:r>
          </a:p>
          <a:p>
            <a:r>
              <a:rPr lang="en-US" dirty="0"/>
              <a:t>Social network analysis</a:t>
            </a:r>
          </a:p>
          <a:p>
            <a:r>
              <a:rPr lang="en-US" dirty="0"/>
              <a:t>Image segmentation</a:t>
            </a:r>
          </a:p>
          <a:p>
            <a:r>
              <a:rPr lang="en-US" dirty="0"/>
              <a:t>Anomaly detection, etc.</a:t>
            </a:r>
          </a:p>
          <a:p>
            <a:endParaRPr lang="en-GB" dirty="0"/>
          </a:p>
        </p:txBody>
      </p:sp>
    </p:spTree>
    <p:extLst>
      <p:ext uri="{BB962C8B-B14F-4D97-AF65-F5344CB8AC3E}">
        <p14:creationId xmlns:p14="http://schemas.microsoft.com/office/powerpoint/2010/main" val="19593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C1B81-1B5B-46D1-8508-370DB884A780}"/>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Clustering</a:t>
            </a:r>
          </a:p>
        </p:txBody>
      </p:sp>
      <p:sp>
        <p:nvSpPr>
          <p:cNvPr id="20" name="Rectangle 19">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ustering in Machine Learning">
            <a:extLst>
              <a:ext uri="{FF2B5EF4-FFF2-40B4-BE49-F238E27FC236}">
                <a16:creationId xmlns:a16="http://schemas.microsoft.com/office/drawing/2014/main" id="{81DB6EF1-C921-47F9-9AA5-5523F69A4DD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2496" y="1782146"/>
            <a:ext cx="5109182" cy="3284375"/>
          </a:xfrm>
          <a:prstGeom prst="rect">
            <a:avLst/>
          </a:prstGeom>
          <a:noFill/>
        </p:spPr>
      </p:pic>
      <p:sp>
        <p:nvSpPr>
          <p:cNvPr id="22" name="Rectangle 21">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D09EC5-9ED7-46DF-879C-196DDC047877}"/>
              </a:ext>
            </a:extLst>
          </p:cNvPr>
          <p:cNvSpPr>
            <a:spLocks noGrp="1"/>
          </p:cNvSpPr>
          <p:nvPr>
            <p:ph idx="1"/>
          </p:nvPr>
        </p:nvSpPr>
        <p:spPr>
          <a:xfrm>
            <a:off x="6435091" y="2096064"/>
            <a:ext cx="4832465" cy="3962120"/>
          </a:xfrm>
        </p:spPr>
        <p:txBody>
          <a:bodyPr>
            <a:normAutofit/>
          </a:bodyPr>
          <a:lstStyle/>
          <a:p>
            <a:r>
              <a:rPr lang="en-US">
                <a:solidFill>
                  <a:srgbClr val="FFFFFF"/>
                </a:solidFill>
              </a:rPr>
              <a:t>It is used by the Amazon in its recommendation system to provide the recommendations as per the past search of products. </a:t>
            </a:r>
          </a:p>
          <a:p>
            <a:r>
              <a:rPr lang="en-US">
                <a:solidFill>
                  <a:srgbClr val="FFFFFF"/>
                </a:solidFill>
              </a:rPr>
              <a:t>Netflix also uses this technique to recommend the movies and web-series to its users as per the watch history.</a:t>
            </a:r>
            <a:endParaRPr lang="en-GB">
              <a:solidFill>
                <a:srgbClr val="FFFFFF"/>
              </a:solidFill>
            </a:endParaRPr>
          </a:p>
        </p:txBody>
      </p:sp>
    </p:spTree>
    <p:extLst>
      <p:ext uri="{BB962C8B-B14F-4D97-AF65-F5344CB8AC3E}">
        <p14:creationId xmlns:p14="http://schemas.microsoft.com/office/powerpoint/2010/main" val="8951985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1532-E519-4B58-9451-A315CD98136C}"/>
              </a:ext>
            </a:extLst>
          </p:cNvPr>
          <p:cNvSpPr>
            <a:spLocks noGrp="1"/>
          </p:cNvSpPr>
          <p:nvPr>
            <p:ph type="title"/>
          </p:nvPr>
        </p:nvSpPr>
        <p:spPr/>
        <p:txBody>
          <a:bodyPr/>
          <a:lstStyle/>
          <a:p>
            <a:r>
              <a:rPr lang="en-GB" dirty="0"/>
              <a:t>Types of Clustering Methods</a:t>
            </a:r>
          </a:p>
        </p:txBody>
      </p:sp>
      <p:sp>
        <p:nvSpPr>
          <p:cNvPr id="3" name="Content Placeholder 2">
            <a:extLst>
              <a:ext uri="{FF2B5EF4-FFF2-40B4-BE49-F238E27FC236}">
                <a16:creationId xmlns:a16="http://schemas.microsoft.com/office/drawing/2014/main" id="{33B06BC9-9257-45C8-9E96-615291DE9EE2}"/>
              </a:ext>
            </a:extLst>
          </p:cNvPr>
          <p:cNvSpPr>
            <a:spLocks noGrp="1"/>
          </p:cNvSpPr>
          <p:nvPr>
            <p:ph idx="1"/>
          </p:nvPr>
        </p:nvSpPr>
        <p:spPr>
          <a:xfrm>
            <a:off x="913795" y="2096063"/>
            <a:ext cx="10449622" cy="4073917"/>
          </a:xfrm>
        </p:spPr>
        <p:txBody>
          <a:bodyPr>
            <a:normAutofit/>
          </a:bodyPr>
          <a:lstStyle/>
          <a:p>
            <a:r>
              <a:rPr lang="en-US" dirty="0"/>
              <a:t>The clustering methods are broadly divided into Hard clustering (datapoint belongs to only one group) and Soft Clustering (data points can belong to another group also). </a:t>
            </a:r>
          </a:p>
          <a:p>
            <a:endParaRPr lang="en-US" dirty="0"/>
          </a:p>
          <a:p>
            <a:r>
              <a:rPr lang="en-US" dirty="0"/>
              <a:t>The main clustering methods used in Machine learning:  Partitioning Clustering</a:t>
            </a:r>
          </a:p>
          <a:p>
            <a:pPr marL="0" indent="0">
              <a:buNone/>
            </a:pPr>
            <a:r>
              <a:rPr lang="en-US" dirty="0"/>
              <a:t>							       Density-Based Clustering</a:t>
            </a:r>
          </a:p>
          <a:p>
            <a:pPr marL="0" indent="0">
              <a:buNone/>
            </a:pPr>
            <a:r>
              <a:rPr lang="en-US" dirty="0"/>
              <a:t>						Distribution Model-Based Clustering</a:t>
            </a:r>
          </a:p>
          <a:p>
            <a:pPr marL="0" indent="0">
              <a:buNone/>
            </a:pPr>
            <a:r>
              <a:rPr lang="en-US" dirty="0"/>
              <a:t>							        Hierarchical Clustering</a:t>
            </a:r>
          </a:p>
          <a:p>
            <a:pPr marL="0" indent="0">
              <a:buNone/>
            </a:pPr>
            <a:r>
              <a:rPr lang="en-US" dirty="0"/>
              <a:t>							        Fuzzy Clustering</a:t>
            </a:r>
          </a:p>
          <a:p>
            <a:endParaRPr lang="en-GB" dirty="0"/>
          </a:p>
        </p:txBody>
      </p:sp>
    </p:spTree>
    <p:extLst>
      <p:ext uri="{BB962C8B-B14F-4D97-AF65-F5344CB8AC3E}">
        <p14:creationId xmlns:p14="http://schemas.microsoft.com/office/powerpoint/2010/main" val="427404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8EF10-E4B4-4776-B0BD-60D1F4D610DC}"/>
              </a:ext>
            </a:extLst>
          </p:cNvPr>
          <p:cNvSpPr>
            <a:spLocks noGrp="1"/>
          </p:cNvSpPr>
          <p:nvPr>
            <p:ph type="title"/>
          </p:nvPr>
        </p:nvSpPr>
        <p:spPr>
          <a:xfrm>
            <a:off x="6435091" y="272383"/>
            <a:ext cx="4832465" cy="1326321"/>
          </a:xfrm>
        </p:spPr>
        <p:txBody>
          <a:bodyPr>
            <a:normAutofit/>
          </a:bodyPr>
          <a:lstStyle/>
          <a:p>
            <a:r>
              <a:rPr lang="en-GB" dirty="0">
                <a:solidFill>
                  <a:srgbClr val="FFFFFF"/>
                </a:solidFill>
              </a:rPr>
              <a:t>Partitioning Clustering</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ustering in Machine Learning">
            <a:extLst>
              <a:ext uri="{FF2B5EF4-FFF2-40B4-BE49-F238E27FC236}">
                <a16:creationId xmlns:a16="http://schemas.microsoft.com/office/drawing/2014/main" id="{EB354D2B-A278-4FA3-B5C0-3E9462905B5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2494" y="1306287"/>
            <a:ext cx="5109183" cy="4180114"/>
          </a:xfrm>
          <a:prstGeom prst="rect">
            <a:avLst/>
          </a:prstGeom>
          <a:noFill/>
        </p:spPr>
      </p:pic>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04F10F-1840-471A-A487-7FD106743840}"/>
              </a:ext>
            </a:extLst>
          </p:cNvPr>
          <p:cNvSpPr>
            <a:spLocks noGrp="1"/>
          </p:cNvSpPr>
          <p:nvPr>
            <p:ph idx="1"/>
          </p:nvPr>
        </p:nvSpPr>
        <p:spPr>
          <a:xfrm>
            <a:off x="6435091" y="1871086"/>
            <a:ext cx="5498762" cy="4617345"/>
          </a:xfrm>
        </p:spPr>
        <p:txBody>
          <a:bodyPr>
            <a:normAutofit/>
          </a:bodyPr>
          <a:lstStyle/>
          <a:p>
            <a:pPr>
              <a:lnSpc>
                <a:spcPct val="110000"/>
              </a:lnSpc>
            </a:pPr>
            <a:r>
              <a:rPr lang="en-US" sz="1800" dirty="0">
                <a:solidFill>
                  <a:srgbClr val="FFFFFF"/>
                </a:solidFill>
              </a:rPr>
              <a:t>It is a type of clustering that divides the data into non-hierarchical groups. It is also known as the </a:t>
            </a:r>
            <a:r>
              <a:rPr lang="en-US" sz="1800" u="sng" dirty="0">
                <a:solidFill>
                  <a:srgbClr val="FFFFFF"/>
                </a:solidFill>
              </a:rPr>
              <a:t>centroid-based method</a:t>
            </a:r>
            <a:r>
              <a:rPr lang="en-US" sz="1800" dirty="0">
                <a:solidFill>
                  <a:srgbClr val="FFFFFF"/>
                </a:solidFill>
              </a:rPr>
              <a:t>. The most common example of partitioning clustering is the </a:t>
            </a:r>
            <a:r>
              <a:rPr lang="en-US" sz="1800" u="sng" dirty="0">
                <a:solidFill>
                  <a:srgbClr val="FFFFFF"/>
                </a:solidFill>
              </a:rPr>
              <a:t>K-Means Clustering algorithm</a:t>
            </a:r>
            <a:r>
              <a:rPr lang="en-US" sz="1800" dirty="0">
                <a:solidFill>
                  <a:srgbClr val="FFFFFF"/>
                </a:solidFill>
              </a:rPr>
              <a:t>.</a:t>
            </a:r>
          </a:p>
          <a:p>
            <a:pPr>
              <a:lnSpc>
                <a:spcPct val="110000"/>
              </a:lnSpc>
            </a:pPr>
            <a:endParaRPr lang="en-US" sz="1800" dirty="0">
              <a:solidFill>
                <a:srgbClr val="FFFFFF"/>
              </a:solidFill>
            </a:endParaRPr>
          </a:p>
          <a:p>
            <a:pPr>
              <a:lnSpc>
                <a:spcPct val="110000"/>
              </a:lnSpc>
            </a:pPr>
            <a:r>
              <a:rPr lang="en-US" sz="1800" dirty="0">
                <a:solidFill>
                  <a:srgbClr val="FFFFFF"/>
                </a:solidFill>
              </a:rPr>
              <a:t>In this type, the dataset is divided into a set of k groups, where K is used to define the number of pre-defined groups. The cluster center is created in such a way that the distance between the data points of one cluster is minimum as compared to another cluster centroid.</a:t>
            </a:r>
            <a:endParaRPr lang="en-GB" sz="1800" dirty="0">
              <a:solidFill>
                <a:srgbClr val="FFFFFF"/>
              </a:solidFill>
            </a:endParaRPr>
          </a:p>
        </p:txBody>
      </p:sp>
    </p:spTree>
    <p:extLst>
      <p:ext uri="{BB962C8B-B14F-4D97-AF65-F5344CB8AC3E}">
        <p14:creationId xmlns:p14="http://schemas.microsoft.com/office/powerpoint/2010/main" val="17068690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F5B18-7CAC-4FF2-8D81-18A848B19457}"/>
              </a:ext>
            </a:extLst>
          </p:cNvPr>
          <p:cNvSpPr>
            <a:spLocks noGrp="1"/>
          </p:cNvSpPr>
          <p:nvPr>
            <p:ph type="title"/>
          </p:nvPr>
        </p:nvSpPr>
        <p:spPr>
          <a:xfrm>
            <a:off x="6435091" y="609600"/>
            <a:ext cx="4832465" cy="1326321"/>
          </a:xfrm>
        </p:spPr>
        <p:txBody>
          <a:bodyPr>
            <a:normAutofit/>
          </a:bodyPr>
          <a:lstStyle/>
          <a:p>
            <a:r>
              <a:rPr lang="en-GB" dirty="0">
                <a:solidFill>
                  <a:srgbClr val="FFFFFF"/>
                </a:solidFill>
              </a:rPr>
              <a:t>Density-Based Clustering</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ustering in Machine Learning">
            <a:extLst>
              <a:ext uri="{FF2B5EF4-FFF2-40B4-BE49-F238E27FC236}">
                <a16:creationId xmlns:a16="http://schemas.microsoft.com/office/drawing/2014/main" id="{355F7EB2-5502-4DF2-B638-476AF2C4801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24444" y="1586204"/>
            <a:ext cx="4916519" cy="3769567"/>
          </a:xfrm>
          <a:prstGeom prst="rect">
            <a:avLst/>
          </a:prstGeom>
          <a:noFill/>
        </p:spPr>
      </p:pic>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514B0A-5EDF-4E8A-B823-C654A26E23C6}"/>
              </a:ext>
            </a:extLst>
          </p:cNvPr>
          <p:cNvSpPr>
            <a:spLocks noGrp="1"/>
          </p:cNvSpPr>
          <p:nvPr>
            <p:ph idx="1"/>
          </p:nvPr>
        </p:nvSpPr>
        <p:spPr>
          <a:xfrm>
            <a:off x="6435091" y="2096064"/>
            <a:ext cx="5554746" cy="4463356"/>
          </a:xfrm>
        </p:spPr>
        <p:txBody>
          <a:bodyPr>
            <a:normAutofit/>
          </a:bodyPr>
          <a:lstStyle/>
          <a:p>
            <a:pPr>
              <a:lnSpc>
                <a:spcPct val="110000"/>
              </a:lnSpc>
            </a:pPr>
            <a:r>
              <a:rPr lang="en-US" sz="1800" dirty="0">
                <a:solidFill>
                  <a:srgbClr val="FFFFFF"/>
                </a:solidFill>
              </a:rPr>
              <a:t>The density-based clustering method connects the highly-dense areas into clusters, and the arbitrarily shaped distributions are formed as long as the dense region can be connected. </a:t>
            </a:r>
          </a:p>
          <a:p>
            <a:pPr>
              <a:lnSpc>
                <a:spcPct val="110000"/>
              </a:lnSpc>
            </a:pPr>
            <a:r>
              <a:rPr lang="en-US" sz="1800" dirty="0">
                <a:solidFill>
                  <a:srgbClr val="FFFFFF"/>
                </a:solidFill>
              </a:rPr>
              <a:t>This algorithm does it by identifying different clusters in the dataset and connects the areas of high densities into clusters. The dense areas in data space are divided from each other by sparser areas.</a:t>
            </a:r>
          </a:p>
          <a:p>
            <a:pPr>
              <a:lnSpc>
                <a:spcPct val="110000"/>
              </a:lnSpc>
            </a:pPr>
            <a:r>
              <a:rPr lang="en-US" sz="1800" dirty="0">
                <a:solidFill>
                  <a:srgbClr val="FFFFFF"/>
                </a:solidFill>
              </a:rPr>
              <a:t>These algorithms can face difficulty in clustering the data points if the dataset has varying densities and high dimensions.</a:t>
            </a:r>
          </a:p>
        </p:txBody>
      </p:sp>
    </p:spTree>
    <p:extLst>
      <p:ext uri="{BB962C8B-B14F-4D97-AF65-F5344CB8AC3E}">
        <p14:creationId xmlns:p14="http://schemas.microsoft.com/office/powerpoint/2010/main" val="13579707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26</TotalTime>
  <Words>1152</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Clustering</vt:lpstr>
      <vt:lpstr>Clustering</vt:lpstr>
      <vt:lpstr>Clustering</vt:lpstr>
      <vt:lpstr>Clustering example</vt:lpstr>
      <vt:lpstr>Clustering</vt:lpstr>
      <vt:lpstr>Clustering</vt:lpstr>
      <vt:lpstr>Types of Clustering Methods</vt:lpstr>
      <vt:lpstr>Partitioning Clustering</vt:lpstr>
      <vt:lpstr>Density-Based Clustering</vt:lpstr>
      <vt:lpstr>Distribution Model-Based Clustering</vt:lpstr>
      <vt:lpstr>Hierarchical Clustering</vt:lpstr>
      <vt:lpstr>Fuzzy Clustering</vt:lpstr>
      <vt:lpstr>Clustering Algorithms</vt:lpstr>
      <vt:lpstr>Clustering Algorithms</vt:lpstr>
      <vt:lpstr>Clustering Algorithms</vt:lpstr>
      <vt:lpstr>Applications of Clustering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Vinita Saldanha</dc:creator>
  <cp:lastModifiedBy>Vinita Saldanha</cp:lastModifiedBy>
  <cp:revision>5</cp:revision>
  <dcterms:created xsi:type="dcterms:W3CDTF">2021-07-03T01:31:39Z</dcterms:created>
  <dcterms:modified xsi:type="dcterms:W3CDTF">2021-07-04T09:52:26Z</dcterms:modified>
</cp:coreProperties>
</file>