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65" r:id="rId21"/>
    <p:sldId id="276" r:id="rId22"/>
    <p:sldId id="277" r:id="rId23"/>
    <p:sldId id="278" r:id="rId24"/>
    <p:sldId id="279" r:id="rId25"/>
    <p:sldId id="281"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7/3/2021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135118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7/3/2021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835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7/3/2021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154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7/3/2021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3547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7/3/2021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036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7/3/2021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66744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7/3/2021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6056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7/3/2021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47289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7/3/2021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354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7/3/2021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1785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7/3/2021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1833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7/3/2021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726260113"/>
      </p:ext>
    </p:extLst>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7" r:id="rId8"/>
    <p:sldLayoutId id="2147483694" r:id="rId9"/>
    <p:sldLayoutId id="2147483695" r:id="rId10"/>
    <p:sldLayoutId id="2147483696"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9">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11">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a:extLst>
              <a:ext uri="{FF2B5EF4-FFF2-40B4-BE49-F238E27FC236}">
                <a16:creationId xmlns:a16="http://schemas.microsoft.com/office/drawing/2014/main" id="{DA8F7529-9BAB-4A9D-A1E8-C23BBA75A0C2}"/>
              </a:ext>
            </a:extLst>
          </p:cNvPr>
          <p:cNvPicPr>
            <a:picLocks noChangeAspect="1"/>
          </p:cNvPicPr>
          <p:nvPr/>
        </p:nvPicPr>
        <p:blipFill rotWithShape="1">
          <a:blip r:embed="rId3">
            <a:alphaModFix amt="70000"/>
          </a:blip>
          <a:srcRect t="8003" r="-1" b="35744"/>
          <a:stretch/>
        </p:blipFill>
        <p:spPr>
          <a:xfrm>
            <a:off x="20" y="10"/>
            <a:ext cx="12188932" cy="6856614"/>
          </a:xfrm>
          <a:prstGeom prst="rect">
            <a:avLst/>
          </a:prstGeom>
        </p:spPr>
      </p:pic>
      <p:sp>
        <p:nvSpPr>
          <p:cNvPr id="2" name="Title 1">
            <a:extLst>
              <a:ext uri="{FF2B5EF4-FFF2-40B4-BE49-F238E27FC236}">
                <a16:creationId xmlns:a16="http://schemas.microsoft.com/office/drawing/2014/main" id="{36029DE4-2B00-45EB-9DD7-2B575D40E361}"/>
              </a:ext>
            </a:extLst>
          </p:cNvPr>
          <p:cNvSpPr>
            <a:spLocks noGrp="1"/>
          </p:cNvSpPr>
          <p:nvPr>
            <p:ph type="ctrTitle"/>
          </p:nvPr>
        </p:nvSpPr>
        <p:spPr>
          <a:xfrm>
            <a:off x="996275" y="744909"/>
            <a:ext cx="10190071" cy="3145855"/>
          </a:xfrm>
        </p:spPr>
        <p:txBody>
          <a:bodyPr anchor="b">
            <a:normAutofit/>
          </a:bodyPr>
          <a:lstStyle/>
          <a:p>
            <a:r>
              <a:rPr lang="en-GB" sz="5200">
                <a:solidFill>
                  <a:srgbClr val="FFFFFF"/>
                </a:solidFill>
              </a:rPr>
              <a:t>K-Means Clustering </a:t>
            </a:r>
          </a:p>
        </p:txBody>
      </p:sp>
    </p:spTree>
    <p:extLst>
      <p:ext uri="{BB962C8B-B14F-4D97-AF65-F5344CB8AC3E}">
        <p14:creationId xmlns:p14="http://schemas.microsoft.com/office/powerpoint/2010/main" val="720154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7" name="Rectangle 136">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9" name="Rectangle 138">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1" name="Rectangle 140">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62546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3" name="Rectangle 142">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048" y="0"/>
            <a:ext cx="6251447"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D8A6-A739-4D3B-8185-0C7A4787CC92}"/>
              </a:ext>
            </a:extLst>
          </p:cNvPr>
          <p:cNvSpPr>
            <a:spLocks noGrp="1"/>
          </p:cNvSpPr>
          <p:nvPr>
            <p:ph type="title"/>
          </p:nvPr>
        </p:nvSpPr>
        <p:spPr>
          <a:xfrm>
            <a:off x="838200" y="586992"/>
            <a:ext cx="4953000" cy="1664573"/>
          </a:xfrm>
        </p:spPr>
        <p:txBody>
          <a:bodyPr>
            <a:normAutofit/>
          </a:bodyPr>
          <a:lstStyle/>
          <a:p>
            <a:r>
              <a:rPr lang="en-US"/>
              <a:t>Example</a:t>
            </a:r>
            <a:endParaRPr lang="en-GB" dirty="0"/>
          </a:p>
        </p:txBody>
      </p:sp>
      <p:sp>
        <p:nvSpPr>
          <p:cNvPr id="3" name="Content Placeholder 2">
            <a:extLst>
              <a:ext uri="{FF2B5EF4-FFF2-40B4-BE49-F238E27FC236}">
                <a16:creationId xmlns:a16="http://schemas.microsoft.com/office/drawing/2014/main" id="{4535313E-434D-4C2E-8381-BA77D1F1C2CF}"/>
              </a:ext>
            </a:extLst>
          </p:cNvPr>
          <p:cNvSpPr>
            <a:spLocks noGrp="1"/>
          </p:cNvSpPr>
          <p:nvPr>
            <p:ph idx="1"/>
          </p:nvPr>
        </p:nvSpPr>
        <p:spPr>
          <a:xfrm>
            <a:off x="838200" y="2411653"/>
            <a:ext cx="4952681" cy="3728613"/>
          </a:xfrm>
        </p:spPr>
        <p:txBody>
          <a:bodyPr>
            <a:normAutofit/>
          </a:bodyPr>
          <a:lstStyle/>
          <a:p>
            <a:endParaRPr lang="en-US" sz="2000" dirty="0"/>
          </a:p>
          <a:p>
            <a:r>
              <a:rPr lang="en-US" sz="2000" dirty="0"/>
              <a:t>We need to choose some random k points or centroid to form the cluster. </a:t>
            </a:r>
          </a:p>
          <a:p>
            <a:r>
              <a:rPr lang="en-US" sz="2000" dirty="0"/>
              <a:t>These points can be either the points from the dataset or any other point. </a:t>
            </a:r>
          </a:p>
          <a:p>
            <a:r>
              <a:rPr lang="en-US" sz="2000" dirty="0"/>
              <a:t>So, here we are selecting the below two points as k points, which are not the part of our dataset. </a:t>
            </a:r>
            <a:endParaRPr lang="en-GB" sz="2000" dirty="0"/>
          </a:p>
        </p:txBody>
      </p:sp>
      <p:pic>
        <p:nvPicPr>
          <p:cNvPr id="3074" name="Picture 2" descr="K-Means Clustering Algorithm">
            <a:extLst>
              <a:ext uri="{FF2B5EF4-FFF2-40B4-BE49-F238E27FC236}">
                <a16:creationId xmlns:a16="http://schemas.microsoft.com/office/drawing/2014/main" id="{CA9CE6E2-39AC-4519-8E18-3F92A837B1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975" b="-1"/>
          <a:stretch/>
        </p:blipFill>
        <p:spPr bwMode="auto">
          <a:xfrm>
            <a:off x="6626033" y="567942"/>
            <a:ext cx="4956368" cy="57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14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8" name="Rectangle 77">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0" name="Rectangle 79">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2" name="Rectangle 81">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62546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4" name="Rectangle 83">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048" y="0"/>
            <a:ext cx="6251447"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D8A6-A739-4D3B-8185-0C7A4787CC92}"/>
              </a:ext>
            </a:extLst>
          </p:cNvPr>
          <p:cNvSpPr>
            <a:spLocks noGrp="1"/>
          </p:cNvSpPr>
          <p:nvPr>
            <p:ph type="title"/>
          </p:nvPr>
        </p:nvSpPr>
        <p:spPr>
          <a:xfrm>
            <a:off x="838200" y="586992"/>
            <a:ext cx="4953000" cy="1664573"/>
          </a:xfrm>
        </p:spPr>
        <p:txBody>
          <a:bodyPr>
            <a:normAutofit/>
          </a:bodyPr>
          <a:lstStyle/>
          <a:p>
            <a:r>
              <a:rPr lang="en-US"/>
              <a:t>Example</a:t>
            </a:r>
            <a:endParaRPr lang="en-GB" dirty="0"/>
          </a:p>
        </p:txBody>
      </p:sp>
      <p:sp>
        <p:nvSpPr>
          <p:cNvPr id="3" name="Content Placeholder 2">
            <a:extLst>
              <a:ext uri="{FF2B5EF4-FFF2-40B4-BE49-F238E27FC236}">
                <a16:creationId xmlns:a16="http://schemas.microsoft.com/office/drawing/2014/main" id="{4535313E-434D-4C2E-8381-BA77D1F1C2CF}"/>
              </a:ext>
            </a:extLst>
          </p:cNvPr>
          <p:cNvSpPr>
            <a:spLocks noGrp="1"/>
          </p:cNvSpPr>
          <p:nvPr>
            <p:ph idx="1"/>
          </p:nvPr>
        </p:nvSpPr>
        <p:spPr>
          <a:xfrm>
            <a:off x="838200" y="2411653"/>
            <a:ext cx="4952681" cy="3728613"/>
          </a:xfrm>
        </p:spPr>
        <p:txBody>
          <a:bodyPr>
            <a:normAutofit/>
          </a:bodyPr>
          <a:lstStyle/>
          <a:p>
            <a:r>
              <a:rPr lang="en-US" sz="2000" dirty="0"/>
              <a:t>Now we will assign each data point of the scatter plot to its closest K-point or centroid. </a:t>
            </a:r>
          </a:p>
          <a:p>
            <a:r>
              <a:rPr lang="en-US" sz="2000" dirty="0"/>
              <a:t>We will compute it by applying some mathematics that we have studied to calculate the distance between two points. </a:t>
            </a:r>
          </a:p>
          <a:p>
            <a:r>
              <a:rPr lang="en-US" sz="2000" dirty="0"/>
              <a:t>So, we will draw a median between both the centroids.</a:t>
            </a:r>
            <a:endParaRPr lang="en-GB" sz="2000" dirty="0"/>
          </a:p>
        </p:txBody>
      </p:sp>
      <p:pic>
        <p:nvPicPr>
          <p:cNvPr id="4098" name="Picture 2" descr="K-Means Clustering Algorithm">
            <a:extLst>
              <a:ext uri="{FF2B5EF4-FFF2-40B4-BE49-F238E27FC236}">
                <a16:creationId xmlns:a16="http://schemas.microsoft.com/office/drawing/2014/main" id="{53E85C81-00DA-4FE2-8AE5-2C1B084DE1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975" b="-1"/>
          <a:stretch/>
        </p:blipFill>
        <p:spPr bwMode="auto">
          <a:xfrm>
            <a:off x="6626033" y="567942"/>
            <a:ext cx="4956368" cy="57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085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7" name="Rectangle 136">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9" name="Rectangle 138">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1" name="Rectangle 140">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62546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3" name="Rectangle 142">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048" y="0"/>
            <a:ext cx="6251447"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D8A6-A739-4D3B-8185-0C7A4787CC92}"/>
              </a:ext>
            </a:extLst>
          </p:cNvPr>
          <p:cNvSpPr>
            <a:spLocks noGrp="1"/>
          </p:cNvSpPr>
          <p:nvPr>
            <p:ph type="title"/>
          </p:nvPr>
        </p:nvSpPr>
        <p:spPr>
          <a:xfrm>
            <a:off x="838200" y="586992"/>
            <a:ext cx="4953000" cy="1664573"/>
          </a:xfrm>
        </p:spPr>
        <p:txBody>
          <a:bodyPr>
            <a:normAutofit/>
          </a:bodyPr>
          <a:lstStyle/>
          <a:p>
            <a:r>
              <a:rPr lang="en-US"/>
              <a:t>Example</a:t>
            </a:r>
            <a:endParaRPr lang="en-GB" dirty="0"/>
          </a:p>
        </p:txBody>
      </p:sp>
      <p:sp>
        <p:nvSpPr>
          <p:cNvPr id="3" name="Content Placeholder 2">
            <a:extLst>
              <a:ext uri="{FF2B5EF4-FFF2-40B4-BE49-F238E27FC236}">
                <a16:creationId xmlns:a16="http://schemas.microsoft.com/office/drawing/2014/main" id="{4535313E-434D-4C2E-8381-BA77D1F1C2CF}"/>
              </a:ext>
            </a:extLst>
          </p:cNvPr>
          <p:cNvSpPr>
            <a:spLocks noGrp="1"/>
          </p:cNvSpPr>
          <p:nvPr>
            <p:ph idx="1"/>
          </p:nvPr>
        </p:nvSpPr>
        <p:spPr>
          <a:xfrm>
            <a:off x="838200" y="2411653"/>
            <a:ext cx="4612689" cy="3728613"/>
          </a:xfrm>
        </p:spPr>
        <p:txBody>
          <a:bodyPr>
            <a:normAutofit/>
          </a:bodyPr>
          <a:lstStyle/>
          <a:p>
            <a:r>
              <a:rPr lang="en-US" sz="2000" dirty="0"/>
              <a:t>From the above image, it is clear that points left side of the line is near to the K1 or blue centroid, and points to the right of the line are close to the yellow centroid. Let's color them as blue and yellow for clear visualization.</a:t>
            </a:r>
            <a:endParaRPr lang="en-GB" sz="2000" dirty="0"/>
          </a:p>
        </p:txBody>
      </p:sp>
      <p:pic>
        <p:nvPicPr>
          <p:cNvPr id="5122" name="Picture 2" descr="K-Means Clustering Algorithm">
            <a:extLst>
              <a:ext uri="{FF2B5EF4-FFF2-40B4-BE49-F238E27FC236}">
                <a16:creationId xmlns:a16="http://schemas.microsoft.com/office/drawing/2014/main" id="{08292800-2739-48C2-A80B-B4E5AF274D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975" b="-1"/>
          <a:stretch/>
        </p:blipFill>
        <p:spPr bwMode="auto">
          <a:xfrm>
            <a:off x="6489577" y="567942"/>
            <a:ext cx="5092824" cy="57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31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3" name="Rectangle 19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4" name="Rectangle 193">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5" name="Rectangle 194">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62546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6" name="Rectangle 195">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048" y="0"/>
            <a:ext cx="6251447"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D8A6-A739-4D3B-8185-0C7A4787CC92}"/>
              </a:ext>
            </a:extLst>
          </p:cNvPr>
          <p:cNvSpPr>
            <a:spLocks noGrp="1"/>
          </p:cNvSpPr>
          <p:nvPr>
            <p:ph type="title"/>
          </p:nvPr>
        </p:nvSpPr>
        <p:spPr>
          <a:xfrm>
            <a:off x="838200" y="586992"/>
            <a:ext cx="4953000" cy="1664573"/>
          </a:xfrm>
        </p:spPr>
        <p:txBody>
          <a:bodyPr>
            <a:normAutofit/>
          </a:bodyPr>
          <a:lstStyle/>
          <a:p>
            <a:r>
              <a:rPr lang="en-US"/>
              <a:t>Example</a:t>
            </a:r>
            <a:endParaRPr lang="en-GB" dirty="0"/>
          </a:p>
        </p:txBody>
      </p:sp>
      <p:sp>
        <p:nvSpPr>
          <p:cNvPr id="3" name="Content Placeholder 2">
            <a:extLst>
              <a:ext uri="{FF2B5EF4-FFF2-40B4-BE49-F238E27FC236}">
                <a16:creationId xmlns:a16="http://schemas.microsoft.com/office/drawing/2014/main" id="{4535313E-434D-4C2E-8381-BA77D1F1C2CF}"/>
              </a:ext>
            </a:extLst>
          </p:cNvPr>
          <p:cNvSpPr>
            <a:spLocks noGrp="1"/>
          </p:cNvSpPr>
          <p:nvPr>
            <p:ph idx="1"/>
          </p:nvPr>
        </p:nvSpPr>
        <p:spPr>
          <a:xfrm>
            <a:off x="838200" y="2411653"/>
            <a:ext cx="4952681" cy="3728613"/>
          </a:xfrm>
        </p:spPr>
        <p:txBody>
          <a:bodyPr>
            <a:normAutofit/>
          </a:bodyPr>
          <a:lstStyle/>
          <a:p>
            <a:r>
              <a:rPr lang="en-US" sz="2000" dirty="0"/>
              <a:t>As we need to find the closest cluster, so we will repeat the process by choosing a new centroid. </a:t>
            </a:r>
          </a:p>
          <a:p>
            <a:endParaRPr lang="en-US" sz="2000" dirty="0"/>
          </a:p>
          <a:p>
            <a:r>
              <a:rPr lang="en-US" sz="2000" dirty="0"/>
              <a:t>To choose the new centroids, we will compute the center of gravity of these centroids, and will find new centroids</a:t>
            </a:r>
            <a:endParaRPr lang="en-GB" sz="2000" dirty="0"/>
          </a:p>
        </p:txBody>
      </p:sp>
      <p:pic>
        <p:nvPicPr>
          <p:cNvPr id="6146" name="Picture 2" descr="K-Means Clustering Algorithm">
            <a:extLst>
              <a:ext uri="{FF2B5EF4-FFF2-40B4-BE49-F238E27FC236}">
                <a16:creationId xmlns:a16="http://schemas.microsoft.com/office/drawing/2014/main" id="{B19FE9AA-43DB-4C46-BCC2-B33210EF15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975" b="-1"/>
          <a:stretch/>
        </p:blipFill>
        <p:spPr bwMode="auto">
          <a:xfrm>
            <a:off x="6747029" y="567942"/>
            <a:ext cx="4835372" cy="57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21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8" name="Rectangle 77">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0" name="Rectangle 79">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2" name="Rectangle 81">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62546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4" name="Rectangle 83">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048" y="0"/>
            <a:ext cx="6251447"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D8A6-A739-4D3B-8185-0C7A4787CC92}"/>
              </a:ext>
            </a:extLst>
          </p:cNvPr>
          <p:cNvSpPr>
            <a:spLocks noGrp="1"/>
          </p:cNvSpPr>
          <p:nvPr>
            <p:ph type="title"/>
          </p:nvPr>
        </p:nvSpPr>
        <p:spPr>
          <a:xfrm>
            <a:off x="838200" y="586992"/>
            <a:ext cx="4953000" cy="1664573"/>
          </a:xfrm>
        </p:spPr>
        <p:txBody>
          <a:bodyPr>
            <a:normAutofit/>
          </a:bodyPr>
          <a:lstStyle/>
          <a:p>
            <a:r>
              <a:rPr lang="en-US"/>
              <a:t>Example</a:t>
            </a:r>
            <a:endParaRPr lang="en-GB" dirty="0"/>
          </a:p>
        </p:txBody>
      </p:sp>
      <p:sp>
        <p:nvSpPr>
          <p:cNvPr id="3" name="Content Placeholder 2">
            <a:extLst>
              <a:ext uri="{FF2B5EF4-FFF2-40B4-BE49-F238E27FC236}">
                <a16:creationId xmlns:a16="http://schemas.microsoft.com/office/drawing/2014/main" id="{4535313E-434D-4C2E-8381-BA77D1F1C2CF}"/>
              </a:ext>
            </a:extLst>
          </p:cNvPr>
          <p:cNvSpPr>
            <a:spLocks noGrp="1"/>
          </p:cNvSpPr>
          <p:nvPr>
            <p:ph idx="1"/>
          </p:nvPr>
        </p:nvSpPr>
        <p:spPr>
          <a:xfrm>
            <a:off x="838200" y="2411653"/>
            <a:ext cx="4952681" cy="3728613"/>
          </a:xfrm>
        </p:spPr>
        <p:txBody>
          <a:bodyPr>
            <a:normAutofit/>
          </a:bodyPr>
          <a:lstStyle/>
          <a:p>
            <a:r>
              <a:rPr lang="en-US" sz="2000" dirty="0"/>
              <a:t>Next, we will reassign each datapoint to the new centroid. </a:t>
            </a:r>
          </a:p>
          <a:p>
            <a:endParaRPr lang="en-US" sz="2000" dirty="0"/>
          </a:p>
          <a:p>
            <a:r>
              <a:rPr lang="en-US" sz="2000" dirty="0"/>
              <a:t>For this, we will repeat the same process of finding a median line. The median will be like in image</a:t>
            </a:r>
            <a:endParaRPr lang="en-GB" sz="2000" dirty="0"/>
          </a:p>
        </p:txBody>
      </p:sp>
      <p:pic>
        <p:nvPicPr>
          <p:cNvPr id="7170" name="Picture 2" descr="K-Means Clustering Algorithm">
            <a:extLst>
              <a:ext uri="{FF2B5EF4-FFF2-40B4-BE49-F238E27FC236}">
                <a16:creationId xmlns:a16="http://schemas.microsoft.com/office/drawing/2014/main" id="{532AA4D0-9F1D-4794-A999-D755197094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975" b="-1"/>
          <a:stretch/>
        </p:blipFill>
        <p:spPr bwMode="auto">
          <a:xfrm>
            <a:off x="6626033" y="567942"/>
            <a:ext cx="4956368" cy="57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146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7" name="Rectangle 136">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9" name="Rectangle 138">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1" name="Rectangle 140">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62546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3" name="Rectangle 142">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048" y="0"/>
            <a:ext cx="6251447"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D8A6-A739-4D3B-8185-0C7A4787CC92}"/>
              </a:ext>
            </a:extLst>
          </p:cNvPr>
          <p:cNvSpPr>
            <a:spLocks noGrp="1"/>
          </p:cNvSpPr>
          <p:nvPr>
            <p:ph type="title"/>
          </p:nvPr>
        </p:nvSpPr>
        <p:spPr>
          <a:xfrm>
            <a:off x="838200" y="586992"/>
            <a:ext cx="4953000" cy="1664573"/>
          </a:xfrm>
        </p:spPr>
        <p:txBody>
          <a:bodyPr>
            <a:normAutofit/>
          </a:bodyPr>
          <a:lstStyle/>
          <a:p>
            <a:r>
              <a:rPr lang="en-US"/>
              <a:t>Example</a:t>
            </a:r>
            <a:endParaRPr lang="en-GB" dirty="0"/>
          </a:p>
        </p:txBody>
      </p:sp>
      <p:sp>
        <p:nvSpPr>
          <p:cNvPr id="3" name="Content Placeholder 2">
            <a:extLst>
              <a:ext uri="{FF2B5EF4-FFF2-40B4-BE49-F238E27FC236}">
                <a16:creationId xmlns:a16="http://schemas.microsoft.com/office/drawing/2014/main" id="{4535313E-434D-4C2E-8381-BA77D1F1C2CF}"/>
              </a:ext>
            </a:extLst>
          </p:cNvPr>
          <p:cNvSpPr>
            <a:spLocks noGrp="1"/>
          </p:cNvSpPr>
          <p:nvPr>
            <p:ph idx="1"/>
          </p:nvPr>
        </p:nvSpPr>
        <p:spPr>
          <a:xfrm>
            <a:off x="838200" y="2565647"/>
            <a:ext cx="4952681" cy="3574619"/>
          </a:xfrm>
        </p:spPr>
        <p:txBody>
          <a:bodyPr>
            <a:normAutofit/>
          </a:bodyPr>
          <a:lstStyle/>
          <a:p>
            <a:r>
              <a:rPr lang="en-US" sz="2000" dirty="0"/>
              <a:t>From the above image, we can see, one yellow point is on the left side of the line, and two blue points are right to the line. So, these three points will be assigned to new centroids.</a:t>
            </a:r>
            <a:endParaRPr lang="en-GB" sz="2000" dirty="0"/>
          </a:p>
        </p:txBody>
      </p:sp>
      <p:pic>
        <p:nvPicPr>
          <p:cNvPr id="8194" name="Picture 2" descr="K-Means Clustering Algorithm">
            <a:extLst>
              <a:ext uri="{FF2B5EF4-FFF2-40B4-BE49-F238E27FC236}">
                <a16:creationId xmlns:a16="http://schemas.microsoft.com/office/drawing/2014/main" id="{1F893E7F-5B75-4408-8D55-78238FC814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975" b="-1"/>
          <a:stretch/>
        </p:blipFill>
        <p:spPr bwMode="auto">
          <a:xfrm>
            <a:off x="6626033" y="567942"/>
            <a:ext cx="4956368" cy="57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334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3" name="Rectangle 19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4" name="Rectangle 193">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5" name="Rectangle 194">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62546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6" name="Rectangle 195">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048" y="0"/>
            <a:ext cx="6251447"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D8A6-A739-4D3B-8185-0C7A4787CC92}"/>
              </a:ext>
            </a:extLst>
          </p:cNvPr>
          <p:cNvSpPr>
            <a:spLocks noGrp="1"/>
          </p:cNvSpPr>
          <p:nvPr>
            <p:ph type="title"/>
          </p:nvPr>
        </p:nvSpPr>
        <p:spPr>
          <a:xfrm>
            <a:off x="838200" y="586992"/>
            <a:ext cx="4953000" cy="1664573"/>
          </a:xfrm>
        </p:spPr>
        <p:txBody>
          <a:bodyPr>
            <a:normAutofit/>
          </a:bodyPr>
          <a:lstStyle/>
          <a:p>
            <a:r>
              <a:rPr lang="en-US"/>
              <a:t>Example</a:t>
            </a:r>
            <a:endParaRPr lang="en-GB" dirty="0"/>
          </a:p>
        </p:txBody>
      </p:sp>
      <p:sp>
        <p:nvSpPr>
          <p:cNvPr id="3" name="Content Placeholder 2">
            <a:extLst>
              <a:ext uri="{FF2B5EF4-FFF2-40B4-BE49-F238E27FC236}">
                <a16:creationId xmlns:a16="http://schemas.microsoft.com/office/drawing/2014/main" id="{4535313E-434D-4C2E-8381-BA77D1F1C2CF}"/>
              </a:ext>
            </a:extLst>
          </p:cNvPr>
          <p:cNvSpPr>
            <a:spLocks noGrp="1"/>
          </p:cNvSpPr>
          <p:nvPr>
            <p:ph idx="1"/>
          </p:nvPr>
        </p:nvSpPr>
        <p:spPr>
          <a:xfrm>
            <a:off x="838200" y="2411653"/>
            <a:ext cx="4952681" cy="3728613"/>
          </a:xfrm>
        </p:spPr>
        <p:txBody>
          <a:bodyPr>
            <a:normAutofit/>
          </a:bodyPr>
          <a:lstStyle/>
          <a:p>
            <a:r>
              <a:rPr lang="en-US" sz="2000" dirty="0"/>
              <a:t>As reassignment has taken place, so we will again go to the step-4, which is finding new centroids or K-points.</a:t>
            </a:r>
          </a:p>
          <a:p>
            <a:endParaRPr lang="en-US" sz="2000" dirty="0"/>
          </a:p>
          <a:p>
            <a:r>
              <a:rPr lang="en-US" sz="2000" dirty="0"/>
              <a:t>We will repeat the process by finding the center of gravity of centroids</a:t>
            </a:r>
            <a:endParaRPr lang="en-GB" sz="2000" dirty="0"/>
          </a:p>
        </p:txBody>
      </p:sp>
      <p:pic>
        <p:nvPicPr>
          <p:cNvPr id="9218" name="Picture 2" descr="K-Means Clustering Algorithm">
            <a:extLst>
              <a:ext uri="{FF2B5EF4-FFF2-40B4-BE49-F238E27FC236}">
                <a16:creationId xmlns:a16="http://schemas.microsoft.com/office/drawing/2014/main" id="{5FBA25BB-E33D-4EDF-B74D-F39D69152B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5" r="17120" b="-1"/>
          <a:stretch/>
        </p:blipFill>
        <p:spPr bwMode="auto">
          <a:xfrm>
            <a:off x="6626033" y="570419"/>
            <a:ext cx="4956368" cy="57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95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7" name="Rectangle 136">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9" name="Rectangle 138">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1" name="Rectangle 140">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62546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3" name="Rectangle 142">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048" y="0"/>
            <a:ext cx="6251447"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D8A6-A739-4D3B-8185-0C7A4787CC92}"/>
              </a:ext>
            </a:extLst>
          </p:cNvPr>
          <p:cNvSpPr>
            <a:spLocks noGrp="1"/>
          </p:cNvSpPr>
          <p:nvPr>
            <p:ph type="title"/>
          </p:nvPr>
        </p:nvSpPr>
        <p:spPr>
          <a:xfrm>
            <a:off x="838200" y="586992"/>
            <a:ext cx="4953000" cy="1664573"/>
          </a:xfrm>
        </p:spPr>
        <p:txBody>
          <a:bodyPr>
            <a:normAutofit/>
          </a:bodyPr>
          <a:lstStyle/>
          <a:p>
            <a:r>
              <a:rPr lang="en-US"/>
              <a:t>Example</a:t>
            </a:r>
            <a:endParaRPr lang="en-GB" dirty="0"/>
          </a:p>
        </p:txBody>
      </p:sp>
      <p:sp>
        <p:nvSpPr>
          <p:cNvPr id="3" name="Content Placeholder 2">
            <a:extLst>
              <a:ext uri="{FF2B5EF4-FFF2-40B4-BE49-F238E27FC236}">
                <a16:creationId xmlns:a16="http://schemas.microsoft.com/office/drawing/2014/main" id="{4535313E-434D-4C2E-8381-BA77D1F1C2CF}"/>
              </a:ext>
            </a:extLst>
          </p:cNvPr>
          <p:cNvSpPr>
            <a:spLocks noGrp="1"/>
          </p:cNvSpPr>
          <p:nvPr>
            <p:ph idx="1"/>
          </p:nvPr>
        </p:nvSpPr>
        <p:spPr>
          <a:xfrm>
            <a:off x="838200" y="2411653"/>
            <a:ext cx="4952681" cy="3728613"/>
          </a:xfrm>
        </p:spPr>
        <p:txBody>
          <a:bodyPr>
            <a:normAutofit/>
          </a:bodyPr>
          <a:lstStyle/>
          <a:p>
            <a:endParaRPr lang="en-US" sz="1800" dirty="0"/>
          </a:p>
          <a:p>
            <a:endParaRPr lang="en-US" sz="1800" dirty="0"/>
          </a:p>
          <a:p>
            <a:r>
              <a:rPr lang="en-US" sz="1800" dirty="0"/>
              <a:t>As we got the new centroids so again will draw the median line and reassign the data points. </a:t>
            </a:r>
            <a:endParaRPr lang="en-GB" sz="1800" dirty="0"/>
          </a:p>
        </p:txBody>
      </p:sp>
      <p:pic>
        <p:nvPicPr>
          <p:cNvPr id="10242" name="Picture 2" descr="K-Means Clustering Algorithm">
            <a:extLst>
              <a:ext uri="{FF2B5EF4-FFF2-40B4-BE49-F238E27FC236}">
                <a16:creationId xmlns:a16="http://schemas.microsoft.com/office/drawing/2014/main" id="{8A6A5CBE-892B-48FE-B1EC-90B5344EB9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975" b="-1"/>
          <a:stretch/>
        </p:blipFill>
        <p:spPr bwMode="auto">
          <a:xfrm>
            <a:off x="6858001" y="567942"/>
            <a:ext cx="4724400" cy="57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701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8" name="Rectangle 77">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0" name="Rectangle 79">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2" name="Rectangle 81">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62546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4" name="Rectangle 83">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048" y="0"/>
            <a:ext cx="6251447"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D8A6-A739-4D3B-8185-0C7A4787CC92}"/>
              </a:ext>
            </a:extLst>
          </p:cNvPr>
          <p:cNvSpPr>
            <a:spLocks noGrp="1"/>
          </p:cNvSpPr>
          <p:nvPr>
            <p:ph type="title"/>
          </p:nvPr>
        </p:nvSpPr>
        <p:spPr>
          <a:xfrm>
            <a:off x="838200" y="586992"/>
            <a:ext cx="4953000" cy="1664573"/>
          </a:xfrm>
        </p:spPr>
        <p:txBody>
          <a:bodyPr>
            <a:normAutofit/>
          </a:bodyPr>
          <a:lstStyle/>
          <a:p>
            <a:r>
              <a:rPr lang="en-US"/>
              <a:t>Example</a:t>
            </a:r>
            <a:endParaRPr lang="en-GB" dirty="0"/>
          </a:p>
        </p:txBody>
      </p:sp>
      <p:sp>
        <p:nvSpPr>
          <p:cNvPr id="3" name="Content Placeholder 2">
            <a:extLst>
              <a:ext uri="{FF2B5EF4-FFF2-40B4-BE49-F238E27FC236}">
                <a16:creationId xmlns:a16="http://schemas.microsoft.com/office/drawing/2014/main" id="{4535313E-434D-4C2E-8381-BA77D1F1C2CF}"/>
              </a:ext>
            </a:extLst>
          </p:cNvPr>
          <p:cNvSpPr>
            <a:spLocks noGrp="1"/>
          </p:cNvSpPr>
          <p:nvPr>
            <p:ph idx="1"/>
          </p:nvPr>
        </p:nvSpPr>
        <p:spPr>
          <a:xfrm>
            <a:off x="838200" y="2411653"/>
            <a:ext cx="4952681" cy="3728613"/>
          </a:xfrm>
        </p:spPr>
        <p:txBody>
          <a:bodyPr>
            <a:normAutofit/>
          </a:bodyPr>
          <a:lstStyle/>
          <a:p>
            <a:pPr marL="0" indent="0">
              <a:buNone/>
            </a:pPr>
            <a:endParaRPr lang="en-US" sz="2000" dirty="0"/>
          </a:p>
          <a:p>
            <a:pPr marL="0" indent="0">
              <a:buNone/>
            </a:pPr>
            <a:endParaRPr lang="en-US" sz="2000" dirty="0"/>
          </a:p>
          <a:p>
            <a:r>
              <a:rPr lang="en-US" sz="2000" dirty="0"/>
              <a:t>We can see in the above image; there are no dissimilar data points on either side of the line, which means our model is formed. </a:t>
            </a:r>
            <a:endParaRPr lang="en-GB" sz="2000" dirty="0"/>
          </a:p>
        </p:txBody>
      </p:sp>
      <p:pic>
        <p:nvPicPr>
          <p:cNvPr id="11268" name="Picture 4" descr="K-Means Clustering Algorithm">
            <a:extLst>
              <a:ext uri="{FF2B5EF4-FFF2-40B4-BE49-F238E27FC236}">
                <a16:creationId xmlns:a16="http://schemas.microsoft.com/office/drawing/2014/main" id="{47D7EDEF-3A22-4185-B42E-6D1645CB0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354" y="745613"/>
            <a:ext cx="5994198" cy="5169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274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7" name="Rectangle 136">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9" name="Rectangle 138">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1" name="Rectangle 140">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62546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3" name="Rectangle 142">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048" y="0"/>
            <a:ext cx="6251447"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D8A6-A739-4D3B-8185-0C7A4787CC92}"/>
              </a:ext>
            </a:extLst>
          </p:cNvPr>
          <p:cNvSpPr>
            <a:spLocks noGrp="1"/>
          </p:cNvSpPr>
          <p:nvPr>
            <p:ph type="title"/>
          </p:nvPr>
        </p:nvSpPr>
        <p:spPr>
          <a:xfrm>
            <a:off x="838200" y="586992"/>
            <a:ext cx="4953000" cy="1664573"/>
          </a:xfrm>
        </p:spPr>
        <p:txBody>
          <a:bodyPr>
            <a:normAutofit/>
          </a:bodyPr>
          <a:lstStyle/>
          <a:p>
            <a:r>
              <a:rPr lang="en-US"/>
              <a:t>Example</a:t>
            </a:r>
            <a:endParaRPr lang="en-GB" dirty="0"/>
          </a:p>
        </p:txBody>
      </p:sp>
      <p:sp>
        <p:nvSpPr>
          <p:cNvPr id="3" name="Content Placeholder 2">
            <a:extLst>
              <a:ext uri="{FF2B5EF4-FFF2-40B4-BE49-F238E27FC236}">
                <a16:creationId xmlns:a16="http://schemas.microsoft.com/office/drawing/2014/main" id="{4535313E-434D-4C2E-8381-BA77D1F1C2CF}"/>
              </a:ext>
            </a:extLst>
          </p:cNvPr>
          <p:cNvSpPr>
            <a:spLocks noGrp="1"/>
          </p:cNvSpPr>
          <p:nvPr>
            <p:ph idx="1"/>
          </p:nvPr>
        </p:nvSpPr>
        <p:spPr>
          <a:xfrm>
            <a:off x="838200" y="2411653"/>
            <a:ext cx="4952681" cy="3728613"/>
          </a:xfrm>
        </p:spPr>
        <p:txBody>
          <a:bodyPr>
            <a:normAutofit/>
          </a:bodyPr>
          <a:lstStyle/>
          <a:p>
            <a:pPr marL="0" indent="0">
              <a:buNone/>
            </a:pPr>
            <a:endParaRPr lang="en-US" sz="2000" dirty="0"/>
          </a:p>
          <a:p>
            <a:pPr marL="0" indent="0">
              <a:buNone/>
            </a:pPr>
            <a:endParaRPr lang="en-US" sz="2000" dirty="0"/>
          </a:p>
          <a:p>
            <a:r>
              <a:rPr lang="en-US" sz="2000" dirty="0"/>
              <a:t>As our model is ready, so we can now remove the assumed centroids, and the two final clusters will be as shown here. </a:t>
            </a:r>
            <a:endParaRPr lang="en-GB" sz="2000" dirty="0"/>
          </a:p>
        </p:txBody>
      </p:sp>
      <p:pic>
        <p:nvPicPr>
          <p:cNvPr id="12290" name="Picture 2" descr="K-Means Clustering Algorithm">
            <a:extLst>
              <a:ext uri="{FF2B5EF4-FFF2-40B4-BE49-F238E27FC236}">
                <a16:creationId xmlns:a16="http://schemas.microsoft.com/office/drawing/2014/main" id="{BC84F88B-25F2-4F3F-A645-87430E5FC1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784" r="16941" b="2"/>
          <a:stretch/>
        </p:blipFill>
        <p:spPr bwMode="auto">
          <a:xfrm>
            <a:off x="6858001" y="567942"/>
            <a:ext cx="4724400" cy="57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67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4C63-0797-4793-8F80-67E7710364F1}"/>
              </a:ext>
            </a:extLst>
          </p:cNvPr>
          <p:cNvSpPr>
            <a:spLocks noGrp="1"/>
          </p:cNvSpPr>
          <p:nvPr>
            <p:ph type="title"/>
          </p:nvPr>
        </p:nvSpPr>
        <p:spPr/>
        <p:txBody>
          <a:bodyPr/>
          <a:lstStyle/>
          <a:p>
            <a:r>
              <a:rPr lang="en-GB" dirty="0"/>
              <a:t>K-Means Clustering</a:t>
            </a:r>
          </a:p>
        </p:txBody>
      </p:sp>
      <p:sp>
        <p:nvSpPr>
          <p:cNvPr id="3" name="Content Placeholder 2">
            <a:extLst>
              <a:ext uri="{FF2B5EF4-FFF2-40B4-BE49-F238E27FC236}">
                <a16:creationId xmlns:a16="http://schemas.microsoft.com/office/drawing/2014/main" id="{B96614D0-6DC7-4C2B-9CBC-2ECD4E2D2B06}"/>
              </a:ext>
            </a:extLst>
          </p:cNvPr>
          <p:cNvSpPr>
            <a:spLocks noGrp="1"/>
          </p:cNvSpPr>
          <p:nvPr>
            <p:ph idx="1"/>
          </p:nvPr>
        </p:nvSpPr>
        <p:spPr/>
        <p:txBody>
          <a:bodyPr>
            <a:normAutofit fontScale="92500" lnSpcReduction="10000"/>
          </a:bodyPr>
          <a:lstStyle/>
          <a:p>
            <a:r>
              <a:rPr lang="en-US" dirty="0"/>
              <a:t>K-Means Clustering is an Unsupervised Learning algorithm, which groups the unlabeled dataset into different clusters.</a:t>
            </a:r>
          </a:p>
          <a:p>
            <a:endParaRPr lang="en-US" dirty="0"/>
          </a:p>
          <a:p>
            <a:r>
              <a:rPr lang="en-US" dirty="0"/>
              <a:t> Here K defines the number of pre-defined clusters that need to be created in the process, as if K=2, there will be two clusters, and for K=3, there will be three clusters, and so on.</a:t>
            </a:r>
          </a:p>
          <a:p>
            <a:endParaRPr lang="en-US" dirty="0"/>
          </a:p>
          <a:p>
            <a:r>
              <a:rPr lang="en-US" dirty="0"/>
              <a:t> That's what the K stands for and of course, there is a way of finding out what is the best or optimum value of K.</a:t>
            </a:r>
            <a:endParaRPr lang="en-GB" dirty="0"/>
          </a:p>
        </p:txBody>
      </p:sp>
    </p:spTree>
    <p:extLst>
      <p:ext uri="{BB962C8B-B14F-4D97-AF65-F5344CB8AC3E}">
        <p14:creationId xmlns:p14="http://schemas.microsoft.com/office/powerpoint/2010/main" val="299094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0652-9208-42B3-882A-6153048F91AA}"/>
              </a:ext>
            </a:extLst>
          </p:cNvPr>
          <p:cNvSpPr>
            <a:spLocks noGrp="1"/>
          </p:cNvSpPr>
          <p:nvPr>
            <p:ph type="title"/>
          </p:nvPr>
        </p:nvSpPr>
        <p:spPr/>
        <p:txBody>
          <a:bodyPr>
            <a:normAutofit fontScale="90000"/>
          </a:bodyPr>
          <a:lstStyle/>
          <a:p>
            <a:r>
              <a:rPr lang="en-US" dirty="0"/>
              <a:t>How to choose the value of "K number of clusters" in K-means Clustering?</a:t>
            </a:r>
            <a:endParaRPr lang="en-GB" dirty="0"/>
          </a:p>
        </p:txBody>
      </p:sp>
      <p:sp>
        <p:nvSpPr>
          <p:cNvPr id="3" name="Content Placeholder 2">
            <a:extLst>
              <a:ext uri="{FF2B5EF4-FFF2-40B4-BE49-F238E27FC236}">
                <a16:creationId xmlns:a16="http://schemas.microsoft.com/office/drawing/2014/main" id="{37395B6C-C89D-40C4-B629-9BBCA5D8EC5F}"/>
              </a:ext>
            </a:extLst>
          </p:cNvPr>
          <p:cNvSpPr>
            <a:spLocks noGrp="1"/>
          </p:cNvSpPr>
          <p:nvPr>
            <p:ph idx="1"/>
          </p:nvPr>
        </p:nvSpPr>
        <p:spPr>
          <a:xfrm>
            <a:off x="838200" y="2032986"/>
            <a:ext cx="10515600" cy="4112227"/>
          </a:xfrm>
        </p:spPr>
        <p:txBody>
          <a:bodyPr>
            <a:normAutofit fontScale="92500" lnSpcReduction="20000"/>
          </a:bodyPr>
          <a:lstStyle/>
          <a:p>
            <a:r>
              <a:rPr lang="en-US" dirty="0"/>
              <a:t>The performance of the K-means clustering algorithm depends upon highly efficient clusters that it forms. But choosing the optimal number of clusters is a big task. </a:t>
            </a:r>
          </a:p>
          <a:p>
            <a:endParaRPr lang="en-US" dirty="0"/>
          </a:p>
          <a:p>
            <a:r>
              <a:rPr lang="en-US" dirty="0"/>
              <a:t>There are some different ways to find the optimal number of clusters, but here we are discussing the most appropriate method to find the number of clusters or value of K. </a:t>
            </a:r>
          </a:p>
          <a:p>
            <a:pPr marL="0" indent="0">
              <a:buNone/>
            </a:pPr>
            <a:r>
              <a:rPr lang="en-US" dirty="0"/>
              <a:t>The method is:</a:t>
            </a:r>
          </a:p>
          <a:p>
            <a:r>
              <a:rPr lang="en-US" dirty="0"/>
              <a:t>Elbow Method</a:t>
            </a:r>
            <a:endParaRPr lang="en-GB" dirty="0"/>
          </a:p>
        </p:txBody>
      </p:sp>
    </p:spTree>
    <p:extLst>
      <p:ext uri="{BB962C8B-B14F-4D97-AF65-F5344CB8AC3E}">
        <p14:creationId xmlns:p14="http://schemas.microsoft.com/office/powerpoint/2010/main" val="326810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F1EFE-3486-4EDD-86DE-C83C49AC2BB4}"/>
              </a:ext>
            </a:extLst>
          </p:cNvPr>
          <p:cNvSpPr>
            <a:spLocks noGrp="1"/>
          </p:cNvSpPr>
          <p:nvPr>
            <p:ph type="title"/>
          </p:nvPr>
        </p:nvSpPr>
        <p:spPr/>
        <p:txBody>
          <a:bodyPr>
            <a:normAutofit/>
          </a:bodyPr>
          <a:lstStyle/>
          <a:p>
            <a:r>
              <a:rPr lang="en-US" dirty="0"/>
              <a:t>Elbow Method</a:t>
            </a:r>
            <a:endParaRPr lang="en-GB" dirty="0"/>
          </a:p>
        </p:txBody>
      </p:sp>
      <p:sp>
        <p:nvSpPr>
          <p:cNvPr id="3" name="Content Placeholder 2">
            <a:extLst>
              <a:ext uri="{FF2B5EF4-FFF2-40B4-BE49-F238E27FC236}">
                <a16:creationId xmlns:a16="http://schemas.microsoft.com/office/drawing/2014/main" id="{34D59917-B54C-4844-AE9A-281C0C9B23FE}"/>
              </a:ext>
            </a:extLst>
          </p:cNvPr>
          <p:cNvSpPr>
            <a:spLocks noGrp="1"/>
          </p:cNvSpPr>
          <p:nvPr>
            <p:ph idx="1"/>
          </p:nvPr>
        </p:nvSpPr>
        <p:spPr/>
        <p:txBody>
          <a:bodyPr/>
          <a:lstStyle/>
          <a:p>
            <a:pPr algn="just"/>
            <a:r>
              <a:rPr lang="en-US" b="0" i="0" dirty="0">
                <a:effectLst/>
                <a:latin typeface="Inter-Regular"/>
              </a:rPr>
              <a:t>The Elbow method is one of the most popular ways to find the optimal number of clusters. This method uses the concept of WCSS value. </a:t>
            </a:r>
            <a:r>
              <a:rPr lang="en-US" b="1" i="0" dirty="0">
                <a:effectLst/>
                <a:latin typeface="Inter-Bold"/>
              </a:rPr>
              <a:t>WCSS</a:t>
            </a:r>
            <a:r>
              <a:rPr lang="en-US" b="0" i="0" dirty="0">
                <a:effectLst/>
                <a:latin typeface="Inter-Regular"/>
              </a:rPr>
              <a:t> stands for </a:t>
            </a:r>
            <a:r>
              <a:rPr lang="en-US" b="1" i="0" dirty="0">
                <a:effectLst/>
                <a:latin typeface="Inter-Bold"/>
              </a:rPr>
              <a:t>Within Cluster Sum of Squares</a:t>
            </a:r>
            <a:r>
              <a:rPr lang="en-US" b="0" i="0" dirty="0">
                <a:effectLst/>
                <a:latin typeface="Inter-Regular"/>
              </a:rPr>
              <a:t>, which defines the total variations within a cluster. </a:t>
            </a:r>
          </a:p>
          <a:p>
            <a:pPr marL="0" indent="0" algn="just">
              <a:buNone/>
            </a:pPr>
            <a:r>
              <a:rPr lang="en-US" b="0" i="0" dirty="0">
                <a:effectLst/>
                <a:latin typeface="Inter-Regular"/>
              </a:rPr>
              <a:t>The formula to calculate the value of WCSS (for 3 clusters) is given below:</a:t>
            </a:r>
          </a:p>
          <a:p>
            <a:pPr algn="just"/>
            <a:r>
              <a:rPr lang="en-US" b="0" i="0" dirty="0">
                <a:effectLst/>
                <a:latin typeface="Cambria" panose="02040503050406030204" pitchFamily="18" charset="0"/>
              </a:rPr>
              <a:t>WCSS= ∑</a:t>
            </a:r>
            <a:r>
              <a:rPr lang="en-US" b="0" i="0" baseline="-25000" dirty="0">
                <a:effectLst/>
                <a:latin typeface="Cambria" panose="02040503050406030204" pitchFamily="18" charset="0"/>
              </a:rPr>
              <a:t>Pi in Cluster1</a:t>
            </a:r>
            <a:r>
              <a:rPr lang="en-US" b="0" i="0" dirty="0">
                <a:effectLst/>
                <a:latin typeface="Cambria" panose="02040503050406030204" pitchFamily="18" charset="0"/>
              </a:rPr>
              <a:t> distance(P</a:t>
            </a:r>
            <a:r>
              <a:rPr lang="en-US" b="0" i="0" baseline="-25000" dirty="0">
                <a:effectLst/>
                <a:latin typeface="Cambria" panose="02040503050406030204" pitchFamily="18" charset="0"/>
              </a:rPr>
              <a:t>i</a:t>
            </a:r>
            <a:r>
              <a:rPr lang="en-US" b="0" i="0" dirty="0">
                <a:effectLst/>
                <a:latin typeface="Cambria" panose="02040503050406030204" pitchFamily="18" charset="0"/>
              </a:rPr>
              <a:t> C</a:t>
            </a:r>
            <a:r>
              <a:rPr lang="en-US" b="0" i="0" baseline="-25000" dirty="0">
                <a:effectLst/>
                <a:latin typeface="Cambria" panose="02040503050406030204" pitchFamily="18" charset="0"/>
              </a:rPr>
              <a:t>1</a:t>
            </a:r>
            <a:r>
              <a:rPr lang="en-US" b="0" i="0" dirty="0">
                <a:effectLst/>
                <a:latin typeface="Cambria" panose="02040503050406030204" pitchFamily="18" charset="0"/>
              </a:rPr>
              <a:t>)</a:t>
            </a:r>
            <a:r>
              <a:rPr lang="en-US" b="0" i="0" baseline="30000" dirty="0">
                <a:effectLst/>
                <a:latin typeface="Cambria" panose="02040503050406030204" pitchFamily="18" charset="0"/>
              </a:rPr>
              <a:t>2</a:t>
            </a:r>
            <a:r>
              <a:rPr lang="en-US" b="0" i="0" dirty="0">
                <a:effectLst/>
                <a:latin typeface="Cambria" panose="02040503050406030204" pitchFamily="18" charset="0"/>
              </a:rPr>
              <a:t> +∑</a:t>
            </a:r>
            <a:r>
              <a:rPr lang="en-US" b="0" i="0" baseline="-25000" dirty="0">
                <a:effectLst/>
                <a:latin typeface="Cambria" panose="02040503050406030204" pitchFamily="18" charset="0"/>
              </a:rPr>
              <a:t>Pi in Cluster2</a:t>
            </a:r>
            <a:r>
              <a:rPr lang="en-US" b="0" i="0" dirty="0">
                <a:effectLst/>
                <a:latin typeface="Cambria" panose="02040503050406030204" pitchFamily="18" charset="0"/>
              </a:rPr>
              <a:t>distance(P</a:t>
            </a:r>
            <a:r>
              <a:rPr lang="en-US" b="0" i="0" baseline="-25000" dirty="0">
                <a:effectLst/>
                <a:latin typeface="Cambria" panose="02040503050406030204" pitchFamily="18" charset="0"/>
              </a:rPr>
              <a:t>i</a:t>
            </a:r>
            <a:r>
              <a:rPr lang="en-US" b="0" i="0" dirty="0">
                <a:effectLst/>
                <a:latin typeface="Cambria" panose="02040503050406030204" pitchFamily="18" charset="0"/>
              </a:rPr>
              <a:t> C</a:t>
            </a:r>
            <a:r>
              <a:rPr lang="en-US" b="0" i="0" baseline="-25000" dirty="0">
                <a:effectLst/>
                <a:latin typeface="Cambria" panose="02040503050406030204" pitchFamily="18" charset="0"/>
              </a:rPr>
              <a:t>2</a:t>
            </a:r>
            <a:r>
              <a:rPr lang="en-US" b="0" i="0" dirty="0">
                <a:effectLst/>
                <a:latin typeface="Cambria" panose="02040503050406030204" pitchFamily="18" charset="0"/>
              </a:rPr>
              <a:t>)</a:t>
            </a:r>
            <a:r>
              <a:rPr lang="en-US" b="0" i="0" baseline="30000" dirty="0">
                <a:effectLst/>
                <a:latin typeface="Cambria" panose="02040503050406030204" pitchFamily="18" charset="0"/>
              </a:rPr>
              <a:t>2</a:t>
            </a:r>
            <a:r>
              <a:rPr lang="en-US" b="0" i="0" dirty="0">
                <a:effectLst/>
                <a:latin typeface="Cambria" panose="02040503050406030204" pitchFamily="18" charset="0"/>
              </a:rPr>
              <a:t>+∑</a:t>
            </a:r>
            <a:r>
              <a:rPr lang="en-US" b="0" i="0" baseline="-25000" dirty="0">
                <a:effectLst/>
                <a:latin typeface="Cambria" panose="02040503050406030204" pitchFamily="18" charset="0"/>
              </a:rPr>
              <a:t>Pi in CLuster3</a:t>
            </a:r>
            <a:r>
              <a:rPr lang="en-US" b="0" i="0" dirty="0">
                <a:effectLst/>
                <a:latin typeface="Cambria" panose="02040503050406030204" pitchFamily="18" charset="0"/>
              </a:rPr>
              <a:t> distance(P</a:t>
            </a:r>
            <a:r>
              <a:rPr lang="en-US" b="0" i="0" baseline="-25000" dirty="0">
                <a:effectLst/>
                <a:latin typeface="Cambria" panose="02040503050406030204" pitchFamily="18" charset="0"/>
              </a:rPr>
              <a:t>i</a:t>
            </a:r>
            <a:r>
              <a:rPr lang="en-US" b="0" i="0" dirty="0">
                <a:effectLst/>
                <a:latin typeface="Cambria" panose="02040503050406030204" pitchFamily="18" charset="0"/>
              </a:rPr>
              <a:t> C</a:t>
            </a:r>
            <a:r>
              <a:rPr lang="en-US" b="0" i="0" baseline="-25000" dirty="0">
                <a:effectLst/>
                <a:latin typeface="Cambria" panose="02040503050406030204" pitchFamily="18" charset="0"/>
              </a:rPr>
              <a:t>3</a:t>
            </a:r>
            <a:r>
              <a:rPr lang="en-US" b="0" i="0" dirty="0">
                <a:effectLst/>
                <a:latin typeface="Cambria" panose="02040503050406030204" pitchFamily="18" charset="0"/>
              </a:rPr>
              <a:t>)</a:t>
            </a:r>
            <a:r>
              <a:rPr lang="en-US" b="0" i="0" baseline="30000" dirty="0">
                <a:effectLst/>
                <a:latin typeface="Cambria" panose="02040503050406030204" pitchFamily="18" charset="0"/>
              </a:rPr>
              <a:t>2</a:t>
            </a:r>
            <a:endParaRPr lang="en-US" b="0" i="0" dirty="0">
              <a:effectLst/>
              <a:latin typeface="Cambria" panose="02040503050406030204" pitchFamily="18" charset="0"/>
            </a:endParaRPr>
          </a:p>
        </p:txBody>
      </p:sp>
    </p:spTree>
    <p:extLst>
      <p:ext uri="{BB962C8B-B14F-4D97-AF65-F5344CB8AC3E}">
        <p14:creationId xmlns:p14="http://schemas.microsoft.com/office/powerpoint/2010/main" val="477517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F1EFE-3486-4EDD-86DE-C83C49AC2BB4}"/>
              </a:ext>
            </a:extLst>
          </p:cNvPr>
          <p:cNvSpPr>
            <a:spLocks noGrp="1"/>
          </p:cNvSpPr>
          <p:nvPr>
            <p:ph type="title"/>
          </p:nvPr>
        </p:nvSpPr>
        <p:spPr/>
        <p:txBody>
          <a:bodyPr>
            <a:normAutofit/>
          </a:bodyPr>
          <a:lstStyle/>
          <a:p>
            <a:r>
              <a:rPr lang="en-US" dirty="0"/>
              <a:t>Elbow Method</a:t>
            </a:r>
            <a:endParaRPr lang="en-GB" dirty="0"/>
          </a:p>
        </p:txBody>
      </p:sp>
      <p:sp>
        <p:nvSpPr>
          <p:cNvPr id="3" name="Content Placeholder 2">
            <a:extLst>
              <a:ext uri="{FF2B5EF4-FFF2-40B4-BE49-F238E27FC236}">
                <a16:creationId xmlns:a16="http://schemas.microsoft.com/office/drawing/2014/main" id="{34D59917-B54C-4844-AE9A-281C0C9B23FE}"/>
              </a:ext>
            </a:extLst>
          </p:cNvPr>
          <p:cNvSpPr>
            <a:spLocks noGrp="1"/>
          </p:cNvSpPr>
          <p:nvPr>
            <p:ph idx="1"/>
          </p:nvPr>
        </p:nvSpPr>
        <p:spPr/>
        <p:txBody>
          <a:bodyPr>
            <a:normAutofit fontScale="92500"/>
          </a:bodyPr>
          <a:lstStyle/>
          <a:p>
            <a:pPr marL="0" indent="0" algn="just">
              <a:buNone/>
            </a:pPr>
            <a:r>
              <a:rPr lang="en-US" b="0" i="0" dirty="0">
                <a:effectLst/>
                <a:latin typeface="Inter-Regular"/>
              </a:rPr>
              <a:t>The formula to calculate the value of WCSS (for 3 clusters) is given below:</a:t>
            </a:r>
          </a:p>
          <a:p>
            <a:pPr algn="just"/>
            <a:r>
              <a:rPr lang="en-US" b="0" i="0" dirty="0">
                <a:effectLst/>
                <a:latin typeface="Cambria" panose="02040503050406030204" pitchFamily="18" charset="0"/>
              </a:rPr>
              <a:t>WCSS= ∑</a:t>
            </a:r>
            <a:r>
              <a:rPr lang="en-US" b="0" i="0" baseline="-25000" dirty="0">
                <a:effectLst/>
                <a:latin typeface="Cambria" panose="02040503050406030204" pitchFamily="18" charset="0"/>
              </a:rPr>
              <a:t>Pi in Cluster1</a:t>
            </a:r>
            <a:r>
              <a:rPr lang="en-US" b="0" i="0" dirty="0">
                <a:effectLst/>
                <a:latin typeface="Cambria" panose="02040503050406030204" pitchFamily="18" charset="0"/>
              </a:rPr>
              <a:t> distance(P</a:t>
            </a:r>
            <a:r>
              <a:rPr lang="en-US" b="0" i="0" baseline="-25000" dirty="0">
                <a:effectLst/>
                <a:latin typeface="Cambria" panose="02040503050406030204" pitchFamily="18" charset="0"/>
              </a:rPr>
              <a:t>i</a:t>
            </a:r>
            <a:r>
              <a:rPr lang="en-US" b="0" i="0" dirty="0">
                <a:effectLst/>
                <a:latin typeface="Cambria" panose="02040503050406030204" pitchFamily="18" charset="0"/>
              </a:rPr>
              <a:t> C</a:t>
            </a:r>
            <a:r>
              <a:rPr lang="en-US" b="0" i="0" baseline="-25000" dirty="0">
                <a:effectLst/>
                <a:latin typeface="Cambria" panose="02040503050406030204" pitchFamily="18" charset="0"/>
              </a:rPr>
              <a:t>1</a:t>
            </a:r>
            <a:r>
              <a:rPr lang="en-US" b="0" i="0" dirty="0">
                <a:effectLst/>
                <a:latin typeface="Cambria" panose="02040503050406030204" pitchFamily="18" charset="0"/>
              </a:rPr>
              <a:t>)</a:t>
            </a:r>
            <a:r>
              <a:rPr lang="en-US" b="0" i="0" baseline="30000" dirty="0">
                <a:effectLst/>
                <a:latin typeface="Cambria" panose="02040503050406030204" pitchFamily="18" charset="0"/>
              </a:rPr>
              <a:t>2</a:t>
            </a:r>
            <a:r>
              <a:rPr lang="en-US" b="0" i="0" dirty="0">
                <a:effectLst/>
                <a:latin typeface="Cambria" panose="02040503050406030204" pitchFamily="18" charset="0"/>
              </a:rPr>
              <a:t> +∑</a:t>
            </a:r>
            <a:r>
              <a:rPr lang="en-US" b="0" i="0" baseline="-25000" dirty="0">
                <a:effectLst/>
                <a:latin typeface="Cambria" panose="02040503050406030204" pitchFamily="18" charset="0"/>
              </a:rPr>
              <a:t>Pi in Cluster2</a:t>
            </a:r>
            <a:r>
              <a:rPr lang="en-US" b="0" i="0" dirty="0">
                <a:effectLst/>
                <a:latin typeface="Cambria" panose="02040503050406030204" pitchFamily="18" charset="0"/>
              </a:rPr>
              <a:t>distance(P</a:t>
            </a:r>
            <a:r>
              <a:rPr lang="en-US" b="0" i="0" baseline="-25000" dirty="0">
                <a:effectLst/>
                <a:latin typeface="Cambria" panose="02040503050406030204" pitchFamily="18" charset="0"/>
              </a:rPr>
              <a:t>i</a:t>
            </a:r>
            <a:r>
              <a:rPr lang="en-US" b="0" i="0" dirty="0">
                <a:effectLst/>
                <a:latin typeface="Cambria" panose="02040503050406030204" pitchFamily="18" charset="0"/>
              </a:rPr>
              <a:t> C</a:t>
            </a:r>
            <a:r>
              <a:rPr lang="en-US" b="0" i="0" baseline="-25000" dirty="0">
                <a:effectLst/>
                <a:latin typeface="Cambria" panose="02040503050406030204" pitchFamily="18" charset="0"/>
              </a:rPr>
              <a:t>2</a:t>
            </a:r>
            <a:r>
              <a:rPr lang="en-US" b="0" i="0" dirty="0">
                <a:effectLst/>
                <a:latin typeface="Cambria" panose="02040503050406030204" pitchFamily="18" charset="0"/>
              </a:rPr>
              <a:t>)</a:t>
            </a:r>
            <a:r>
              <a:rPr lang="en-US" b="0" i="0" baseline="30000" dirty="0">
                <a:effectLst/>
                <a:latin typeface="Cambria" panose="02040503050406030204" pitchFamily="18" charset="0"/>
              </a:rPr>
              <a:t>2</a:t>
            </a:r>
            <a:r>
              <a:rPr lang="en-US" b="0" i="0" dirty="0">
                <a:effectLst/>
                <a:latin typeface="Cambria" panose="02040503050406030204" pitchFamily="18" charset="0"/>
              </a:rPr>
              <a:t>+∑</a:t>
            </a:r>
            <a:r>
              <a:rPr lang="en-US" b="0" i="0" baseline="-25000" dirty="0">
                <a:effectLst/>
                <a:latin typeface="Cambria" panose="02040503050406030204" pitchFamily="18" charset="0"/>
              </a:rPr>
              <a:t>Pi in CLuster3</a:t>
            </a:r>
            <a:r>
              <a:rPr lang="en-US" b="0" i="0" dirty="0">
                <a:effectLst/>
                <a:latin typeface="Cambria" panose="02040503050406030204" pitchFamily="18" charset="0"/>
              </a:rPr>
              <a:t> distance(P</a:t>
            </a:r>
            <a:r>
              <a:rPr lang="en-US" b="0" i="0" baseline="-25000" dirty="0">
                <a:effectLst/>
                <a:latin typeface="Cambria" panose="02040503050406030204" pitchFamily="18" charset="0"/>
              </a:rPr>
              <a:t>i</a:t>
            </a:r>
            <a:r>
              <a:rPr lang="en-US" b="0" i="0" dirty="0">
                <a:effectLst/>
                <a:latin typeface="Cambria" panose="02040503050406030204" pitchFamily="18" charset="0"/>
              </a:rPr>
              <a:t> C</a:t>
            </a:r>
            <a:r>
              <a:rPr lang="en-US" b="0" i="0" baseline="-25000" dirty="0">
                <a:effectLst/>
                <a:latin typeface="Cambria" panose="02040503050406030204" pitchFamily="18" charset="0"/>
              </a:rPr>
              <a:t>3</a:t>
            </a:r>
            <a:r>
              <a:rPr lang="en-US" b="0" i="0" dirty="0">
                <a:effectLst/>
                <a:latin typeface="Cambria" panose="02040503050406030204" pitchFamily="18" charset="0"/>
              </a:rPr>
              <a:t>)</a:t>
            </a:r>
            <a:r>
              <a:rPr lang="en-US" b="0" i="0" baseline="30000" dirty="0">
                <a:effectLst/>
                <a:latin typeface="Cambria" panose="02040503050406030204" pitchFamily="18" charset="0"/>
              </a:rPr>
              <a:t>2</a:t>
            </a:r>
          </a:p>
          <a:p>
            <a:pPr marL="0" indent="0" algn="just">
              <a:buNone/>
            </a:pPr>
            <a:endParaRPr lang="en-US" b="0" i="0" baseline="30000" dirty="0">
              <a:effectLst/>
              <a:latin typeface="Cambria" panose="02040503050406030204" pitchFamily="18" charset="0"/>
            </a:endParaRPr>
          </a:p>
          <a:p>
            <a:pPr marL="0" indent="0" algn="just">
              <a:buNone/>
            </a:pPr>
            <a:r>
              <a:rPr lang="en-US" b="0" i="0" dirty="0">
                <a:effectLst/>
                <a:latin typeface="Cambria" panose="02040503050406030204" pitchFamily="18" charset="0"/>
              </a:rPr>
              <a:t>In the above formula of WCSS,</a:t>
            </a:r>
          </a:p>
          <a:p>
            <a:pPr algn="just"/>
            <a:r>
              <a:rPr lang="en-US" b="0" i="0" dirty="0">
                <a:effectLst/>
                <a:latin typeface="Cambria" panose="02040503050406030204" pitchFamily="18" charset="0"/>
              </a:rPr>
              <a:t>∑</a:t>
            </a:r>
            <a:r>
              <a:rPr lang="en-US" b="0" i="0" baseline="-25000" dirty="0">
                <a:effectLst/>
                <a:latin typeface="Cambria" panose="02040503050406030204" pitchFamily="18" charset="0"/>
              </a:rPr>
              <a:t>Pi in Cluster1</a:t>
            </a:r>
            <a:r>
              <a:rPr lang="en-US" b="0" i="0" dirty="0">
                <a:effectLst/>
                <a:latin typeface="Cambria" panose="02040503050406030204" pitchFamily="18" charset="0"/>
              </a:rPr>
              <a:t> distance(P</a:t>
            </a:r>
            <a:r>
              <a:rPr lang="en-US" b="0" i="0" baseline="-25000" dirty="0">
                <a:effectLst/>
                <a:latin typeface="Cambria" panose="02040503050406030204" pitchFamily="18" charset="0"/>
              </a:rPr>
              <a:t>i</a:t>
            </a:r>
            <a:r>
              <a:rPr lang="en-US" b="0" i="0" dirty="0">
                <a:effectLst/>
                <a:latin typeface="Cambria" panose="02040503050406030204" pitchFamily="18" charset="0"/>
              </a:rPr>
              <a:t> C</a:t>
            </a:r>
            <a:r>
              <a:rPr lang="en-US" b="0" i="0" baseline="-25000" dirty="0">
                <a:effectLst/>
                <a:latin typeface="Cambria" panose="02040503050406030204" pitchFamily="18" charset="0"/>
              </a:rPr>
              <a:t>1</a:t>
            </a:r>
            <a:r>
              <a:rPr lang="en-US" b="0" i="0" dirty="0">
                <a:effectLst/>
                <a:latin typeface="Cambria" panose="02040503050406030204" pitchFamily="18" charset="0"/>
              </a:rPr>
              <a:t>)</a:t>
            </a:r>
            <a:r>
              <a:rPr lang="en-US" b="0" i="0" baseline="30000" dirty="0">
                <a:effectLst/>
                <a:latin typeface="Cambria" panose="02040503050406030204" pitchFamily="18" charset="0"/>
              </a:rPr>
              <a:t>2 </a:t>
            </a:r>
            <a:r>
              <a:rPr lang="en-US" b="0" i="0" dirty="0">
                <a:effectLst/>
                <a:latin typeface="Cambria" panose="02040503050406030204" pitchFamily="18" charset="0"/>
              </a:rPr>
              <a:t>: It is the sum of the square of the distances between each data point and its centroid within a cluster1 and the same for the other two terms.</a:t>
            </a:r>
          </a:p>
        </p:txBody>
      </p:sp>
    </p:spTree>
    <p:extLst>
      <p:ext uri="{BB962C8B-B14F-4D97-AF65-F5344CB8AC3E}">
        <p14:creationId xmlns:p14="http://schemas.microsoft.com/office/powerpoint/2010/main" val="666530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3CDC6-8276-434E-8D71-76BF74F6A63D}"/>
              </a:ext>
            </a:extLst>
          </p:cNvPr>
          <p:cNvSpPr>
            <a:spLocks noGrp="1"/>
          </p:cNvSpPr>
          <p:nvPr>
            <p:ph type="title"/>
          </p:nvPr>
        </p:nvSpPr>
        <p:spPr/>
        <p:txBody>
          <a:bodyPr/>
          <a:lstStyle/>
          <a:p>
            <a:r>
              <a:rPr lang="en-GB" dirty="0"/>
              <a:t>Elbow Method</a:t>
            </a:r>
          </a:p>
        </p:txBody>
      </p:sp>
      <p:sp>
        <p:nvSpPr>
          <p:cNvPr id="3" name="Content Placeholder 2">
            <a:extLst>
              <a:ext uri="{FF2B5EF4-FFF2-40B4-BE49-F238E27FC236}">
                <a16:creationId xmlns:a16="http://schemas.microsoft.com/office/drawing/2014/main" id="{5417995A-8AEA-4B07-982F-ED328898C602}"/>
              </a:ext>
            </a:extLst>
          </p:cNvPr>
          <p:cNvSpPr>
            <a:spLocks noGrp="1"/>
          </p:cNvSpPr>
          <p:nvPr>
            <p:ph idx="1"/>
          </p:nvPr>
        </p:nvSpPr>
        <p:spPr/>
        <p:txBody>
          <a:bodyPr>
            <a:normAutofit fontScale="77500" lnSpcReduction="20000"/>
          </a:bodyPr>
          <a:lstStyle/>
          <a:p>
            <a:pPr marL="0" indent="0">
              <a:buNone/>
            </a:pPr>
            <a:r>
              <a:rPr lang="en-US" dirty="0"/>
              <a:t>To measure the distance between data points and centroid, we can use any method such as Euclidean distance or Manhattan distance.</a:t>
            </a:r>
          </a:p>
          <a:p>
            <a:endParaRPr lang="en-US" dirty="0"/>
          </a:p>
          <a:p>
            <a:pPr marL="0" indent="0">
              <a:buNone/>
            </a:pPr>
            <a:r>
              <a:rPr lang="en-US" dirty="0"/>
              <a:t>To find the optimal value of clusters, the elbow method follows the below steps:</a:t>
            </a:r>
          </a:p>
          <a:p>
            <a:r>
              <a:rPr lang="en-US" dirty="0"/>
              <a:t>It executes the K-means clustering on a given dataset for different K values (ranges from 1-10).</a:t>
            </a:r>
          </a:p>
          <a:p>
            <a:r>
              <a:rPr lang="en-US" dirty="0"/>
              <a:t>For each value of K, calculates the WCSS value.</a:t>
            </a:r>
          </a:p>
          <a:p>
            <a:r>
              <a:rPr lang="en-US" dirty="0"/>
              <a:t>Plots a curve between calculated WCSS values and the number of clusters K.</a:t>
            </a:r>
          </a:p>
          <a:p>
            <a:r>
              <a:rPr lang="en-US" dirty="0"/>
              <a:t>The sharp point of bend or a point of the plot looks like an arm, then that point is considered as the best value of K.</a:t>
            </a:r>
            <a:endParaRPr lang="en-GB" dirty="0"/>
          </a:p>
        </p:txBody>
      </p:sp>
    </p:spTree>
    <p:extLst>
      <p:ext uri="{BB962C8B-B14F-4D97-AF65-F5344CB8AC3E}">
        <p14:creationId xmlns:p14="http://schemas.microsoft.com/office/powerpoint/2010/main" val="768065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3" name="Rectangle 7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5" name="Rectangle 7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7" name="Rectangle 7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B3CDC6-8276-434E-8D71-76BF74F6A63D}"/>
              </a:ext>
            </a:extLst>
          </p:cNvPr>
          <p:cNvSpPr>
            <a:spLocks noGrp="1"/>
          </p:cNvSpPr>
          <p:nvPr>
            <p:ph type="title"/>
          </p:nvPr>
        </p:nvSpPr>
        <p:spPr>
          <a:xfrm>
            <a:off x="838200" y="381000"/>
            <a:ext cx="10003218" cy="1600124"/>
          </a:xfrm>
        </p:spPr>
        <p:txBody>
          <a:bodyPr>
            <a:normAutofit/>
          </a:bodyPr>
          <a:lstStyle/>
          <a:p>
            <a:r>
              <a:rPr lang="en-GB" dirty="0"/>
              <a:t>Elbow Method</a:t>
            </a:r>
          </a:p>
        </p:txBody>
      </p:sp>
      <p:sp>
        <p:nvSpPr>
          <p:cNvPr id="3" name="Content Placeholder 2">
            <a:extLst>
              <a:ext uri="{FF2B5EF4-FFF2-40B4-BE49-F238E27FC236}">
                <a16:creationId xmlns:a16="http://schemas.microsoft.com/office/drawing/2014/main" id="{5417995A-8AEA-4B07-982F-ED328898C602}"/>
              </a:ext>
            </a:extLst>
          </p:cNvPr>
          <p:cNvSpPr>
            <a:spLocks noGrp="1"/>
          </p:cNvSpPr>
          <p:nvPr>
            <p:ph idx="1"/>
          </p:nvPr>
        </p:nvSpPr>
        <p:spPr>
          <a:xfrm>
            <a:off x="838200" y="2745362"/>
            <a:ext cx="4548828" cy="3552824"/>
          </a:xfrm>
        </p:spPr>
        <p:txBody>
          <a:bodyPr anchor="ctr">
            <a:normAutofit/>
          </a:bodyPr>
          <a:lstStyle/>
          <a:p>
            <a:r>
              <a:rPr lang="en-US" sz="1800" dirty="0">
                <a:solidFill>
                  <a:schemeClr val="tx1"/>
                </a:solidFill>
              </a:rPr>
              <a:t>Since the graph shows the sharp bend, which looks like an elbow, hence it is known as the elbow method. </a:t>
            </a:r>
          </a:p>
          <a:p>
            <a:r>
              <a:rPr lang="en-US" sz="1800" dirty="0">
                <a:solidFill>
                  <a:schemeClr val="tx1"/>
                </a:solidFill>
              </a:rPr>
              <a:t>The graph for the elbow method looks like in the image.</a:t>
            </a:r>
            <a:endParaRPr lang="en-GB" sz="1800" dirty="0">
              <a:solidFill>
                <a:schemeClr val="tx1"/>
              </a:solidFill>
            </a:endParaRPr>
          </a:p>
        </p:txBody>
      </p:sp>
      <p:pic>
        <p:nvPicPr>
          <p:cNvPr id="14338" name="Picture 2" descr="K-Means Clustering Algorithm">
            <a:extLst>
              <a:ext uri="{FF2B5EF4-FFF2-40B4-BE49-F238E27FC236}">
                <a16:creationId xmlns:a16="http://schemas.microsoft.com/office/drawing/2014/main" id="{A5CED9BA-A35D-4125-8546-B9BEF4FB24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34269" y="2460733"/>
            <a:ext cx="5766319" cy="40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332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3A31C-664D-4C63-99D7-E3FC4B6EE050}"/>
              </a:ext>
            </a:extLst>
          </p:cNvPr>
          <p:cNvSpPr>
            <a:spLocks noGrp="1"/>
          </p:cNvSpPr>
          <p:nvPr>
            <p:ph type="title"/>
          </p:nvPr>
        </p:nvSpPr>
        <p:spPr/>
        <p:txBody>
          <a:bodyPr>
            <a:normAutofit/>
          </a:bodyPr>
          <a:lstStyle/>
          <a:p>
            <a:r>
              <a:rPr lang="en-GB" dirty="0"/>
              <a:t>Key Takeaways</a:t>
            </a:r>
          </a:p>
        </p:txBody>
      </p:sp>
      <p:sp>
        <p:nvSpPr>
          <p:cNvPr id="3" name="Content Placeholder 2">
            <a:extLst>
              <a:ext uri="{FF2B5EF4-FFF2-40B4-BE49-F238E27FC236}">
                <a16:creationId xmlns:a16="http://schemas.microsoft.com/office/drawing/2014/main" id="{D8219B17-0CA2-4F63-9182-22B91DBB9AE5}"/>
              </a:ext>
            </a:extLst>
          </p:cNvPr>
          <p:cNvSpPr>
            <a:spLocks noGrp="1"/>
          </p:cNvSpPr>
          <p:nvPr>
            <p:ph idx="1"/>
          </p:nvPr>
        </p:nvSpPr>
        <p:spPr/>
        <p:txBody>
          <a:bodyPr>
            <a:normAutofit fontScale="77500" lnSpcReduction="20000"/>
          </a:bodyPr>
          <a:lstStyle/>
          <a:p>
            <a:r>
              <a:rPr lang="en-US" dirty="0"/>
              <a:t>The most common form of Unsupervised Learning is Clustering, which involves segregating data based on the similarity between data instances.</a:t>
            </a:r>
          </a:p>
          <a:p>
            <a:endParaRPr lang="en-US" dirty="0"/>
          </a:p>
          <a:p>
            <a:r>
              <a:rPr lang="en-US" dirty="0"/>
              <a:t>K-means is a popular technique for Clustering. It involves an iterative process to find cluster centers called centroids and assigning data points to one of the centroids.</a:t>
            </a:r>
          </a:p>
          <a:p>
            <a:endParaRPr lang="en-US" dirty="0"/>
          </a:p>
          <a:p>
            <a:r>
              <a:rPr lang="en-US" dirty="0"/>
              <a:t>K-means finds clusters by minimizing the within-cluster distance of data points from respective centroids.</a:t>
            </a:r>
          </a:p>
          <a:p>
            <a:endParaRPr lang="en-US" dirty="0"/>
          </a:p>
          <a:p>
            <a:r>
              <a:rPr lang="en-US" dirty="0"/>
              <a:t>The Elbow method is used to determine the most optimum number of clusters.</a:t>
            </a:r>
          </a:p>
          <a:p>
            <a:endParaRPr lang="en-GB" dirty="0"/>
          </a:p>
        </p:txBody>
      </p:sp>
    </p:spTree>
    <p:extLst>
      <p:ext uri="{BB962C8B-B14F-4D97-AF65-F5344CB8AC3E}">
        <p14:creationId xmlns:p14="http://schemas.microsoft.com/office/powerpoint/2010/main" val="1936374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2"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3" name="Rectangle 12">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14">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16">
            <a:extLst>
              <a:ext uri="{FF2B5EF4-FFF2-40B4-BE49-F238E27FC236}">
                <a16:creationId xmlns:a16="http://schemas.microsoft.com/office/drawing/2014/main" id="{19B97BE4-8A98-49F3-8669-EAAF6D433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90032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18">
            <a:extLst>
              <a:ext uri="{FF2B5EF4-FFF2-40B4-BE49-F238E27FC236}">
                <a16:creationId xmlns:a16="http://schemas.microsoft.com/office/drawing/2014/main" id="{AA090277-9074-44AA-8A49-453BF2C45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1"/>
            <a:ext cx="12191999" cy="3909853"/>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DD4C63-6A9A-4A6C-8BB0-FED5F7E0FBF2}"/>
              </a:ext>
            </a:extLst>
          </p:cNvPr>
          <p:cNvSpPr>
            <a:spLocks noGrp="1"/>
          </p:cNvSpPr>
          <p:nvPr>
            <p:ph type="title"/>
          </p:nvPr>
        </p:nvSpPr>
        <p:spPr>
          <a:xfrm>
            <a:off x="7409930" y="744909"/>
            <a:ext cx="3776416" cy="2912691"/>
          </a:xfrm>
        </p:spPr>
        <p:txBody>
          <a:bodyPr vert="horz" lIns="91440" tIns="45720" rIns="91440" bIns="45720" rtlCol="0" anchor="b">
            <a:normAutofit/>
          </a:bodyPr>
          <a:lstStyle/>
          <a:p>
            <a:r>
              <a:rPr lang="en-US"/>
              <a:t>Thank you</a:t>
            </a:r>
          </a:p>
        </p:txBody>
      </p:sp>
      <p:pic>
        <p:nvPicPr>
          <p:cNvPr id="27" name="Graphic 5" descr="Smiling Face with No Fill">
            <a:extLst>
              <a:ext uri="{FF2B5EF4-FFF2-40B4-BE49-F238E27FC236}">
                <a16:creationId xmlns:a16="http://schemas.microsoft.com/office/drawing/2014/main" id="{81390FFC-CAFA-4F69-8BEF-F65A5D2035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5905" y="567942"/>
            <a:ext cx="5716862" cy="5716862"/>
          </a:xfrm>
          <a:prstGeom prst="rect">
            <a:avLst/>
          </a:prstGeom>
        </p:spPr>
      </p:pic>
    </p:spTree>
    <p:extLst>
      <p:ext uri="{BB962C8B-B14F-4D97-AF65-F5344CB8AC3E}">
        <p14:creationId xmlns:p14="http://schemas.microsoft.com/office/powerpoint/2010/main" val="265110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03D4-B750-4250-AE60-F768D70EBC1A}"/>
              </a:ext>
            </a:extLst>
          </p:cNvPr>
          <p:cNvSpPr>
            <a:spLocks noGrp="1"/>
          </p:cNvSpPr>
          <p:nvPr>
            <p:ph type="title"/>
          </p:nvPr>
        </p:nvSpPr>
        <p:spPr/>
        <p:txBody>
          <a:bodyPr/>
          <a:lstStyle/>
          <a:p>
            <a:r>
              <a:rPr lang="en-GB" dirty="0"/>
              <a:t>K-Means Clustering</a:t>
            </a:r>
          </a:p>
        </p:txBody>
      </p:sp>
      <p:sp>
        <p:nvSpPr>
          <p:cNvPr id="3" name="Content Placeholder 2">
            <a:extLst>
              <a:ext uri="{FF2B5EF4-FFF2-40B4-BE49-F238E27FC236}">
                <a16:creationId xmlns:a16="http://schemas.microsoft.com/office/drawing/2014/main" id="{92EE6CE1-039C-4673-BA57-E4D329185E83}"/>
              </a:ext>
            </a:extLst>
          </p:cNvPr>
          <p:cNvSpPr>
            <a:spLocks noGrp="1"/>
          </p:cNvSpPr>
          <p:nvPr>
            <p:ph idx="1"/>
          </p:nvPr>
        </p:nvSpPr>
        <p:spPr>
          <a:xfrm>
            <a:off x="838200" y="2902998"/>
            <a:ext cx="10515600" cy="3242215"/>
          </a:xfrm>
        </p:spPr>
        <p:txBody>
          <a:bodyPr/>
          <a:lstStyle/>
          <a:p>
            <a:pPr marL="0" indent="0">
              <a:buNone/>
            </a:pPr>
            <a:r>
              <a:rPr lang="en-US" dirty="0">
                <a:latin typeface="Cavolini" panose="03000502040302020204" pitchFamily="66" charset="0"/>
                <a:cs typeface="Cavolini" panose="03000502040302020204" pitchFamily="66" charset="0"/>
              </a:rPr>
              <a:t>“It is an iterative algorithm that divides the unlabeled dataset into k different clusters in such a way that each dataset belongs only one group that has similar properties”</a:t>
            </a:r>
            <a:endParaRPr lang="en-GB"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4239619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03C2-9434-46D5-BC2C-C643CE887D8B}"/>
              </a:ext>
            </a:extLst>
          </p:cNvPr>
          <p:cNvSpPr>
            <a:spLocks noGrp="1"/>
          </p:cNvSpPr>
          <p:nvPr>
            <p:ph type="title"/>
          </p:nvPr>
        </p:nvSpPr>
        <p:spPr/>
        <p:txBody>
          <a:bodyPr/>
          <a:lstStyle/>
          <a:p>
            <a:r>
              <a:rPr lang="en-GB" dirty="0"/>
              <a:t>K-Means Clustering</a:t>
            </a:r>
          </a:p>
        </p:txBody>
      </p:sp>
      <p:sp>
        <p:nvSpPr>
          <p:cNvPr id="3" name="Content Placeholder 2">
            <a:extLst>
              <a:ext uri="{FF2B5EF4-FFF2-40B4-BE49-F238E27FC236}">
                <a16:creationId xmlns:a16="http://schemas.microsoft.com/office/drawing/2014/main" id="{C4949323-7686-47C9-8631-670E05117421}"/>
              </a:ext>
            </a:extLst>
          </p:cNvPr>
          <p:cNvSpPr>
            <a:spLocks noGrp="1"/>
          </p:cNvSpPr>
          <p:nvPr>
            <p:ph idx="1"/>
          </p:nvPr>
        </p:nvSpPr>
        <p:spPr/>
        <p:txBody>
          <a:bodyPr>
            <a:normAutofit fontScale="77500" lnSpcReduction="20000"/>
          </a:bodyPr>
          <a:lstStyle/>
          <a:p>
            <a:r>
              <a:rPr lang="en-US" dirty="0"/>
              <a:t>It allows us to cluster the data into different groups and a convenient way to discover the categories of groups in the unlabeled dataset on its own without the need for any training.</a:t>
            </a:r>
          </a:p>
          <a:p>
            <a:endParaRPr lang="en-US" dirty="0"/>
          </a:p>
          <a:p>
            <a:r>
              <a:rPr lang="en-US" dirty="0"/>
              <a:t>It is a centroid-based algorithm, where each cluster is associated with a centroid. The main aim of this algorithm is to minimize the sum of distances between the data point and their corresponding clusters.</a:t>
            </a:r>
          </a:p>
          <a:p>
            <a:endParaRPr lang="en-US" dirty="0"/>
          </a:p>
          <a:p>
            <a:r>
              <a:rPr lang="en-US" dirty="0"/>
              <a:t>The algorithm takes the unlabeled dataset as input, divides the dataset into k-number of clusters, and repeats the process until it does not find the best clusters. The value of k should be predetermined in this algorithm.</a:t>
            </a:r>
            <a:endParaRPr lang="en-GB" dirty="0"/>
          </a:p>
        </p:txBody>
      </p:sp>
    </p:spTree>
    <p:extLst>
      <p:ext uri="{BB962C8B-B14F-4D97-AF65-F5344CB8AC3E}">
        <p14:creationId xmlns:p14="http://schemas.microsoft.com/office/powerpoint/2010/main" val="136345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037-A10D-45A8-A712-73E47221175C}"/>
              </a:ext>
            </a:extLst>
          </p:cNvPr>
          <p:cNvSpPr>
            <a:spLocks noGrp="1"/>
          </p:cNvSpPr>
          <p:nvPr>
            <p:ph type="title"/>
          </p:nvPr>
        </p:nvSpPr>
        <p:spPr/>
        <p:txBody>
          <a:bodyPr/>
          <a:lstStyle/>
          <a:p>
            <a:r>
              <a:rPr lang="en-GB" dirty="0"/>
              <a:t>K-Means Clustering</a:t>
            </a:r>
          </a:p>
        </p:txBody>
      </p:sp>
      <p:sp>
        <p:nvSpPr>
          <p:cNvPr id="3" name="Content Placeholder 2">
            <a:extLst>
              <a:ext uri="{FF2B5EF4-FFF2-40B4-BE49-F238E27FC236}">
                <a16:creationId xmlns:a16="http://schemas.microsoft.com/office/drawing/2014/main" id="{2CE09576-74CA-4CF7-A475-A1C321BAC366}"/>
              </a:ext>
            </a:extLst>
          </p:cNvPr>
          <p:cNvSpPr>
            <a:spLocks noGrp="1"/>
          </p:cNvSpPr>
          <p:nvPr>
            <p:ph idx="1"/>
          </p:nvPr>
        </p:nvSpPr>
        <p:spPr/>
        <p:txBody>
          <a:bodyPr>
            <a:normAutofit fontScale="92500"/>
          </a:bodyPr>
          <a:lstStyle/>
          <a:p>
            <a:pPr marL="0" indent="0">
              <a:buNone/>
            </a:pPr>
            <a:r>
              <a:rPr lang="en-US" dirty="0"/>
              <a:t>The k-means clustering algorithm mainly performs two tasks:</a:t>
            </a:r>
          </a:p>
          <a:p>
            <a:r>
              <a:rPr lang="en-US" dirty="0"/>
              <a:t>Determines the best value for K center points or centroids by an iterative process.</a:t>
            </a:r>
          </a:p>
          <a:p>
            <a:r>
              <a:rPr lang="en-US" dirty="0"/>
              <a:t>Assigns each data point to its closest k-center. Those data points which are near to the particular k-center, create a cluster.</a:t>
            </a:r>
          </a:p>
          <a:p>
            <a:pPr marL="0" indent="0">
              <a:buNone/>
            </a:pPr>
            <a:endParaRPr lang="en-US" dirty="0"/>
          </a:p>
          <a:p>
            <a:r>
              <a:rPr lang="en-US" dirty="0"/>
              <a:t>Hence each cluster has datapoints with some commonalities, and it is away from other clusters.</a:t>
            </a:r>
            <a:endParaRPr lang="en-GB" dirty="0"/>
          </a:p>
        </p:txBody>
      </p:sp>
    </p:spTree>
    <p:extLst>
      <p:ext uri="{BB962C8B-B14F-4D97-AF65-F5344CB8AC3E}">
        <p14:creationId xmlns:p14="http://schemas.microsoft.com/office/powerpoint/2010/main" val="204294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3" name="Rectangle 7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5" name="Rectangle 7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7" name="Rectangle 7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A96F69-9BA7-47D3-BA59-168256764513}"/>
              </a:ext>
            </a:extLst>
          </p:cNvPr>
          <p:cNvSpPr>
            <a:spLocks noGrp="1"/>
          </p:cNvSpPr>
          <p:nvPr>
            <p:ph type="title"/>
          </p:nvPr>
        </p:nvSpPr>
        <p:spPr>
          <a:xfrm>
            <a:off x="838200" y="381000"/>
            <a:ext cx="10003218" cy="1600124"/>
          </a:xfrm>
        </p:spPr>
        <p:txBody>
          <a:bodyPr>
            <a:normAutofit/>
          </a:bodyPr>
          <a:lstStyle/>
          <a:p>
            <a:r>
              <a:rPr lang="en-GB" dirty="0"/>
              <a:t>K-Means Clustering</a:t>
            </a:r>
          </a:p>
        </p:txBody>
      </p:sp>
      <p:sp>
        <p:nvSpPr>
          <p:cNvPr id="3" name="Content Placeholder 2">
            <a:extLst>
              <a:ext uri="{FF2B5EF4-FFF2-40B4-BE49-F238E27FC236}">
                <a16:creationId xmlns:a16="http://schemas.microsoft.com/office/drawing/2014/main" id="{AB6B6A5F-595E-4DA0-ABFB-31098C866A88}"/>
              </a:ext>
            </a:extLst>
          </p:cNvPr>
          <p:cNvSpPr>
            <a:spLocks noGrp="1"/>
          </p:cNvSpPr>
          <p:nvPr>
            <p:ph idx="1"/>
          </p:nvPr>
        </p:nvSpPr>
        <p:spPr>
          <a:xfrm>
            <a:off x="838200" y="2745362"/>
            <a:ext cx="3034004" cy="3552824"/>
          </a:xfrm>
        </p:spPr>
        <p:txBody>
          <a:bodyPr anchor="ctr">
            <a:normAutofit/>
          </a:bodyPr>
          <a:lstStyle/>
          <a:p>
            <a:r>
              <a:rPr lang="en-US" sz="1800" dirty="0">
                <a:solidFill>
                  <a:schemeClr val="tx1"/>
                </a:solidFill>
              </a:rPr>
              <a:t>The diagram explains the working of the K-means Clustering Algorithm:</a:t>
            </a:r>
            <a:endParaRPr lang="en-GB" sz="1800" dirty="0">
              <a:solidFill>
                <a:schemeClr val="tx1"/>
              </a:solidFill>
            </a:endParaRPr>
          </a:p>
        </p:txBody>
      </p:sp>
      <p:pic>
        <p:nvPicPr>
          <p:cNvPr id="1026" name="Picture 2" descr="K-Means Clustering Algorithm">
            <a:extLst>
              <a:ext uri="{FF2B5EF4-FFF2-40B4-BE49-F238E27FC236}">
                <a16:creationId xmlns:a16="http://schemas.microsoft.com/office/drawing/2014/main" id="{66BC47AF-DAF6-4291-AA47-4CADF696B2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29969" y="2745362"/>
            <a:ext cx="7804265" cy="393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994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502B-2045-4F0E-A071-1363B610EFF4}"/>
              </a:ext>
            </a:extLst>
          </p:cNvPr>
          <p:cNvSpPr>
            <a:spLocks noGrp="1"/>
          </p:cNvSpPr>
          <p:nvPr>
            <p:ph type="title"/>
          </p:nvPr>
        </p:nvSpPr>
        <p:spPr/>
        <p:txBody>
          <a:bodyPr>
            <a:normAutofit fontScale="90000"/>
          </a:bodyPr>
          <a:lstStyle/>
          <a:p>
            <a:r>
              <a:rPr lang="en-US" dirty="0"/>
              <a:t>How does the K-Means Algorithm Work?</a:t>
            </a:r>
            <a:endParaRPr lang="en-GB" dirty="0"/>
          </a:p>
        </p:txBody>
      </p:sp>
      <p:sp>
        <p:nvSpPr>
          <p:cNvPr id="3" name="Content Placeholder 2">
            <a:extLst>
              <a:ext uri="{FF2B5EF4-FFF2-40B4-BE49-F238E27FC236}">
                <a16:creationId xmlns:a16="http://schemas.microsoft.com/office/drawing/2014/main" id="{819F74F8-4DD0-42C1-9F32-CFAA358734AC}"/>
              </a:ext>
            </a:extLst>
          </p:cNvPr>
          <p:cNvSpPr>
            <a:spLocks noGrp="1"/>
          </p:cNvSpPr>
          <p:nvPr>
            <p:ph idx="1"/>
          </p:nvPr>
        </p:nvSpPr>
        <p:spPr/>
        <p:txBody>
          <a:bodyPr>
            <a:normAutofit/>
          </a:bodyPr>
          <a:lstStyle/>
          <a:p>
            <a:r>
              <a:rPr lang="en-US" dirty="0"/>
              <a:t>Step-1: Select the number K to decide the number of clusters.</a:t>
            </a:r>
          </a:p>
          <a:p>
            <a:endParaRPr lang="en-US" dirty="0"/>
          </a:p>
          <a:p>
            <a:r>
              <a:rPr lang="en-US" dirty="0"/>
              <a:t>Step-2: Select random K points or centroids. (It can be other from the input dataset).</a:t>
            </a:r>
          </a:p>
          <a:p>
            <a:endParaRPr lang="en-US" dirty="0"/>
          </a:p>
          <a:p>
            <a:r>
              <a:rPr lang="en-US" dirty="0"/>
              <a:t>Step-3: Assign each data point to their closest centroid, which will form the predefined K clusters.</a:t>
            </a:r>
          </a:p>
          <a:p>
            <a:pPr marL="0" indent="0">
              <a:buNone/>
            </a:pPr>
            <a:endParaRPr lang="en-US" dirty="0"/>
          </a:p>
        </p:txBody>
      </p:sp>
    </p:spTree>
    <p:extLst>
      <p:ext uri="{BB962C8B-B14F-4D97-AF65-F5344CB8AC3E}">
        <p14:creationId xmlns:p14="http://schemas.microsoft.com/office/powerpoint/2010/main" val="120002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502B-2045-4F0E-A071-1363B610EFF4}"/>
              </a:ext>
            </a:extLst>
          </p:cNvPr>
          <p:cNvSpPr>
            <a:spLocks noGrp="1"/>
          </p:cNvSpPr>
          <p:nvPr>
            <p:ph type="title"/>
          </p:nvPr>
        </p:nvSpPr>
        <p:spPr/>
        <p:txBody>
          <a:bodyPr>
            <a:normAutofit fontScale="90000"/>
          </a:bodyPr>
          <a:lstStyle/>
          <a:p>
            <a:r>
              <a:rPr lang="en-US" dirty="0"/>
              <a:t>How does the K-Means Algorithm Work?</a:t>
            </a:r>
            <a:endParaRPr lang="en-GB" dirty="0"/>
          </a:p>
        </p:txBody>
      </p:sp>
      <p:sp>
        <p:nvSpPr>
          <p:cNvPr id="3" name="Content Placeholder 2">
            <a:extLst>
              <a:ext uri="{FF2B5EF4-FFF2-40B4-BE49-F238E27FC236}">
                <a16:creationId xmlns:a16="http://schemas.microsoft.com/office/drawing/2014/main" id="{819F74F8-4DD0-42C1-9F32-CFAA358734AC}"/>
              </a:ext>
            </a:extLst>
          </p:cNvPr>
          <p:cNvSpPr>
            <a:spLocks noGrp="1"/>
          </p:cNvSpPr>
          <p:nvPr>
            <p:ph idx="1"/>
          </p:nvPr>
        </p:nvSpPr>
        <p:spPr/>
        <p:txBody>
          <a:bodyPr>
            <a:normAutofit fontScale="85000" lnSpcReduction="10000"/>
          </a:bodyPr>
          <a:lstStyle/>
          <a:p>
            <a:r>
              <a:rPr lang="en-US" dirty="0"/>
              <a:t>Step-4: Calculate the variance and place a new centroid of each cluster.</a:t>
            </a:r>
          </a:p>
          <a:p>
            <a:pPr marL="0" indent="0">
              <a:buNone/>
            </a:pPr>
            <a:endParaRPr lang="en-US" dirty="0"/>
          </a:p>
          <a:p>
            <a:r>
              <a:rPr lang="en-US" dirty="0"/>
              <a:t>Step-5: Repeat the third steps, which means reassign each datapoint to the new closest centroid of each cluster.</a:t>
            </a:r>
          </a:p>
          <a:p>
            <a:endParaRPr lang="en-US" dirty="0"/>
          </a:p>
          <a:p>
            <a:r>
              <a:rPr lang="en-US" dirty="0"/>
              <a:t>Step-6: If any reassignment occurs, then go to step-4 else go to FINISH.</a:t>
            </a:r>
          </a:p>
          <a:p>
            <a:endParaRPr lang="en-US" dirty="0"/>
          </a:p>
          <a:p>
            <a:r>
              <a:rPr lang="en-US" dirty="0"/>
              <a:t>Step-7: The model is ready.</a:t>
            </a:r>
            <a:endParaRPr lang="en-GB" dirty="0"/>
          </a:p>
        </p:txBody>
      </p:sp>
    </p:spTree>
    <p:extLst>
      <p:ext uri="{BB962C8B-B14F-4D97-AF65-F5344CB8AC3E}">
        <p14:creationId xmlns:p14="http://schemas.microsoft.com/office/powerpoint/2010/main" val="2978843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Rectangle 7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5" name="Rectangle 74">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7" name="Rectangle 76">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62546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9" name="Rectangle 78">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048" y="0"/>
            <a:ext cx="6251447"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D8A6-A739-4D3B-8185-0C7A4787CC92}"/>
              </a:ext>
            </a:extLst>
          </p:cNvPr>
          <p:cNvSpPr>
            <a:spLocks noGrp="1"/>
          </p:cNvSpPr>
          <p:nvPr>
            <p:ph type="title"/>
          </p:nvPr>
        </p:nvSpPr>
        <p:spPr>
          <a:xfrm>
            <a:off x="838200" y="586992"/>
            <a:ext cx="4953000" cy="1664573"/>
          </a:xfrm>
        </p:spPr>
        <p:txBody>
          <a:bodyPr>
            <a:normAutofit/>
          </a:bodyPr>
          <a:lstStyle/>
          <a:p>
            <a:r>
              <a:rPr lang="en-US"/>
              <a:t>Example</a:t>
            </a:r>
            <a:endParaRPr lang="en-GB" dirty="0"/>
          </a:p>
        </p:txBody>
      </p:sp>
      <p:sp>
        <p:nvSpPr>
          <p:cNvPr id="3" name="Content Placeholder 2">
            <a:extLst>
              <a:ext uri="{FF2B5EF4-FFF2-40B4-BE49-F238E27FC236}">
                <a16:creationId xmlns:a16="http://schemas.microsoft.com/office/drawing/2014/main" id="{4535313E-434D-4C2E-8381-BA77D1F1C2CF}"/>
              </a:ext>
            </a:extLst>
          </p:cNvPr>
          <p:cNvSpPr>
            <a:spLocks noGrp="1"/>
          </p:cNvSpPr>
          <p:nvPr>
            <p:ph idx="1"/>
          </p:nvPr>
        </p:nvSpPr>
        <p:spPr>
          <a:xfrm>
            <a:off x="838200" y="2411653"/>
            <a:ext cx="4952681" cy="3728613"/>
          </a:xfrm>
        </p:spPr>
        <p:txBody>
          <a:bodyPr>
            <a:normAutofit/>
          </a:bodyPr>
          <a:lstStyle/>
          <a:p>
            <a:endParaRPr lang="en-US" sz="2000" dirty="0"/>
          </a:p>
          <a:p>
            <a:r>
              <a:rPr lang="en-US" sz="2000" dirty="0"/>
              <a:t>Let's take number k of clusters, i.e., K=2, to identify the dataset and to put them into different clusters. </a:t>
            </a:r>
          </a:p>
          <a:p>
            <a:pPr marL="0" indent="0">
              <a:buNone/>
            </a:pPr>
            <a:endParaRPr lang="en-US" sz="2000" dirty="0"/>
          </a:p>
          <a:p>
            <a:r>
              <a:rPr lang="en-US" sz="2000" dirty="0"/>
              <a:t>It means here we will try to group these datasets into two different clusters.</a:t>
            </a:r>
            <a:endParaRPr lang="en-GB" sz="2000" dirty="0"/>
          </a:p>
        </p:txBody>
      </p:sp>
      <p:pic>
        <p:nvPicPr>
          <p:cNvPr id="2050" name="Picture 2" descr="K-Means Clustering Algorithm">
            <a:extLst>
              <a:ext uri="{FF2B5EF4-FFF2-40B4-BE49-F238E27FC236}">
                <a16:creationId xmlns:a16="http://schemas.microsoft.com/office/drawing/2014/main" id="{69CD15A7-2489-4880-BB43-F6ADDF252B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975" b="-1"/>
          <a:stretch/>
        </p:blipFill>
        <p:spPr bwMode="auto">
          <a:xfrm>
            <a:off x="6626033" y="570569"/>
            <a:ext cx="5081921" cy="57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710541"/>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2D1B31"/>
      </a:dk2>
      <a:lt2>
        <a:srgbClr val="F0F3F2"/>
      </a:lt2>
      <a:accent1>
        <a:srgbClr val="E7295B"/>
      </a:accent1>
      <a:accent2>
        <a:srgbClr val="D51798"/>
      </a:accent2>
      <a:accent3>
        <a:srgbClr val="D529E7"/>
      </a:accent3>
      <a:accent4>
        <a:srgbClr val="7417D5"/>
      </a:accent4>
      <a:accent5>
        <a:srgbClr val="3A2CE7"/>
      </a:accent5>
      <a:accent6>
        <a:srgbClr val="1759D5"/>
      </a:accent6>
      <a:hlink>
        <a:srgbClr val="5E3FB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29</TotalTime>
  <Words>1378</Words>
  <Application>Microsoft Office PowerPoint</Application>
  <PresentationFormat>Widescreen</PresentationFormat>
  <Paragraphs>115</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Avenir Next LT Pro</vt:lpstr>
      <vt:lpstr>AvenirNext LT Pro Medium</vt:lpstr>
      <vt:lpstr>Cambria</vt:lpstr>
      <vt:lpstr>Cavolini</vt:lpstr>
      <vt:lpstr>Inter-Bold</vt:lpstr>
      <vt:lpstr>Inter-Regular</vt:lpstr>
      <vt:lpstr>BlockprintVTI</vt:lpstr>
      <vt:lpstr>K-Means Clustering </vt:lpstr>
      <vt:lpstr>K-Means Clustering</vt:lpstr>
      <vt:lpstr>K-Means Clustering</vt:lpstr>
      <vt:lpstr>K-Means Clustering</vt:lpstr>
      <vt:lpstr>K-Means Clustering</vt:lpstr>
      <vt:lpstr>K-Means Clustering</vt:lpstr>
      <vt:lpstr>How does the K-Means Algorithm Work?</vt:lpstr>
      <vt:lpstr>How does the K-Means Algorithm Work?</vt:lpstr>
      <vt:lpstr>Example</vt:lpstr>
      <vt:lpstr>Example</vt:lpstr>
      <vt:lpstr>Example</vt:lpstr>
      <vt:lpstr>Example</vt:lpstr>
      <vt:lpstr>Example</vt:lpstr>
      <vt:lpstr>Example</vt:lpstr>
      <vt:lpstr>Example</vt:lpstr>
      <vt:lpstr>Example</vt:lpstr>
      <vt:lpstr>Example</vt:lpstr>
      <vt:lpstr>Example</vt:lpstr>
      <vt:lpstr>Example</vt:lpstr>
      <vt:lpstr>How to choose the value of "K number of clusters" in K-means Clustering?</vt:lpstr>
      <vt:lpstr>Elbow Method</vt:lpstr>
      <vt:lpstr>Elbow Method</vt:lpstr>
      <vt:lpstr>Elbow Method</vt:lpstr>
      <vt:lpstr>Elbow Method</vt:lpstr>
      <vt:lpstr>Key Takeaways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 </dc:title>
  <dc:creator>Vinita Saldanha</dc:creator>
  <cp:lastModifiedBy>Vinita Saldanha</cp:lastModifiedBy>
  <cp:revision>6</cp:revision>
  <dcterms:created xsi:type="dcterms:W3CDTF">2021-07-03T02:10:37Z</dcterms:created>
  <dcterms:modified xsi:type="dcterms:W3CDTF">2021-07-03T02:40:21Z</dcterms:modified>
</cp:coreProperties>
</file>