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10" r:id="rId20"/>
    <p:sldId id="311" r:id="rId21"/>
    <p:sldId id="275" r:id="rId22"/>
    <p:sldId id="276" r:id="rId23"/>
    <p:sldId id="278" r:id="rId24"/>
    <p:sldId id="313" r:id="rId25"/>
    <p:sldId id="312" r:id="rId26"/>
    <p:sldId id="277" r:id="rId27"/>
    <p:sldId id="279" r:id="rId28"/>
    <p:sldId id="280" r:id="rId29"/>
    <p:sldId id="314" r:id="rId30"/>
    <p:sldId id="281" r:id="rId31"/>
    <p:sldId id="283" r:id="rId32"/>
    <p:sldId id="284" r:id="rId33"/>
    <p:sldId id="286" r:id="rId34"/>
    <p:sldId id="315" r:id="rId35"/>
    <p:sldId id="287" r:id="rId36"/>
    <p:sldId id="289" r:id="rId37"/>
    <p:sldId id="316" r:id="rId38"/>
    <p:sldId id="288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1" r:id="rId50"/>
    <p:sldId id="302" r:id="rId51"/>
    <p:sldId id="317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June 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25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June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June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4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June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1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June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2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June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1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June 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2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June 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707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June 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5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June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8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June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8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June 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95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6" r:id="rId2"/>
    <p:sldLayoutId id="214748371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DB0BB-3CDE-4147-BA4F-8EC54ED70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GB" sz="4800" dirty="0"/>
              <a:t>Probability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2" descr="Message in a bottle">
            <a:extLst>
              <a:ext uri="{FF2B5EF4-FFF2-40B4-BE49-F238E27FC236}">
                <a16:creationId xmlns:a16="http://schemas.microsoft.com/office/drawing/2014/main" id="{BAF74013-B6C8-4AFF-BACD-0069EA734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83" r="6218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893675"/>
          </a:xfrm>
        </p:spPr>
        <p:txBody>
          <a:bodyPr>
            <a:noAutofit/>
          </a:bodyPr>
          <a:lstStyle/>
          <a:p>
            <a:r>
              <a:rPr lang="en-GB" sz="5400" dirty="0"/>
              <a:t>Probability terms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6088" y="2290194"/>
            <a:ext cx="9395670" cy="4043494"/>
          </a:xfrm>
        </p:spPr>
        <p:txBody>
          <a:bodyPr>
            <a:normAutofit fontScale="92500" lnSpcReduction="10000"/>
          </a:bodyPr>
          <a:lstStyle/>
          <a:p>
            <a:r>
              <a:rPr lang="en-GB" sz="3600" dirty="0"/>
              <a:t>Sample space: All the possible outcomes of an 	experiment.</a:t>
            </a:r>
          </a:p>
          <a:p>
            <a:r>
              <a:rPr lang="en-GB" sz="3600" dirty="0" err="1"/>
              <a:t>Eg</a:t>
            </a:r>
            <a:r>
              <a:rPr lang="en-GB" sz="3600" dirty="0"/>
              <a:t>: </a:t>
            </a:r>
            <a:r>
              <a:rPr lang="en-US" sz="3600" dirty="0"/>
              <a:t>choosing a card from a deck</a:t>
            </a:r>
          </a:p>
          <a:p>
            <a:r>
              <a:rPr lang="en-US" sz="3600" dirty="0"/>
              <a:t>	There are 52 cards in a deck (not including Jokers)</a:t>
            </a:r>
          </a:p>
          <a:p>
            <a:r>
              <a:rPr lang="en-US" sz="3600" dirty="0"/>
              <a:t>	So, the Sample Space is all 52 possible cards: {Ace of Hearts, 2 of Hearts, etc...}</a:t>
            </a:r>
          </a:p>
          <a:p>
            <a:endParaRPr lang="en-US" sz="3600" dirty="0"/>
          </a:p>
          <a:p>
            <a:endParaRPr lang="en-GB" sz="3600" dirty="0"/>
          </a:p>
          <a:p>
            <a:endParaRPr lang="en-GB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2438D-F3D1-4F63-9E1D-66C2277D94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16786" y="293399"/>
            <a:ext cx="23241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04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893675"/>
          </a:xfrm>
        </p:spPr>
        <p:txBody>
          <a:bodyPr>
            <a:noAutofit/>
          </a:bodyPr>
          <a:lstStyle/>
          <a:p>
            <a:r>
              <a:rPr lang="en-GB" sz="5400" dirty="0"/>
              <a:t>Probability terms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6087" y="1912688"/>
            <a:ext cx="9454393" cy="4420999"/>
          </a:xfrm>
        </p:spPr>
        <p:txBody>
          <a:bodyPr>
            <a:normAutofit fontScale="92500" lnSpcReduction="10000"/>
          </a:bodyPr>
          <a:lstStyle/>
          <a:p>
            <a:r>
              <a:rPr lang="en-GB" sz="3600" dirty="0"/>
              <a:t>Sample point: Just one of the possible outcomes.</a:t>
            </a:r>
          </a:p>
          <a:p>
            <a:r>
              <a:rPr lang="en-GB" sz="3600" dirty="0" err="1"/>
              <a:t>Eg</a:t>
            </a:r>
            <a:r>
              <a:rPr lang="en-GB" sz="3600" dirty="0"/>
              <a:t> 1: </a:t>
            </a:r>
            <a:r>
              <a:rPr lang="en-US" sz="3600" dirty="0"/>
              <a:t>Deck of Cards</a:t>
            </a:r>
          </a:p>
          <a:p>
            <a:r>
              <a:rPr lang="en-US" sz="3600" dirty="0"/>
              <a:t>	the 5 of Clubs is a sample point.</a:t>
            </a:r>
          </a:p>
          <a:p>
            <a:r>
              <a:rPr lang="en-US" sz="3600" dirty="0"/>
              <a:t>	the King of Hearts is a sample point.</a:t>
            </a:r>
          </a:p>
          <a:p>
            <a:r>
              <a:rPr lang="en-US" sz="3600" dirty="0"/>
              <a:t>"King" is not a sample point. There are 4 Kings, so that is 4 different sample points.</a:t>
            </a:r>
          </a:p>
          <a:p>
            <a:r>
              <a:rPr lang="en-US" sz="3600" dirty="0"/>
              <a:t>The </a:t>
            </a:r>
            <a:r>
              <a:rPr lang="en-US" sz="3600" b="1" dirty="0"/>
              <a:t>Sample Space</a:t>
            </a:r>
            <a:r>
              <a:rPr lang="en-US" sz="3600" dirty="0"/>
              <a:t> is made up of </a:t>
            </a:r>
            <a:r>
              <a:rPr lang="en-US" sz="3600" b="1" dirty="0"/>
              <a:t>Sample Points</a:t>
            </a:r>
          </a:p>
          <a:p>
            <a:endParaRPr lang="en-US" sz="3600" dirty="0"/>
          </a:p>
          <a:p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953962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893675"/>
          </a:xfrm>
        </p:spPr>
        <p:txBody>
          <a:bodyPr>
            <a:noAutofit/>
          </a:bodyPr>
          <a:lstStyle/>
          <a:p>
            <a:r>
              <a:rPr lang="en-GB" sz="5400" dirty="0"/>
              <a:t>Probability terms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6087" y="1912688"/>
            <a:ext cx="9454393" cy="4420999"/>
          </a:xfrm>
        </p:spPr>
        <p:txBody>
          <a:bodyPr>
            <a:normAutofit fontScale="92500" lnSpcReduction="10000"/>
          </a:bodyPr>
          <a:lstStyle/>
          <a:p>
            <a:r>
              <a:rPr lang="en-GB" sz="3600" dirty="0"/>
              <a:t>Sample point: Just one of the possible outcomes.</a:t>
            </a:r>
          </a:p>
          <a:p>
            <a:r>
              <a:rPr lang="en-GB" sz="3600" dirty="0" err="1"/>
              <a:t>Eg</a:t>
            </a:r>
            <a:r>
              <a:rPr lang="en-GB" sz="3600" dirty="0"/>
              <a:t> 2: </a:t>
            </a:r>
          </a:p>
          <a:p>
            <a:endParaRPr lang="en-GB" sz="3600" dirty="0"/>
          </a:p>
          <a:p>
            <a:endParaRPr lang="en-GB" sz="3600" dirty="0"/>
          </a:p>
          <a:p>
            <a:endParaRPr lang="en-US" sz="3600" dirty="0"/>
          </a:p>
          <a:p>
            <a:r>
              <a:rPr lang="en-US" sz="3600" dirty="0"/>
              <a:t>There are 6 different sample points in the sample space.</a:t>
            </a:r>
            <a:endParaRPr lang="en-GB" sz="3600" dirty="0"/>
          </a:p>
          <a:p>
            <a:endParaRPr lang="en-GB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C92EF-5918-4300-B710-4EBAE6A26C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82391" y="3329293"/>
            <a:ext cx="5041783" cy="181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3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893675"/>
          </a:xfrm>
        </p:spPr>
        <p:txBody>
          <a:bodyPr>
            <a:noAutofit/>
          </a:bodyPr>
          <a:lstStyle/>
          <a:p>
            <a:r>
              <a:rPr lang="en-GB" sz="5400" dirty="0"/>
              <a:t>Probability terms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1315" y="1912688"/>
            <a:ext cx="9144000" cy="4420999"/>
          </a:xfrm>
        </p:spPr>
        <p:txBody>
          <a:bodyPr>
            <a:normAutofit fontScale="77500" lnSpcReduction="20000"/>
          </a:bodyPr>
          <a:lstStyle/>
          <a:p>
            <a:r>
              <a:rPr lang="en-GB" sz="3600" dirty="0"/>
              <a:t>Event: One or more outcomes of an experiment.</a:t>
            </a:r>
          </a:p>
          <a:p>
            <a:r>
              <a:rPr lang="en-US" sz="3600" dirty="0"/>
              <a:t>An event can be just one outcome:</a:t>
            </a:r>
          </a:p>
          <a:p>
            <a:r>
              <a:rPr lang="en-US" sz="3600" dirty="0"/>
              <a:t>	Getting a Tail when tossing a coin</a:t>
            </a:r>
          </a:p>
          <a:p>
            <a:r>
              <a:rPr lang="en-US" sz="3600" dirty="0"/>
              <a:t>	Rolling a "5"</a:t>
            </a:r>
          </a:p>
          <a:p>
            <a:r>
              <a:rPr lang="en-US" sz="3600" dirty="0"/>
              <a:t>An event can include more than one outcome:</a:t>
            </a:r>
          </a:p>
          <a:p>
            <a:r>
              <a:rPr lang="en-US" sz="3600" dirty="0"/>
              <a:t>	Choosing a "King" from a deck of cards (any of the 	4 Kings)</a:t>
            </a:r>
          </a:p>
          <a:p>
            <a:r>
              <a:rPr lang="en-US" sz="3600" dirty="0"/>
              <a:t>	Rolling an "even number" (2, 4 or 6)</a:t>
            </a:r>
          </a:p>
          <a:p>
            <a:endParaRPr lang="en-GB" sz="3600" dirty="0"/>
          </a:p>
          <a:p>
            <a:endParaRPr lang="en-GB" sz="3600" dirty="0"/>
          </a:p>
          <a:p>
            <a:endParaRPr lang="en-US" sz="3600" dirty="0"/>
          </a:p>
          <a:p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430328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893675"/>
          </a:xfrm>
        </p:spPr>
        <p:txBody>
          <a:bodyPr>
            <a:noAutofit/>
          </a:bodyPr>
          <a:lstStyle/>
          <a:p>
            <a:r>
              <a:rPr lang="en-GB" sz="5400" dirty="0"/>
              <a:t>Probability 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1315" y="1912688"/>
            <a:ext cx="9144000" cy="4420999"/>
          </a:xfrm>
        </p:spPr>
        <p:txBody>
          <a:bodyPr>
            <a:normAutofit/>
          </a:bodyPr>
          <a:lstStyle/>
          <a:p>
            <a:endParaRPr lang="en-GB" sz="3600" dirty="0"/>
          </a:p>
          <a:p>
            <a:endParaRPr lang="en-GB" sz="3600" dirty="0"/>
          </a:p>
          <a:p>
            <a:endParaRPr lang="en-US" sz="3600" dirty="0"/>
          </a:p>
          <a:p>
            <a:r>
              <a:rPr lang="en-US" sz="3600" dirty="0"/>
              <a:t>The probability of an event occurring is somewhere between impossible and certain</a:t>
            </a:r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US" sz="3600" dirty="0"/>
          </a:p>
          <a:p>
            <a:endParaRPr lang="en-GB" sz="3600" dirty="0"/>
          </a:p>
          <a:p>
            <a:endParaRPr lang="en-GB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A18CA-8740-4D5D-8B38-6E658A3CAC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59149" y="2249820"/>
            <a:ext cx="4966121" cy="143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4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893675"/>
          </a:xfrm>
        </p:spPr>
        <p:txBody>
          <a:bodyPr>
            <a:noAutofit/>
          </a:bodyPr>
          <a:lstStyle/>
          <a:p>
            <a:r>
              <a:rPr lang="en-GB" sz="5400" dirty="0"/>
              <a:t>Probability 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1648" y="2248249"/>
            <a:ext cx="9320169" cy="3926049"/>
          </a:xfrm>
        </p:spPr>
        <p:txBody>
          <a:bodyPr>
            <a:normAutofit/>
          </a:bodyPr>
          <a:lstStyle/>
          <a:p>
            <a:r>
              <a:rPr lang="en-US" sz="3200" dirty="0"/>
              <a:t>We can also use numbers to show the probability of something happening:</a:t>
            </a:r>
          </a:p>
          <a:p>
            <a:r>
              <a:rPr lang="en-US" sz="3200" dirty="0"/>
              <a:t>•	Impossible is zero.</a:t>
            </a:r>
          </a:p>
          <a:p>
            <a:r>
              <a:rPr lang="en-US" sz="3200" dirty="0"/>
              <a:t>•	Certain is one.</a:t>
            </a:r>
          </a:p>
          <a:p>
            <a:r>
              <a:rPr lang="en-US" sz="3200" dirty="0"/>
              <a:t>We can use fractions, Or percent, Or decimals</a:t>
            </a:r>
            <a:endParaRPr lang="en-GB" sz="3600" dirty="0"/>
          </a:p>
          <a:p>
            <a:endParaRPr lang="en-GB" sz="3600" dirty="0"/>
          </a:p>
          <a:p>
            <a:endParaRPr lang="en-US" sz="3600" dirty="0"/>
          </a:p>
          <a:p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7878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893675"/>
          </a:xfrm>
        </p:spPr>
        <p:txBody>
          <a:bodyPr>
            <a:noAutofit/>
          </a:bodyPr>
          <a:lstStyle/>
          <a:p>
            <a:r>
              <a:rPr lang="en-GB" sz="5400" dirty="0"/>
              <a:t>	Probability 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AF18E7-5EED-470F-AA68-A844882A3B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21880" y="1733223"/>
            <a:ext cx="5381915" cy="4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46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6816" y="226502"/>
            <a:ext cx="9043332" cy="6174297"/>
          </a:xfrm>
        </p:spPr>
        <p:txBody>
          <a:bodyPr>
            <a:normAutofit/>
          </a:bodyPr>
          <a:lstStyle/>
          <a:p>
            <a:r>
              <a:rPr lang="en-US" sz="3200" dirty="0"/>
              <a:t>Exercise: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a) The sun will rise tomorrow</a:t>
            </a:r>
          </a:p>
          <a:p>
            <a:r>
              <a:rPr lang="en-US" sz="3200" dirty="0"/>
              <a:t>b) I will not have to learn mathematics at school</a:t>
            </a:r>
          </a:p>
          <a:p>
            <a:r>
              <a:rPr lang="en-US" sz="3200" dirty="0"/>
              <a:t>c) If I flip a coin, it will land heads up</a:t>
            </a:r>
          </a:p>
          <a:p>
            <a:r>
              <a:rPr lang="en-US" sz="3200" dirty="0"/>
              <a:t>d) Choosing a red ball from a bag with 1 red ball 	and 3 green balls</a:t>
            </a:r>
          </a:p>
          <a:p>
            <a:endParaRPr lang="en-GB" sz="3600" dirty="0"/>
          </a:p>
          <a:p>
            <a:endParaRPr lang="en-US" sz="3600" dirty="0"/>
          </a:p>
          <a:p>
            <a:endParaRPr lang="en-GB" sz="3600" dirty="0"/>
          </a:p>
          <a:p>
            <a:endParaRPr lang="en-GB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6E6B52-3646-4BE2-A312-94482917CD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42827" y="906012"/>
            <a:ext cx="6425966" cy="17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8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893675"/>
          </a:xfrm>
        </p:spPr>
        <p:txBody>
          <a:bodyPr>
            <a:noAutofit/>
          </a:bodyPr>
          <a:lstStyle/>
          <a:p>
            <a:r>
              <a:rPr lang="en-GB" sz="5400" dirty="0"/>
              <a:t>Basic Counting Principle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1649" y="1677799"/>
            <a:ext cx="9180352" cy="4496500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When there are m ways to do one thing,</a:t>
            </a:r>
          </a:p>
          <a:p>
            <a:r>
              <a:rPr lang="en-US" sz="3200" dirty="0"/>
              <a:t>and n ways to do another,</a:t>
            </a:r>
          </a:p>
          <a:p>
            <a:r>
              <a:rPr lang="en-US" sz="3200" dirty="0"/>
              <a:t>then there is </a:t>
            </a:r>
            <a:r>
              <a:rPr lang="en-US" sz="3200" dirty="0" err="1"/>
              <a:t>m×n</a:t>
            </a:r>
            <a:r>
              <a:rPr lang="en-US" sz="3200" dirty="0"/>
              <a:t> ways of doing both.</a:t>
            </a:r>
          </a:p>
          <a:p>
            <a:r>
              <a:rPr lang="en-US" sz="3200" dirty="0"/>
              <a:t>Example: you have 3 shirts and 4 pants.</a:t>
            </a:r>
          </a:p>
          <a:p>
            <a:r>
              <a:rPr lang="en-US" sz="3200" dirty="0"/>
              <a:t>That means 3×4=12 different outfits.</a:t>
            </a:r>
          </a:p>
          <a:p>
            <a:r>
              <a:rPr lang="en-US" sz="3200" dirty="0"/>
              <a:t>Example: There are 6 flavors of ice-cream, and 3 different cones.</a:t>
            </a:r>
          </a:p>
          <a:p>
            <a:r>
              <a:rPr lang="en-US" sz="3200" dirty="0"/>
              <a:t>That means 6×3=18 different single-scoop ice-creams you could order</a:t>
            </a:r>
          </a:p>
          <a:p>
            <a:endParaRPr lang="en-GB" sz="3600" dirty="0"/>
          </a:p>
          <a:p>
            <a:endParaRPr lang="en-US" sz="3600" dirty="0"/>
          </a:p>
          <a:p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24137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en-GB" sz="4400"/>
              <a:t>Basic Counting Principle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>
                    <a:alpha val="60000"/>
                  </a:schemeClr>
                </a:solidFill>
              </a:rPr>
              <a:t>Example: You are buying a new car.</a:t>
            </a:r>
            <a:endParaRPr lang="en-GB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3C97E-9D10-447E-B976-C8FB2E083456}"/>
              </a:ext>
            </a:extLst>
          </p:cNvPr>
          <p:cNvPicPr/>
          <p:nvPr/>
        </p:nvPicPr>
        <p:blipFill rotWithShape="1">
          <a:blip r:embed="rId2"/>
          <a:srcRect b="54622"/>
          <a:stretch/>
        </p:blipFill>
        <p:spPr>
          <a:xfrm>
            <a:off x="1952463" y="2083435"/>
            <a:ext cx="8287073" cy="4225290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17" name="Rectangle 12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0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1522850"/>
          </a:xfrm>
        </p:spPr>
        <p:txBody>
          <a:bodyPr>
            <a:normAutofit/>
          </a:bodyPr>
          <a:lstStyle/>
          <a:p>
            <a:r>
              <a:rPr lang="en-GB" sz="7200" dirty="0"/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41C3147-C811-4C02-B123-195AA904285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359147" y="2335693"/>
                <a:ext cx="8281989" cy="3226208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How </a:t>
                </a:r>
                <a:r>
                  <a:rPr lang="en-US" sz="3600" b="1" dirty="0"/>
                  <a:t>likely</a:t>
                </a:r>
                <a:r>
                  <a:rPr lang="en-US" sz="3600" dirty="0"/>
                  <a:t> something is to happen</a:t>
                </a:r>
              </a:p>
              <a:p>
                <a:r>
                  <a:rPr lang="en-GB" sz="3600" dirty="0" err="1"/>
                  <a:t>Eg</a:t>
                </a:r>
                <a:r>
                  <a:rPr lang="en-GB" sz="3600" dirty="0"/>
                  <a:t> 1: Tossing a Coin</a:t>
                </a:r>
              </a:p>
              <a:p>
                <a:r>
                  <a:rPr lang="en-GB" sz="3600" dirty="0"/>
                  <a:t>	2 outcomes: heads(H) and tails(T)</a:t>
                </a:r>
              </a:p>
              <a:p>
                <a:r>
                  <a:rPr lang="en-GB" sz="3600" dirty="0"/>
                  <a:t>	probability: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600" b="0" dirty="0"/>
              </a:p>
              <a:p>
                <a:endParaRPr lang="en-GB" sz="3600" dirty="0"/>
              </a:p>
              <a:p>
                <a:endParaRPr lang="en-GB" sz="3600" dirty="0"/>
              </a:p>
              <a:p>
                <a:endParaRPr lang="en-GB" sz="3600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41C3147-C811-4C02-B123-195AA90428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359147" y="2335693"/>
                <a:ext cx="8281989" cy="3226208"/>
              </a:xfrm>
              <a:blipFill>
                <a:blip r:embed="rId2"/>
                <a:stretch>
                  <a:fillRect l="-3311" t="-4348" b="-15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D40557E-EDA6-4132-82D3-863097784553}"/>
              </a:ext>
            </a:extLst>
          </p:cNvPr>
          <p:cNvPicPr/>
          <p:nvPr/>
        </p:nvPicPr>
        <p:blipFill rotWithShape="1">
          <a:blip r:embed="rId3"/>
          <a:srcRect r="1388" b="8889"/>
          <a:stretch/>
        </p:blipFill>
        <p:spPr>
          <a:xfrm>
            <a:off x="8615494" y="4974672"/>
            <a:ext cx="1786855" cy="137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6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en-GB" sz="4400"/>
              <a:t>Basic Counting Principle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>
                    <a:alpha val="60000"/>
                  </a:schemeClr>
                </a:solidFill>
              </a:rPr>
              <a:t>Example: You are buying a new car.</a:t>
            </a:r>
            <a:endParaRPr lang="en-GB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3C97E-9D10-447E-B976-C8FB2E083456}"/>
              </a:ext>
            </a:extLst>
          </p:cNvPr>
          <p:cNvPicPr/>
          <p:nvPr/>
        </p:nvPicPr>
        <p:blipFill rotWithShape="1">
          <a:blip r:embed="rId2"/>
          <a:srcRect t="43802" b="5463"/>
          <a:stretch/>
        </p:blipFill>
        <p:spPr>
          <a:xfrm>
            <a:off x="2389970" y="2083435"/>
            <a:ext cx="7412059" cy="4225290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24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893675"/>
          </a:xfrm>
        </p:spPr>
        <p:txBody>
          <a:bodyPr>
            <a:noAutofit/>
          </a:bodyPr>
          <a:lstStyle/>
          <a:p>
            <a:r>
              <a:rPr lang="en-GB" sz="5400" dirty="0"/>
              <a:t>Relative Frequency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41C3147-C811-4C02-B123-195AA904285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282398" y="2118434"/>
                <a:ext cx="9454392" cy="449650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How often something happens divided by all outcomes.</a:t>
                </a:r>
              </a:p>
              <a:p>
                <a:r>
                  <a:rPr lang="en-US" sz="3200" dirty="0"/>
                  <a:t>Example: Your team has won 9 games from a total of 12 games played:</a:t>
                </a:r>
              </a:p>
              <a:p>
                <a:r>
                  <a:rPr lang="en-US" sz="3200" dirty="0"/>
                  <a:t>	the Frequency of winning is 9</a:t>
                </a:r>
              </a:p>
              <a:p>
                <a:r>
                  <a:rPr lang="en-US" sz="3200" dirty="0"/>
                  <a:t>	the Relative Frequency of winning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3200" dirty="0"/>
                  <a:t> = 75%</a:t>
                </a:r>
                <a:endParaRPr lang="en-GB" sz="3600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41C3147-C811-4C02-B123-195AA90428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282398" y="2118434"/>
                <a:ext cx="9454392" cy="4496500"/>
              </a:xfrm>
              <a:blipFill>
                <a:blip r:embed="rId2"/>
                <a:stretch>
                  <a:fillRect l="-2579" t="-2714" r="-12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FA9228E-6A2F-40D8-B86F-AA398E7E6E77}"/>
              </a:ext>
            </a:extLst>
          </p:cNvPr>
          <p:cNvPicPr/>
          <p:nvPr/>
        </p:nvPicPr>
        <p:blipFill rotWithShape="1">
          <a:blip r:embed="rId3"/>
          <a:srcRect r="3533"/>
          <a:stretch/>
        </p:blipFill>
        <p:spPr>
          <a:xfrm>
            <a:off x="9855200" y="0"/>
            <a:ext cx="2336800" cy="188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64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893675"/>
          </a:xfrm>
        </p:spPr>
        <p:txBody>
          <a:bodyPr>
            <a:noAutofit/>
          </a:bodyPr>
          <a:lstStyle/>
          <a:p>
            <a:r>
              <a:rPr lang="en-GB" sz="5400" dirty="0"/>
              <a:t>Relative Frequency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3042" y="1971659"/>
            <a:ext cx="8447714" cy="4496500"/>
          </a:xfrm>
        </p:spPr>
        <p:txBody>
          <a:bodyPr>
            <a:normAutofit/>
          </a:bodyPr>
          <a:lstStyle/>
          <a:p>
            <a:r>
              <a:rPr lang="en-US" sz="3200" dirty="0"/>
              <a:t>Example: Travel Survey</a:t>
            </a:r>
          </a:p>
          <a:p>
            <a:r>
              <a:rPr lang="en-US" sz="3200" dirty="0"/>
              <a:t>92 people were asked how they got to work:</a:t>
            </a:r>
          </a:p>
          <a:p>
            <a:r>
              <a:rPr lang="en-US" sz="3200" dirty="0"/>
              <a:t>•	35 used a car</a:t>
            </a:r>
          </a:p>
          <a:p>
            <a:r>
              <a:rPr lang="en-US" sz="3200" dirty="0"/>
              <a:t>•	42 took public transport</a:t>
            </a:r>
          </a:p>
          <a:p>
            <a:r>
              <a:rPr lang="en-US" sz="3200" dirty="0"/>
              <a:t>•	8 rode a bicycle</a:t>
            </a:r>
          </a:p>
          <a:p>
            <a:r>
              <a:rPr lang="en-US" sz="3200" dirty="0"/>
              <a:t>•	7 walked</a:t>
            </a:r>
            <a:endParaRPr lang="en-GB" sz="3600" dirty="0"/>
          </a:p>
          <a:p>
            <a:endParaRPr lang="en-US" sz="3600" dirty="0"/>
          </a:p>
          <a:p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150697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893675"/>
          </a:xfrm>
        </p:spPr>
        <p:txBody>
          <a:bodyPr>
            <a:noAutofit/>
          </a:bodyPr>
          <a:lstStyle/>
          <a:p>
            <a:r>
              <a:rPr lang="en-GB" sz="5400" dirty="0"/>
              <a:t>Relative Frequency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7608" y="1971659"/>
            <a:ext cx="9454392" cy="44965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Relative Frequencies (to 2 decimal places) are:</a:t>
            </a:r>
          </a:p>
          <a:p>
            <a:r>
              <a:rPr lang="en-US" sz="3200" dirty="0"/>
              <a:t>•	Car: 35/92 = 0.38</a:t>
            </a:r>
          </a:p>
          <a:p>
            <a:r>
              <a:rPr lang="en-US" sz="3200" dirty="0"/>
              <a:t>•	Public Transport: 42/92 = 0.46</a:t>
            </a:r>
          </a:p>
          <a:p>
            <a:r>
              <a:rPr lang="en-US" sz="3200" dirty="0"/>
              <a:t>•	Bicycle: 8/92 = 0.09</a:t>
            </a:r>
          </a:p>
          <a:p>
            <a:r>
              <a:rPr lang="en-US" sz="3200" dirty="0"/>
              <a:t>•	Walking: 7/92 = 0.08</a:t>
            </a:r>
          </a:p>
          <a:p>
            <a:r>
              <a:rPr lang="en-US" sz="3200" dirty="0"/>
              <a:t>		0.38+0.46+0.09+0.08 = 1.01</a:t>
            </a:r>
          </a:p>
          <a:p>
            <a:r>
              <a:rPr lang="en-US" sz="3200" dirty="0"/>
              <a:t>(It would be exactly 1 if we had used perfect accuracy)</a:t>
            </a:r>
          </a:p>
          <a:p>
            <a:endParaRPr lang="en-GB" sz="3600" dirty="0"/>
          </a:p>
          <a:p>
            <a:endParaRPr lang="en-US" sz="3600" dirty="0"/>
          </a:p>
          <a:p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38208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893675"/>
          </a:xfrm>
        </p:spPr>
        <p:txBody>
          <a:bodyPr>
            <a:noAutofit/>
          </a:bodyPr>
          <a:lstStyle/>
          <a:p>
            <a:r>
              <a:rPr lang="en-GB" sz="5400" dirty="0"/>
              <a:t>Relative Frequency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3042" y="1971659"/>
            <a:ext cx="8447714" cy="4496500"/>
          </a:xfrm>
        </p:spPr>
        <p:txBody>
          <a:bodyPr>
            <a:normAutofit/>
          </a:bodyPr>
          <a:lstStyle/>
          <a:p>
            <a:r>
              <a:rPr lang="en-US" sz="3200" dirty="0"/>
              <a:t>Example: What kind of music do you like?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20 people like pop music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18 people like dance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26 people like hip-hop / rap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17 people like something else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26076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893675"/>
          </a:xfrm>
        </p:spPr>
        <p:txBody>
          <a:bodyPr>
            <a:noAutofit/>
          </a:bodyPr>
          <a:lstStyle/>
          <a:p>
            <a:r>
              <a:rPr lang="en-GB" sz="5400" dirty="0"/>
              <a:t>Relative Frequency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7608" y="1971659"/>
            <a:ext cx="9454392" cy="4496500"/>
          </a:xfrm>
        </p:spPr>
        <p:txBody>
          <a:bodyPr>
            <a:normAutofit/>
          </a:bodyPr>
          <a:lstStyle/>
          <a:p>
            <a:r>
              <a:rPr lang="en-US" sz="3200" dirty="0"/>
              <a:t>The Relative Frequencies (to 2 decimal places) are:</a:t>
            </a:r>
          </a:p>
          <a:p>
            <a:r>
              <a:rPr lang="en-US" sz="3200" dirty="0"/>
              <a:t>•	Pop music: </a:t>
            </a:r>
          </a:p>
          <a:p>
            <a:r>
              <a:rPr lang="en-US" sz="3200" dirty="0"/>
              <a:t>•	Dance: </a:t>
            </a:r>
          </a:p>
          <a:p>
            <a:r>
              <a:rPr lang="en-US" sz="3200" dirty="0"/>
              <a:t>•	Hip-hop / rap:</a:t>
            </a:r>
          </a:p>
          <a:p>
            <a:r>
              <a:rPr lang="en-US" sz="3200" dirty="0"/>
              <a:t>•	Something else: </a:t>
            </a:r>
          </a:p>
          <a:p>
            <a:r>
              <a:rPr lang="en-US" sz="3200" dirty="0"/>
              <a:t>		 =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956127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893675"/>
          </a:xfrm>
        </p:spPr>
        <p:txBody>
          <a:bodyPr>
            <a:noAutofit/>
          </a:bodyPr>
          <a:lstStyle/>
          <a:p>
            <a:r>
              <a:rPr lang="en-GB" sz="5400" dirty="0"/>
              <a:t>Probability: Complement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0253" y="1887524"/>
            <a:ext cx="9454392" cy="44965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Complement of an Event: All outcomes that are NOT the event.</a:t>
            </a:r>
          </a:p>
          <a:p>
            <a:r>
              <a:rPr lang="en-US" sz="3600" dirty="0"/>
              <a:t>			When the event is Heads, the 				complement is Tails</a:t>
            </a:r>
          </a:p>
          <a:p>
            <a:endParaRPr lang="en-GB" sz="3600" dirty="0"/>
          </a:p>
          <a:p>
            <a:r>
              <a:rPr lang="en-US" sz="3600" dirty="0"/>
              <a:t>			When the event is {Monday, 					Wednesday} the complement is 				{Tuesday, Thursday, Friday, 					Saturday, Sunday}</a:t>
            </a:r>
          </a:p>
          <a:p>
            <a:endParaRPr lang="en-GB" sz="3600" dirty="0"/>
          </a:p>
          <a:p>
            <a:endParaRPr lang="en-GB" sz="3600" dirty="0"/>
          </a:p>
        </p:txBody>
      </p:sp>
      <p:pic>
        <p:nvPicPr>
          <p:cNvPr id="6" name="Picture 5" descr="pair of dice">
            <a:extLst>
              <a:ext uri="{FF2B5EF4-FFF2-40B4-BE49-F238E27FC236}">
                <a16:creationId xmlns:a16="http://schemas.microsoft.com/office/drawing/2014/main" id="{35485878-F710-42E4-8DB5-1DBF17DA5B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258" y="2768453"/>
            <a:ext cx="1733595" cy="1333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weeks">
            <a:extLst>
              <a:ext uri="{FF2B5EF4-FFF2-40B4-BE49-F238E27FC236}">
                <a16:creationId xmlns:a16="http://schemas.microsoft.com/office/drawing/2014/main" id="{0BE44FBD-9CAC-4DD5-A595-12FA2A80B2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258" y="4546919"/>
            <a:ext cx="1733595" cy="1333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" name="Picture 27" descr="pair of dice">
            <a:extLst>
              <a:ext uri="{FF2B5EF4-FFF2-40B4-BE49-F238E27FC236}">
                <a16:creationId xmlns:a16="http://schemas.microsoft.com/office/drawing/2014/main" id="{90815080-6184-4A8D-B684-FEEBC9B17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15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498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9704" y="343949"/>
            <a:ext cx="9076888" cy="612421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So, together the Event and its Complement make all possible outcomes.</a:t>
            </a:r>
          </a:p>
          <a:p>
            <a:r>
              <a:rPr lang="en-US" sz="3600" dirty="0"/>
              <a:t>The probability of an event is shown using "P":</a:t>
            </a:r>
          </a:p>
          <a:p>
            <a:r>
              <a:rPr lang="en-US" sz="3600" dirty="0"/>
              <a:t>	P(A) means "Probability of Event A“</a:t>
            </a:r>
          </a:p>
          <a:p>
            <a:r>
              <a:rPr lang="en-US" sz="3600" dirty="0"/>
              <a:t>The complement is shown by a little mark after the letter such as A' (or sometimes Ac or A):</a:t>
            </a:r>
          </a:p>
          <a:p>
            <a:r>
              <a:rPr lang="en-US" sz="3600" dirty="0"/>
              <a:t>		P(A') means "Probability of the 				complement of Event A“</a:t>
            </a:r>
          </a:p>
          <a:p>
            <a:r>
              <a:rPr lang="en-US" sz="3600" dirty="0"/>
              <a:t>The two probabilities always add to 1</a:t>
            </a:r>
          </a:p>
          <a:p>
            <a:r>
              <a:rPr lang="en-US" sz="3600" dirty="0"/>
              <a:t>			P(A) + P(A') = 1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531693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41C3147-C811-4C02-B123-195AA904285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89945" y="1985191"/>
                <a:ext cx="8889534" cy="469340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3200" dirty="0"/>
                  <a:t>Total number of outcomes: 6</a:t>
                </a:r>
              </a:p>
              <a:p>
                <a:r>
                  <a:rPr lang="en-US" sz="3200" dirty="0"/>
                  <a:t>P(A) =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3200" b="0" dirty="0"/>
              </a:p>
              <a:p>
                <a:r>
                  <a:rPr lang="en-US" sz="3200" b="0" dirty="0"/>
                  <a:t>The Complement of Event A is {1, 2, 3, 4}</a:t>
                </a:r>
              </a:p>
              <a:p>
                <a:r>
                  <a:rPr lang="en-US" sz="3200" b="0" dirty="0"/>
                  <a:t>Number of ways it can happen: 4</a:t>
                </a:r>
              </a:p>
              <a:p>
                <a:r>
                  <a:rPr lang="en-US" sz="3200" b="0" dirty="0"/>
                  <a:t>Total number of outcomes: 6</a:t>
                </a:r>
              </a:p>
              <a:p>
                <a:r>
                  <a:rPr lang="en-US" sz="3200" b="0" dirty="0"/>
                  <a:t>P(A')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3200" b="0" dirty="0"/>
              </a:p>
              <a:p>
                <a:r>
                  <a:rPr lang="en-US" sz="3200" b="0" dirty="0"/>
                  <a:t>Let us add them:</a:t>
                </a:r>
              </a:p>
              <a:p>
                <a:r>
                  <a:rPr lang="en-US" sz="3200" b="0" dirty="0"/>
                  <a:t>P(A) + P(A')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200" b="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200" b="0" dirty="0"/>
                  <a:t> =1</a:t>
                </a:r>
              </a:p>
              <a:p>
                <a:endParaRPr lang="en-US" sz="3200" b="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600" dirty="0"/>
              </a:p>
              <a:p>
                <a:endParaRPr lang="en-GB" sz="3600" dirty="0"/>
              </a:p>
              <a:p>
                <a:endParaRPr lang="en-GB" sz="3600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41C3147-C811-4C02-B123-195AA90428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89945" y="1985191"/>
                <a:ext cx="8889534" cy="4693407"/>
              </a:xfrm>
              <a:blipFill>
                <a:blip r:embed="rId2"/>
                <a:stretch>
                  <a:fillRect l="-2195" t="-35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C7E577A-3054-4099-9E7B-6538F7373C4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06955" y="0"/>
            <a:ext cx="4085045" cy="206417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7C64164-42C3-4C88-9FC7-3E29E8C9F3C9}"/>
              </a:ext>
            </a:extLst>
          </p:cNvPr>
          <p:cNvSpPr txBox="1">
            <a:spLocks/>
          </p:cNvSpPr>
          <p:nvPr/>
        </p:nvSpPr>
        <p:spPr>
          <a:xfrm>
            <a:off x="1963023" y="184077"/>
            <a:ext cx="5922627" cy="1590675"/>
          </a:xfrm>
          <a:prstGeom prst="rect">
            <a:avLst/>
          </a:prstGeom>
        </p:spPr>
        <p:txBody>
          <a:bodyPr vert="horz" wrap="square" lIns="0" tIns="0" rIns="0" bIns="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Example: Rolling a "5" or "6“</a:t>
            </a:r>
          </a:p>
          <a:p>
            <a:r>
              <a:rPr lang="en-US" sz="3600" dirty="0"/>
              <a:t>Event A is {5, 6}</a:t>
            </a:r>
          </a:p>
          <a:p>
            <a:r>
              <a:rPr lang="en-US" sz="3600" dirty="0"/>
              <a:t>Number of ways it can happen: 2</a:t>
            </a:r>
          </a:p>
          <a:p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773426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9" y="654341"/>
            <a:ext cx="8830811" cy="5813571"/>
          </a:xfrm>
        </p:spPr>
        <p:txBody>
          <a:bodyPr>
            <a:normAutofit/>
          </a:bodyPr>
          <a:lstStyle/>
          <a:p>
            <a:r>
              <a:rPr lang="en-US" sz="3200" b="1" dirty="0"/>
              <a:t>Why Complement is useful ?</a:t>
            </a:r>
          </a:p>
          <a:p>
            <a:endParaRPr lang="en-US" sz="2800" b="0" dirty="0"/>
          </a:p>
          <a:p>
            <a:r>
              <a:rPr lang="en-US" sz="2800" b="0" dirty="0"/>
              <a:t>Example. Throw two dice. What is the probability the two scores are different?</a:t>
            </a:r>
          </a:p>
          <a:p>
            <a:r>
              <a:rPr lang="en-US" sz="2800" b="0" dirty="0"/>
              <a:t>Different scores are like getting a 2 and 3, or a 6 and 1. It is a long list:</a:t>
            </a:r>
          </a:p>
          <a:p>
            <a:r>
              <a:rPr lang="en-US" sz="2800" b="0" dirty="0"/>
              <a:t>A = { (1,2), (1,3), (1,4), (1,5), (1,6),</a:t>
            </a:r>
          </a:p>
          <a:p>
            <a:r>
              <a:rPr lang="en-US" sz="2800" b="0" dirty="0"/>
              <a:t>          (2,1), (2,3), (2,4), (1,5), (1,6),</a:t>
            </a:r>
          </a:p>
          <a:p>
            <a:r>
              <a:rPr lang="en-US" sz="2800" b="0" dirty="0"/>
              <a:t>	(3,1), (3,2), ... </a:t>
            </a:r>
            <a:r>
              <a:rPr lang="en-US" sz="2800" b="0" dirty="0" err="1"/>
              <a:t>etc</a:t>
            </a:r>
            <a:r>
              <a:rPr lang="en-US" sz="2800" b="0" dirty="0"/>
              <a:t> ! }</a:t>
            </a:r>
          </a:p>
          <a:p>
            <a:endParaRPr lang="en-US" sz="2800" b="0" dirty="0"/>
          </a:p>
          <a:p>
            <a:endParaRPr lang="en-US" sz="3200" b="0" dirty="0"/>
          </a:p>
          <a:p>
            <a:endParaRPr lang="en-US" sz="3200" b="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600" dirty="0"/>
          </a:p>
          <a:p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2699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1522850"/>
          </a:xfrm>
        </p:spPr>
        <p:txBody>
          <a:bodyPr>
            <a:normAutofit/>
          </a:bodyPr>
          <a:lstStyle/>
          <a:p>
            <a:r>
              <a:rPr lang="en-GB" sz="7200" dirty="0"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41C3147-C811-4C02-B123-195AA904285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359147" y="2335693"/>
                <a:ext cx="8281989" cy="3226208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How </a:t>
                </a:r>
                <a:r>
                  <a:rPr lang="en-US" sz="3600" b="1" dirty="0"/>
                  <a:t>likely</a:t>
                </a:r>
                <a:r>
                  <a:rPr lang="en-US" sz="3600" dirty="0"/>
                  <a:t> something is to happen</a:t>
                </a:r>
              </a:p>
              <a:p>
                <a:r>
                  <a:rPr lang="en-GB" sz="3600" dirty="0" err="1"/>
                  <a:t>Eg</a:t>
                </a:r>
                <a:r>
                  <a:rPr lang="en-GB" sz="3600" dirty="0"/>
                  <a:t> 2: Throwing Dice</a:t>
                </a:r>
              </a:p>
              <a:p>
                <a:r>
                  <a:rPr lang="en-GB" sz="3600" dirty="0"/>
                  <a:t>	6 possible outcomes: 	1,2,3,4,5,6</a:t>
                </a:r>
              </a:p>
              <a:p>
                <a:r>
                  <a:rPr lang="en-GB" sz="3600" dirty="0"/>
                  <a:t>	probability: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GB" sz="3600" dirty="0"/>
              </a:p>
              <a:p>
                <a:endParaRPr lang="en-GB" sz="3600" dirty="0"/>
              </a:p>
              <a:p>
                <a:endParaRPr lang="en-GB" sz="3600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41C3147-C811-4C02-B123-195AA90428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359147" y="2335693"/>
                <a:ext cx="8281989" cy="3226208"/>
              </a:xfrm>
              <a:blipFill>
                <a:blip r:embed="rId2"/>
                <a:stretch>
                  <a:fillRect l="-3311" t="-4348" b="-15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BA9AD5B-D3F0-40EE-8FA0-EABAA4D7AE2F}"/>
              </a:ext>
            </a:extLst>
          </p:cNvPr>
          <p:cNvPicPr/>
          <p:nvPr/>
        </p:nvPicPr>
        <p:blipFill rotWithShape="1">
          <a:blip r:embed="rId3"/>
          <a:srcRect l="7224" t="11230" r="3403" b="17819"/>
          <a:stretch/>
        </p:blipFill>
        <p:spPr>
          <a:xfrm>
            <a:off x="8848436" y="5024581"/>
            <a:ext cx="2521527" cy="125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21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3167" y="528507"/>
            <a:ext cx="8931479" cy="6199464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Why Complement is useful ?</a:t>
            </a:r>
          </a:p>
          <a:p>
            <a:endParaRPr lang="en-US" sz="2600" dirty="0"/>
          </a:p>
          <a:p>
            <a:r>
              <a:rPr lang="en-US" sz="2800" b="0" dirty="0"/>
              <a:t>A' = {(1,1), (2,2), (3,3), (4,4), (5,5), (6,6)}</a:t>
            </a:r>
          </a:p>
          <a:p>
            <a:r>
              <a:rPr lang="en-US" sz="2800" b="0" dirty="0"/>
              <a:t>And its probability is:</a:t>
            </a:r>
          </a:p>
          <a:p>
            <a:r>
              <a:rPr lang="en-US" sz="2800" b="0" dirty="0"/>
              <a:t>P(A') = 6/36 = 1/6 </a:t>
            </a:r>
          </a:p>
          <a:p>
            <a:endParaRPr lang="en-US" sz="2800" b="0" dirty="0"/>
          </a:p>
          <a:p>
            <a:r>
              <a:rPr lang="en-US" sz="2800" b="0" dirty="0"/>
              <a:t>P(A) 	= 1 − P(A’)</a:t>
            </a:r>
          </a:p>
          <a:p>
            <a:r>
              <a:rPr lang="en-US" sz="2800" dirty="0"/>
              <a:t>	= 1− 1/6 </a:t>
            </a:r>
          </a:p>
          <a:p>
            <a:r>
              <a:rPr lang="en-US" sz="2800" dirty="0"/>
              <a:t> 	= 5/6   </a:t>
            </a:r>
          </a:p>
          <a:p>
            <a:r>
              <a:rPr lang="en-US" sz="2800" dirty="0"/>
              <a:t>So, in this case it is easier to work out P(A') first, then calculate P(A) = 1 − P(A')</a:t>
            </a:r>
            <a:endParaRPr lang="en-US" sz="2800" b="0" dirty="0"/>
          </a:p>
          <a:p>
            <a:endParaRPr lang="en-US" sz="3200" b="0" dirty="0"/>
          </a:p>
          <a:p>
            <a:endParaRPr lang="en-US" sz="3200" b="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600" dirty="0"/>
          </a:p>
          <a:p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741659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776229"/>
          </a:xfrm>
        </p:spPr>
        <p:txBody>
          <a:bodyPr>
            <a:noAutofit/>
          </a:bodyPr>
          <a:lstStyle/>
          <a:p>
            <a:r>
              <a:rPr lang="en-US" sz="4800" dirty="0"/>
              <a:t>Probability: Types of Events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4386" y="1803633"/>
            <a:ext cx="9350928" cy="4916196"/>
          </a:xfrm>
        </p:spPr>
        <p:txBody>
          <a:bodyPr>
            <a:normAutofit/>
          </a:bodyPr>
          <a:lstStyle/>
          <a:p>
            <a:r>
              <a:rPr lang="en-US" sz="3200" dirty="0"/>
              <a:t>Events can be:</a:t>
            </a:r>
          </a:p>
          <a:p>
            <a:r>
              <a:rPr lang="en-US" sz="3200" dirty="0"/>
              <a:t>•	Independent (each event is not affected by 	other events),</a:t>
            </a:r>
          </a:p>
          <a:p>
            <a:r>
              <a:rPr lang="en-US" sz="3200" dirty="0"/>
              <a:t>•	Dependent (also called "Conditional", where 	an event is affected by other events)</a:t>
            </a:r>
          </a:p>
          <a:p>
            <a:r>
              <a:rPr lang="en-US" sz="3200" dirty="0"/>
              <a:t>•	Mutually Exclusive (events cannot happen at 	the same time)</a:t>
            </a:r>
            <a:endParaRPr lang="en-GB" sz="3600" dirty="0"/>
          </a:p>
          <a:p>
            <a:endParaRPr lang="en-US" sz="3600" dirty="0"/>
          </a:p>
          <a:p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954876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776229"/>
          </a:xfrm>
        </p:spPr>
        <p:txBody>
          <a:bodyPr>
            <a:noAutofit/>
          </a:bodyPr>
          <a:lstStyle/>
          <a:p>
            <a:r>
              <a:rPr lang="en-US" sz="4800" dirty="0"/>
              <a:t>Independent Events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4386" y="1551963"/>
            <a:ext cx="9350928" cy="5167866"/>
          </a:xfrm>
        </p:spPr>
        <p:txBody>
          <a:bodyPr>
            <a:normAutofit/>
          </a:bodyPr>
          <a:lstStyle/>
          <a:p>
            <a:r>
              <a:rPr lang="en-US" sz="3200" dirty="0"/>
              <a:t>Events can be "Independent", meaning each event is not affected by any other events.</a:t>
            </a:r>
          </a:p>
          <a:p>
            <a:endParaRPr lang="en-US" sz="3200" dirty="0"/>
          </a:p>
          <a:p>
            <a:endParaRPr lang="en-US" sz="3600" dirty="0"/>
          </a:p>
          <a:p>
            <a:endParaRPr lang="en-GB" sz="3600" dirty="0"/>
          </a:p>
          <a:p>
            <a:r>
              <a:rPr lang="en-US" sz="3600" dirty="0"/>
              <a:t>This is an important idea! A coin does not "know" that it came up heads before ... each toss of a coin is a perfect isolated thing.</a:t>
            </a:r>
            <a:endParaRPr lang="en-GB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0BADC-2634-4F86-B257-1C841C98B7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54848" y="2667699"/>
            <a:ext cx="1936371" cy="21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09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776229"/>
          </a:xfrm>
        </p:spPr>
        <p:txBody>
          <a:bodyPr>
            <a:noAutofit/>
          </a:bodyPr>
          <a:lstStyle/>
          <a:p>
            <a:r>
              <a:rPr lang="en-US" sz="4800" dirty="0"/>
              <a:t>Independent Events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8760" y="1690134"/>
            <a:ext cx="9026554" cy="4710666"/>
          </a:xfrm>
        </p:spPr>
        <p:txBody>
          <a:bodyPr>
            <a:normAutofit/>
          </a:bodyPr>
          <a:lstStyle/>
          <a:p>
            <a:r>
              <a:rPr lang="en-US" sz="3200" i="1" dirty="0"/>
              <a:t>Example 1: </a:t>
            </a:r>
          </a:p>
          <a:p>
            <a:r>
              <a:rPr lang="en-US" sz="3200" dirty="0"/>
              <a:t>You toss a coin three times and it comes up "Heads" each time ... what is the chance that the next toss will also be a "Head"?</a:t>
            </a:r>
          </a:p>
          <a:p>
            <a:r>
              <a:rPr lang="en-GB" sz="3600" dirty="0"/>
              <a:t>1/2, or 50%</a:t>
            </a:r>
          </a:p>
          <a:p>
            <a:r>
              <a:rPr lang="en-US" sz="3600" dirty="0"/>
              <a:t>What it did in the past will not affect the current toss!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258540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776229"/>
          </a:xfrm>
        </p:spPr>
        <p:txBody>
          <a:bodyPr>
            <a:noAutofit/>
          </a:bodyPr>
          <a:lstStyle/>
          <a:p>
            <a:r>
              <a:rPr lang="en-US" sz="4800" dirty="0"/>
              <a:t>Independent Events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8760" y="1690134"/>
            <a:ext cx="9026554" cy="4710666"/>
          </a:xfrm>
        </p:spPr>
        <p:txBody>
          <a:bodyPr>
            <a:normAutofit/>
          </a:bodyPr>
          <a:lstStyle/>
          <a:p>
            <a:r>
              <a:rPr lang="en-US" sz="3200" i="1" dirty="0"/>
              <a:t>Example 2: </a:t>
            </a:r>
          </a:p>
          <a:p>
            <a:r>
              <a:rPr lang="en-US" sz="3200" dirty="0"/>
              <a:t>What is the probability of getting a "4" or "6" when rolling a die?</a:t>
            </a:r>
          </a:p>
          <a:p>
            <a:r>
              <a:rPr lang="en-US" sz="3200" dirty="0"/>
              <a:t>Number of ways it can happen: 2 ("4" and "6")</a:t>
            </a:r>
          </a:p>
          <a:p>
            <a:r>
              <a:rPr lang="en-US" sz="3200" dirty="0"/>
              <a:t>Total number of outcomes: 6 ("1", "2", "3", "4", "5" and "6")</a:t>
            </a:r>
          </a:p>
          <a:p>
            <a:r>
              <a:rPr lang="en-US" sz="3200" dirty="0"/>
              <a:t>So, the probability =  2/6 =  1/3 = 0.333...</a:t>
            </a:r>
          </a:p>
        </p:txBody>
      </p:sp>
    </p:spTree>
    <p:extLst>
      <p:ext uri="{BB962C8B-B14F-4D97-AF65-F5344CB8AC3E}">
        <p14:creationId xmlns:p14="http://schemas.microsoft.com/office/powerpoint/2010/main" val="2912845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776229"/>
          </a:xfrm>
        </p:spPr>
        <p:txBody>
          <a:bodyPr>
            <a:noAutofit/>
          </a:bodyPr>
          <a:lstStyle/>
          <a:p>
            <a:r>
              <a:rPr lang="en-US" sz="4800" dirty="0"/>
              <a:t>Dependent Events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8760" y="1690134"/>
            <a:ext cx="8749717" cy="4584831"/>
          </a:xfrm>
        </p:spPr>
        <p:txBody>
          <a:bodyPr>
            <a:normAutofit/>
          </a:bodyPr>
          <a:lstStyle/>
          <a:p>
            <a:r>
              <a:rPr lang="en-US" sz="3200" i="1" dirty="0"/>
              <a:t>Some events can be "dependent" ... which means they can be affected by previous events.</a:t>
            </a:r>
          </a:p>
          <a:p>
            <a:endParaRPr lang="en-US" sz="3200" i="1" dirty="0"/>
          </a:p>
          <a:p>
            <a:r>
              <a:rPr lang="en-US" sz="3200" dirty="0"/>
              <a:t>Example: Drawing 2 Cards from a Deck</a:t>
            </a:r>
          </a:p>
          <a:p>
            <a:r>
              <a:rPr lang="en-US" sz="3200" dirty="0"/>
              <a:t>	After taking one card from the deck there 	are less cards available, so the 	probabilities change!</a:t>
            </a:r>
          </a:p>
        </p:txBody>
      </p:sp>
    </p:spTree>
    <p:extLst>
      <p:ext uri="{BB962C8B-B14F-4D97-AF65-F5344CB8AC3E}">
        <p14:creationId xmlns:p14="http://schemas.microsoft.com/office/powerpoint/2010/main" val="2396375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776229"/>
          </a:xfrm>
        </p:spPr>
        <p:txBody>
          <a:bodyPr>
            <a:noAutofit/>
          </a:bodyPr>
          <a:lstStyle/>
          <a:p>
            <a:r>
              <a:rPr lang="en-US" sz="4800" dirty="0"/>
              <a:t>Dependent Events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259" y="1627464"/>
            <a:ext cx="9188741" cy="5050173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Example: </a:t>
            </a:r>
          </a:p>
          <a:p>
            <a:r>
              <a:rPr lang="en-US" sz="3200" dirty="0"/>
              <a:t>Let's look at the chances of getting a King.</a:t>
            </a:r>
          </a:p>
          <a:p>
            <a:r>
              <a:rPr lang="en-US" sz="3200" dirty="0"/>
              <a:t>For the 1st card the chance of drawing a King is 4 out of 52</a:t>
            </a:r>
          </a:p>
          <a:p>
            <a:r>
              <a:rPr lang="en-US" sz="3200" dirty="0"/>
              <a:t>But for the 2nd card:</a:t>
            </a:r>
          </a:p>
          <a:p>
            <a:r>
              <a:rPr lang="en-US" sz="3200" dirty="0"/>
              <a:t>If the 1st card was a King, then the 2nd card is 3 of the 51 cards left are Kings.</a:t>
            </a:r>
          </a:p>
          <a:p>
            <a:r>
              <a:rPr lang="en-US" sz="3200" dirty="0"/>
              <a:t>If the 1st card was not a King, then 4 of the 51 cards left are King.</a:t>
            </a:r>
          </a:p>
          <a:p>
            <a:r>
              <a:rPr lang="en-US" sz="3200" dirty="0"/>
              <a:t>This is because we are removing cards from the deck.</a:t>
            </a:r>
          </a:p>
        </p:txBody>
      </p:sp>
    </p:spTree>
    <p:extLst>
      <p:ext uri="{BB962C8B-B14F-4D97-AF65-F5344CB8AC3E}">
        <p14:creationId xmlns:p14="http://schemas.microsoft.com/office/powerpoint/2010/main" val="4058433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776229"/>
          </a:xfrm>
        </p:spPr>
        <p:txBody>
          <a:bodyPr>
            <a:noAutofit/>
          </a:bodyPr>
          <a:lstStyle/>
          <a:p>
            <a:r>
              <a:rPr lang="en-US" sz="4800" dirty="0"/>
              <a:t>Dependent Events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0372" y="2306972"/>
            <a:ext cx="8858774" cy="3733101"/>
          </a:xfrm>
        </p:spPr>
        <p:txBody>
          <a:bodyPr>
            <a:normAutofit/>
          </a:bodyPr>
          <a:lstStyle/>
          <a:p>
            <a:r>
              <a:rPr lang="en-US" sz="3200" dirty="0"/>
              <a:t>Replacement: When we put each card back after drawing it the chances do not change, as the events are independent.</a:t>
            </a:r>
          </a:p>
          <a:p>
            <a:endParaRPr lang="en-US" sz="3200" dirty="0"/>
          </a:p>
          <a:p>
            <a:r>
              <a:rPr lang="en-US" sz="3200" dirty="0"/>
              <a:t>Without Replacement: The chances will change, and the events are dependent.</a:t>
            </a:r>
          </a:p>
        </p:txBody>
      </p:sp>
    </p:spTree>
    <p:extLst>
      <p:ext uri="{BB962C8B-B14F-4D97-AF65-F5344CB8AC3E}">
        <p14:creationId xmlns:p14="http://schemas.microsoft.com/office/powerpoint/2010/main" val="29848224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776229"/>
          </a:xfrm>
        </p:spPr>
        <p:txBody>
          <a:bodyPr>
            <a:noAutofit/>
          </a:bodyPr>
          <a:lstStyle/>
          <a:p>
            <a:r>
              <a:rPr lang="en-US" sz="4800" dirty="0"/>
              <a:t>Dependent Events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259" y="1627464"/>
            <a:ext cx="9188741" cy="4647501"/>
          </a:xfrm>
        </p:spPr>
        <p:txBody>
          <a:bodyPr>
            <a:normAutofit/>
          </a:bodyPr>
          <a:lstStyle/>
          <a:p>
            <a:r>
              <a:rPr lang="en-US" sz="3200" dirty="0"/>
              <a:t>Example: Marbles in a Bag</a:t>
            </a:r>
          </a:p>
          <a:p>
            <a:r>
              <a:rPr lang="en-US" sz="3200" dirty="0"/>
              <a:t>2 blue and 3 red marbles are in a bag.</a:t>
            </a:r>
          </a:p>
          <a:p>
            <a:r>
              <a:rPr lang="en-US" sz="3200" dirty="0"/>
              <a:t>What are the chances of getting a blue marble?</a:t>
            </a:r>
          </a:p>
          <a:p>
            <a:r>
              <a:rPr lang="en-US" sz="3200" dirty="0"/>
              <a:t>The chance is 2 in 5</a:t>
            </a:r>
          </a:p>
          <a:p>
            <a:r>
              <a:rPr lang="en-US" sz="3200" dirty="0"/>
              <a:t>Red, then 2 in 4</a:t>
            </a:r>
          </a:p>
          <a:p>
            <a:r>
              <a:rPr lang="en-US" sz="3200" dirty="0"/>
              <a:t>Blue, then 1 in 4 </a:t>
            </a:r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BDEB12-CD89-4DC6-A401-91957BBA40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92291" y="3785765"/>
            <a:ext cx="4599709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776229"/>
          </a:xfrm>
        </p:spPr>
        <p:txBody>
          <a:bodyPr>
            <a:noAutofit/>
          </a:bodyPr>
          <a:lstStyle/>
          <a:p>
            <a:r>
              <a:rPr lang="en-US" sz="4800" dirty="0"/>
              <a:t>Notation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0037" y="1828801"/>
            <a:ext cx="8976219" cy="4420997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P(A) means "Probability Of Event A“</a:t>
            </a:r>
          </a:p>
          <a:p>
            <a:r>
              <a:rPr lang="en-US" sz="3200" dirty="0"/>
              <a:t>Event A is "get a Blue Marble first"  - P(A) = 2/5</a:t>
            </a:r>
          </a:p>
          <a:p>
            <a:endParaRPr lang="en-US" sz="3200" dirty="0"/>
          </a:p>
          <a:p>
            <a:r>
              <a:rPr lang="en-US" sz="3200" dirty="0"/>
              <a:t>And Event B is "get a Blue Marble second" ... but for that we have 2 choices:</a:t>
            </a:r>
          </a:p>
          <a:p>
            <a:r>
              <a:rPr lang="en-US" sz="3200" dirty="0"/>
              <a:t>•	If we got a Blue Marble first the chance is now 1/4</a:t>
            </a:r>
          </a:p>
          <a:p>
            <a:r>
              <a:rPr lang="en-US" sz="3200" dirty="0"/>
              <a:t>•	If we got a Red Marble first the chance is now 2/4</a:t>
            </a:r>
          </a:p>
        </p:txBody>
      </p:sp>
    </p:spTree>
    <p:extLst>
      <p:ext uri="{BB962C8B-B14F-4D97-AF65-F5344CB8AC3E}">
        <p14:creationId xmlns:p14="http://schemas.microsoft.com/office/powerpoint/2010/main" val="122324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1522850"/>
          </a:xfrm>
        </p:spPr>
        <p:txBody>
          <a:bodyPr>
            <a:normAutofit/>
          </a:bodyPr>
          <a:lstStyle/>
          <a:p>
            <a:r>
              <a:rPr lang="en-GB" sz="7200" dirty="0"/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41C3147-C811-4C02-B123-195AA904285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-155841" y="3241951"/>
                <a:ext cx="12252765" cy="1187436"/>
              </a:xfr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𝑒𝑣𝑒𝑛𝑡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h𝑎𝑝𝑝𝑒𝑛𝑖𝑛𝑔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𝑤𝑎𝑦𝑠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𝑐𝑎𝑛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h𝑎𝑝𝑝𝑒𝑛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𝑜𝑢𝑡𝑐𝑜𝑚𝑒𝑠</m:t>
                          </m:r>
                        </m:den>
                      </m:f>
                    </m:oMath>
                  </m:oMathPara>
                </a14:m>
                <a:endParaRPr lang="en-US" sz="3600" b="0" dirty="0"/>
              </a:p>
              <a:p>
                <a:endParaRPr lang="en-GB" sz="3600" dirty="0"/>
              </a:p>
              <a:p>
                <a:endParaRPr lang="en-GB" sz="3600" dirty="0"/>
              </a:p>
              <a:p>
                <a:endParaRPr lang="en-GB" sz="3600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41C3147-C811-4C02-B123-195AA90428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155841" y="3241951"/>
                <a:ext cx="12252765" cy="11874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171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776229"/>
          </a:xfrm>
        </p:spPr>
        <p:txBody>
          <a:bodyPr>
            <a:noAutofit/>
          </a:bodyPr>
          <a:lstStyle/>
          <a:p>
            <a:r>
              <a:rPr lang="en-US" sz="4800" dirty="0"/>
              <a:t>Notation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259" y="1627464"/>
            <a:ext cx="9188741" cy="4647501"/>
          </a:xfrm>
        </p:spPr>
        <p:txBody>
          <a:bodyPr>
            <a:normAutofit/>
          </a:bodyPr>
          <a:lstStyle/>
          <a:p>
            <a:r>
              <a:rPr lang="en-US" sz="3200" dirty="0"/>
              <a:t>P(B|A) means "Event B given Event A“</a:t>
            </a:r>
          </a:p>
          <a:p>
            <a:r>
              <a:rPr lang="en-US" sz="3200" dirty="0"/>
              <a:t>P(B|A) is also called the "Conditional Probability" of B given A</a:t>
            </a:r>
          </a:p>
          <a:p>
            <a:r>
              <a:rPr lang="en-US" sz="3200" dirty="0"/>
              <a:t>P(B|A) = 1/4</a:t>
            </a:r>
          </a:p>
          <a:p>
            <a:r>
              <a:rPr lang="en-US" sz="3200" dirty="0"/>
              <a:t>So, the probability of getting 2 blue marbles is</a:t>
            </a:r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4B4B6-ACE4-45DB-B43D-5523455BCF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79273" y="5029568"/>
            <a:ext cx="5378979" cy="170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3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2687" y="498897"/>
            <a:ext cx="8281987" cy="776229"/>
          </a:xfrm>
        </p:spPr>
        <p:txBody>
          <a:bodyPr>
            <a:noAutofit/>
          </a:bodyPr>
          <a:lstStyle/>
          <a:p>
            <a:r>
              <a:rPr lang="en-US" sz="4800" dirty="0"/>
              <a:t>we write it as:</a:t>
            </a:r>
            <a:endParaRPr lang="en-GB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51418-03CF-4E42-9A13-EB8FFFD109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03927" y="2256639"/>
            <a:ext cx="8456102" cy="286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010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4262" y="660633"/>
            <a:ext cx="8925886" cy="5536734"/>
          </a:xfrm>
        </p:spPr>
        <p:txBody>
          <a:bodyPr>
            <a:normAutofit/>
          </a:bodyPr>
          <a:lstStyle/>
          <a:p>
            <a:r>
              <a:rPr lang="en-US" sz="3200" b="1" dirty="0"/>
              <a:t>Example</a:t>
            </a:r>
            <a:r>
              <a:rPr lang="en-US" sz="3200" dirty="0"/>
              <a:t>: Drawing 2 Kings from a Deck</a:t>
            </a:r>
          </a:p>
          <a:p>
            <a:r>
              <a:rPr lang="en-US" sz="3200" dirty="0"/>
              <a:t>P(A) = 4/52</a:t>
            </a:r>
          </a:p>
          <a:p>
            <a:r>
              <a:rPr lang="en-US" sz="3200" dirty="0"/>
              <a:t>P(B|A) = 3/51</a:t>
            </a:r>
          </a:p>
          <a:p>
            <a:r>
              <a:rPr lang="en-US" sz="3200" dirty="0"/>
              <a:t>And so:</a:t>
            </a:r>
          </a:p>
          <a:p>
            <a:r>
              <a:rPr lang="en-US" sz="3200" dirty="0"/>
              <a:t>P(A and B) = P(A) x P(B|A) = (4/52) x (3/51) </a:t>
            </a:r>
          </a:p>
          <a:p>
            <a:r>
              <a:rPr lang="en-US" sz="3200" dirty="0"/>
              <a:t>					= 12/2652 = 1/221</a:t>
            </a:r>
          </a:p>
          <a:p>
            <a:r>
              <a:rPr lang="en-US" sz="3200" dirty="0"/>
              <a:t>chance of getting 2 Kings is 1 in 221, or about 0.5%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33602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776229"/>
          </a:xfrm>
        </p:spPr>
        <p:txBody>
          <a:bodyPr>
            <a:noAutofit/>
          </a:bodyPr>
          <a:lstStyle/>
          <a:p>
            <a:r>
              <a:rPr lang="en-US" sz="4800" dirty="0"/>
              <a:t>Tree diagram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259" y="1627464"/>
            <a:ext cx="9188741" cy="4647501"/>
          </a:xfrm>
        </p:spPr>
        <p:txBody>
          <a:bodyPr>
            <a:normAutofit/>
          </a:bodyPr>
          <a:lstStyle/>
          <a:p>
            <a:r>
              <a:rPr lang="en-US" sz="3200" dirty="0"/>
              <a:t>•	with Coach Sam your probability of being 	Goalkeeper is 0.5</a:t>
            </a:r>
          </a:p>
          <a:p>
            <a:r>
              <a:rPr lang="en-US" sz="3200" dirty="0"/>
              <a:t>•	with Coach Alex your probability of being 	Goalkeeper is 0.3</a:t>
            </a:r>
          </a:p>
          <a:p>
            <a:endParaRPr lang="en-US" sz="3200" dirty="0"/>
          </a:p>
          <a:p>
            <a:r>
              <a:rPr lang="en-US" sz="3200" dirty="0"/>
              <a:t>Sam is Coach more often.... about 6 of every 10 games (a probability of 0.6)</a:t>
            </a:r>
          </a:p>
        </p:txBody>
      </p:sp>
    </p:spTree>
    <p:extLst>
      <p:ext uri="{BB962C8B-B14F-4D97-AF65-F5344CB8AC3E}">
        <p14:creationId xmlns:p14="http://schemas.microsoft.com/office/powerpoint/2010/main" val="38635217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776229"/>
          </a:xfrm>
        </p:spPr>
        <p:txBody>
          <a:bodyPr>
            <a:noAutofit/>
          </a:bodyPr>
          <a:lstStyle/>
          <a:p>
            <a:r>
              <a:rPr lang="en-US" sz="4800" dirty="0"/>
              <a:t>Tree diagram</a:t>
            </a:r>
            <a:endParaRPr lang="en-GB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56C64-D627-4AA6-8A79-049DBE2854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59604" y="1734453"/>
            <a:ext cx="3060059" cy="20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11A3ED-3EBF-4D2A-8B3C-C8206633E136}"/>
              </a:ext>
            </a:extLst>
          </p:cNvPr>
          <p:cNvSpPr txBox="1"/>
          <p:nvPr/>
        </p:nvSpPr>
        <p:spPr>
          <a:xfrm>
            <a:off x="3359149" y="4462943"/>
            <a:ext cx="7504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Sam (0.5 Yes and 0.5 No), and then for Alex (0.3 Yes and 0.7 No)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6778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776229"/>
          </a:xfrm>
        </p:spPr>
        <p:txBody>
          <a:bodyPr>
            <a:noAutofit/>
          </a:bodyPr>
          <a:lstStyle/>
          <a:p>
            <a:r>
              <a:rPr lang="en-US" sz="4800" dirty="0"/>
              <a:t>Tree diagram</a:t>
            </a:r>
            <a:endParaRPr lang="en-GB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1A3ED-3EBF-4D2A-8B3C-C8206633E136}"/>
              </a:ext>
            </a:extLst>
          </p:cNvPr>
          <p:cNvSpPr txBox="1"/>
          <p:nvPr/>
        </p:nvSpPr>
        <p:spPr>
          <a:xfrm>
            <a:off x="973122" y="4202884"/>
            <a:ext cx="33388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Here is how to do it for the "Sam, Yes" branch:</a:t>
            </a: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7AD72-1980-4668-8E0B-AC397AED0F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39111" y="1367406"/>
            <a:ext cx="3816991" cy="2264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EF67CA-7488-42F0-9B36-ADCE77B036B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39111" y="4148495"/>
            <a:ext cx="5771627" cy="251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1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776229"/>
          </a:xfrm>
        </p:spPr>
        <p:txBody>
          <a:bodyPr>
            <a:noAutofit/>
          </a:bodyPr>
          <a:lstStyle/>
          <a:p>
            <a:r>
              <a:rPr lang="en-US" sz="4800" dirty="0"/>
              <a:t>Tree diagram</a:t>
            </a:r>
            <a:endParaRPr lang="en-GB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1A3ED-3EBF-4D2A-8B3C-C8206633E136}"/>
              </a:ext>
            </a:extLst>
          </p:cNvPr>
          <p:cNvSpPr txBox="1"/>
          <p:nvPr/>
        </p:nvSpPr>
        <p:spPr>
          <a:xfrm>
            <a:off x="3258482" y="3979867"/>
            <a:ext cx="75045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0.4 chance of Alex as Coach, followed by an 0.3 chance gives 0.12</a:t>
            </a:r>
          </a:p>
          <a:p>
            <a:endParaRPr lang="en-US" sz="3200" dirty="0"/>
          </a:p>
          <a:p>
            <a:r>
              <a:rPr lang="en-US" sz="3200" dirty="0"/>
              <a:t>0.3 + 0.12 = 0.42 probability of being a Goalkeeper today</a:t>
            </a: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78B9C-9194-4375-B291-67FB252541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59149" y="1368016"/>
            <a:ext cx="6095244" cy="217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0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776229"/>
          </a:xfrm>
        </p:spPr>
        <p:txBody>
          <a:bodyPr>
            <a:noAutofit/>
          </a:bodyPr>
          <a:lstStyle/>
          <a:p>
            <a:r>
              <a:rPr lang="en-US" sz="4800" dirty="0"/>
              <a:t>Tree diagram</a:t>
            </a:r>
            <a:endParaRPr lang="en-GB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1A3ED-3EBF-4D2A-8B3C-C8206633E136}"/>
              </a:ext>
            </a:extLst>
          </p:cNvPr>
          <p:cNvSpPr txBox="1"/>
          <p:nvPr/>
        </p:nvSpPr>
        <p:spPr>
          <a:xfrm>
            <a:off x="3359149" y="1605782"/>
            <a:ext cx="7504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Final step: complete the calculations and make sure they add to 1</a:t>
            </a:r>
            <a:endParaRPr lang="en-GB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4A8EA3-F4FA-41BA-A79D-2A2039852DF6}"/>
              </a:ext>
            </a:extLst>
          </p:cNvPr>
          <p:cNvPicPr/>
          <p:nvPr/>
        </p:nvPicPr>
        <p:blipFill rotWithShape="1">
          <a:blip r:embed="rId2"/>
          <a:srcRect b="31218"/>
          <a:stretch/>
        </p:blipFill>
        <p:spPr>
          <a:xfrm>
            <a:off x="3359149" y="3280094"/>
            <a:ext cx="7063530" cy="281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817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776229"/>
          </a:xfrm>
        </p:spPr>
        <p:txBody>
          <a:bodyPr>
            <a:noAutofit/>
          </a:bodyPr>
          <a:lstStyle/>
          <a:p>
            <a:r>
              <a:rPr lang="en-US" sz="4800" dirty="0"/>
              <a:t>Mutually Exclusive</a:t>
            </a:r>
            <a:endParaRPr lang="en-GB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1A3ED-3EBF-4D2A-8B3C-C8206633E136}"/>
              </a:ext>
            </a:extLst>
          </p:cNvPr>
          <p:cNvSpPr txBox="1"/>
          <p:nvPr/>
        </p:nvSpPr>
        <p:spPr>
          <a:xfrm>
            <a:off x="3359149" y="1605782"/>
            <a:ext cx="75045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 means we can’t get both events at the same time.</a:t>
            </a:r>
          </a:p>
          <a:p>
            <a:endParaRPr lang="en-US" sz="3200" dirty="0"/>
          </a:p>
          <a:p>
            <a:r>
              <a:rPr lang="en-US" sz="3200" dirty="0"/>
              <a:t>P(A and B) = 0</a:t>
            </a:r>
          </a:p>
          <a:p>
            <a:endParaRPr lang="en-US" sz="3200" dirty="0"/>
          </a:p>
          <a:p>
            <a:r>
              <a:rPr lang="en-GB" sz="3200" dirty="0"/>
              <a:t>Example: King AND Queen</a:t>
            </a:r>
          </a:p>
          <a:p>
            <a:endParaRPr lang="en-GB" sz="3200" dirty="0"/>
          </a:p>
          <a:p>
            <a:r>
              <a:rPr lang="en-US" sz="3200" dirty="0"/>
              <a:t>P(A or B) = P(A) + P(B)</a:t>
            </a:r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179999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776229"/>
          </a:xfrm>
        </p:spPr>
        <p:txBody>
          <a:bodyPr>
            <a:noAutofit/>
          </a:bodyPr>
          <a:lstStyle/>
          <a:p>
            <a:r>
              <a:rPr lang="en-US" sz="4800" dirty="0"/>
              <a:t>Mutually Exclusive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6205" y="1560352"/>
            <a:ext cx="8917497" cy="5201175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Example: King OR Queen</a:t>
            </a:r>
          </a:p>
          <a:p>
            <a:r>
              <a:rPr lang="en-US" sz="3200" dirty="0"/>
              <a:t>In a Deck of 52 Cards</a:t>
            </a:r>
          </a:p>
          <a:p>
            <a:r>
              <a:rPr lang="en-US" sz="3200" dirty="0"/>
              <a:t>P(King)=1/13</a:t>
            </a:r>
          </a:p>
          <a:p>
            <a:r>
              <a:rPr lang="en-US" sz="3200" dirty="0"/>
              <a:t>P(Queen)=1/13</a:t>
            </a:r>
          </a:p>
          <a:p>
            <a:r>
              <a:rPr lang="en-US" sz="3200" dirty="0"/>
              <a:t>The probability of a King or a Queen is </a:t>
            </a:r>
          </a:p>
          <a:p>
            <a:r>
              <a:rPr lang="en-US" sz="3200" dirty="0"/>
              <a:t>			(1/13) + (1/13) = 2/13</a:t>
            </a:r>
          </a:p>
          <a:p>
            <a:r>
              <a:rPr lang="en-US" sz="3200" dirty="0"/>
              <a:t>P(King or Queen) = (1/13) + (1/13) = 2/13</a:t>
            </a:r>
          </a:p>
          <a:p>
            <a:r>
              <a:rPr lang="en-US" sz="3200" dirty="0"/>
              <a:t>So, we have:</a:t>
            </a:r>
          </a:p>
          <a:p>
            <a:r>
              <a:rPr lang="en-US" sz="3200" dirty="0"/>
              <a:t>•	P(King and Queen) = 0</a:t>
            </a:r>
          </a:p>
          <a:p>
            <a:r>
              <a:rPr lang="en-US" sz="3200" dirty="0"/>
              <a:t>•	P(King or Queen) = (1/13) + (1/13) = 2/13</a:t>
            </a:r>
          </a:p>
        </p:txBody>
      </p:sp>
    </p:spTree>
    <p:extLst>
      <p:ext uri="{BB962C8B-B14F-4D97-AF65-F5344CB8AC3E}">
        <p14:creationId xmlns:p14="http://schemas.microsoft.com/office/powerpoint/2010/main" val="381161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1522850"/>
          </a:xfrm>
        </p:spPr>
        <p:txBody>
          <a:bodyPr>
            <a:normAutofit/>
          </a:bodyPr>
          <a:lstStyle/>
          <a:p>
            <a:r>
              <a:rPr lang="en-GB" sz="7200" dirty="0"/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41C3147-C811-4C02-B123-195AA904285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359147" y="2335693"/>
                <a:ext cx="8281989" cy="322620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sz="3600" dirty="0" err="1"/>
                  <a:t>Eg</a:t>
                </a:r>
                <a:r>
                  <a:rPr lang="en-GB" sz="3600" dirty="0"/>
                  <a:t>: Throwing Dice</a:t>
                </a:r>
              </a:p>
              <a:p>
                <a:r>
                  <a:rPr lang="en-GB" sz="3600" dirty="0"/>
                  <a:t>	</a:t>
                </a:r>
                <a:r>
                  <a:rPr lang="en-US" sz="3600" dirty="0"/>
                  <a:t>chances of rolling a "4" with a die</a:t>
                </a:r>
                <a:endParaRPr lang="en-GB" sz="3600" dirty="0"/>
              </a:p>
              <a:p>
                <a:r>
                  <a:rPr lang="en-GB" sz="3600" dirty="0"/>
                  <a:t>	</a:t>
                </a:r>
                <a:r>
                  <a:rPr lang="en-US" sz="3600" dirty="0"/>
                  <a:t>Number of ways it can happen: 1</a:t>
                </a:r>
              </a:p>
              <a:p>
                <a:r>
                  <a:rPr lang="en-GB" sz="3600" dirty="0"/>
                  <a:t>	</a:t>
                </a:r>
                <a:r>
                  <a:rPr lang="en-US" sz="3600" dirty="0"/>
                  <a:t>Total number of outcomes: 6 </a:t>
                </a:r>
                <a:endParaRPr lang="en-GB" sz="3600" dirty="0"/>
              </a:p>
              <a:p>
                <a:r>
                  <a:rPr lang="en-GB" sz="3600" dirty="0"/>
                  <a:t>	so, the probability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3600" b="0" dirty="0"/>
              </a:p>
              <a:p>
                <a:endParaRPr lang="en-GB" sz="3600" dirty="0"/>
              </a:p>
              <a:p>
                <a:endParaRPr lang="en-GB" sz="3600" dirty="0"/>
              </a:p>
              <a:p>
                <a:endParaRPr lang="en-GB" sz="3600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41C3147-C811-4C02-B123-195AA90428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359147" y="2335693"/>
                <a:ext cx="8281989" cy="3226208"/>
              </a:xfrm>
              <a:blipFill>
                <a:blip r:embed="rId2"/>
                <a:stretch>
                  <a:fillRect l="-3091" t="-6994" b="-15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2263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0095" y="685405"/>
            <a:ext cx="8281987" cy="776229"/>
          </a:xfrm>
        </p:spPr>
        <p:txBody>
          <a:bodyPr>
            <a:noAutofit/>
          </a:bodyPr>
          <a:lstStyle/>
          <a:p>
            <a:r>
              <a:rPr lang="en-US" sz="4800" dirty="0"/>
              <a:t>Mutually Exclusive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7433" y="2167177"/>
            <a:ext cx="8917497" cy="3781041"/>
          </a:xfrm>
        </p:spPr>
        <p:txBody>
          <a:bodyPr>
            <a:normAutofit/>
          </a:bodyPr>
          <a:lstStyle/>
          <a:p>
            <a:r>
              <a:rPr lang="en-US" sz="3200" dirty="0"/>
              <a:t>Examples:</a:t>
            </a:r>
          </a:p>
          <a:p>
            <a:r>
              <a:rPr lang="en-US" sz="3200" dirty="0"/>
              <a:t>•	Turning left or right are Mutually Exclusive	 (you cannot do both at the same time)</a:t>
            </a:r>
          </a:p>
          <a:p>
            <a:r>
              <a:rPr lang="en-US" sz="3200" dirty="0"/>
              <a:t>•	Heads and Tails are Mutually Exclusive.</a:t>
            </a:r>
          </a:p>
          <a:p>
            <a:r>
              <a:rPr lang="en-US" sz="3200" dirty="0"/>
              <a:t>•	Kings and Aces are Mutually Exclusive.</a:t>
            </a:r>
          </a:p>
        </p:txBody>
      </p:sp>
    </p:spTree>
    <p:extLst>
      <p:ext uri="{BB962C8B-B14F-4D97-AF65-F5344CB8AC3E}">
        <p14:creationId xmlns:p14="http://schemas.microsoft.com/office/powerpoint/2010/main" val="13431793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3622" y="186641"/>
            <a:ext cx="8281987" cy="776229"/>
          </a:xfrm>
        </p:spPr>
        <p:txBody>
          <a:bodyPr>
            <a:noAutofit/>
          </a:bodyPr>
          <a:lstStyle/>
          <a:p>
            <a:r>
              <a:rPr lang="en-US" sz="4800" dirty="0"/>
              <a:t>Mutually Exclusive and Not</a:t>
            </a:r>
            <a:endParaRPr lang="en-GB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48FE8-E7B9-4615-8912-311717081863}"/>
              </a:ext>
            </a:extLst>
          </p:cNvPr>
          <p:cNvPicPr/>
          <p:nvPr/>
        </p:nvPicPr>
        <p:blipFill rotWithShape="1">
          <a:blip r:embed="rId2"/>
          <a:srcRect l="4605" t="8385" r="5118" b="9797"/>
          <a:stretch/>
        </p:blipFill>
        <p:spPr>
          <a:xfrm>
            <a:off x="3602182" y="2096655"/>
            <a:ext cx="7481453" cy="372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134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776229"/>
          </a:xfrm>
        </p:spPr>
        <p:txBody>
          <a:bodyPr>
            <a:noAutofit/>
          </a:bodyPr>
          <a:lstStyle/>
          <a:p>
            <a:r>
              <a:rPr lang="en-US" sz="4800" dirty="0"/>
              <a:t>Not Mutually Exclusive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0370" y="2021748"/>
            <a:ext cx="8917497" cy="536894"/>
          </a:xfrm>
        </p:spPr>
        <p:txBody>
          <a:bodyPr>
            <a:normAutofit/>
          </a:bodyPr>
          <a:lstStyle/>
          <a:p>
            <a:r>
              <a:rPr lang="en-US" sz="3200"/>
              <a:t>Example: Hearts and Kings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9B9BB-60FE-4119-BE28-FD860F74F7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74282" y="2859116"/>
            <a:ext cx="7296917" cy="35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258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776229"/>
          </a:xfrm>
        </p:spPr>
        <p:txBody>
          <a:bodyPr>
            <a:noAutofit/>
          </a:bodyPr>
          <a:lstStyle/>
          <a:p>
            <a:r>
              <a:rPr lang="en-US" sz="4800" dirty="0"/>
              <a:t>Not Mutually Exclusive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0371" y="1627463"/>
            <a:ext cx="5058562" cy="1300295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/>
              <a:t>But Hearts or Kings is:</a:t>
            </a:r>
          </a:p>
          <a:p>
            <a:r>
              <a:rPr lang="en-US" sz="3200" dirty="0"/>
              <a:t>•	all the Hearts (13 of them)</a:t>
            </a:r>
          </a:p>
          <a:p>
            <a:r>
              <a:rPr lang="en-US" sz="3200" dirty="0"/>
              <a:t>•	all the Kings (4 of them)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2B330-0C52-4A33-A7F6-B44E711FF6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70371" y="3251201"/>
            <a:ext cx="8890720" cy="30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78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776229"/>
          </a:xfrm>
        </p:spPr>
        <p:txBody>
          <a:bodyPr>
            <a:noAutofit/>
          </a:bodyPr>
          <a:lstStyle/>
          <a:p>
            <a:r>
              <a:rPr lang="en-US" sz="4800" dirty="0"/>
              <a:t>Not Mutually Exclusive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3318" y="2290194"/>
            <a:ext cx="7801762" cy="3858937"/>
          </a:xfrm>
        </p:spPr>
        <p:txBody>
          <a:bodyPr>
            <a:normAutofit/>
          </a:bodyPr>
          <a:lstStyle/>
          <a:p>
            <a:r>
              <a:rPr lang="en-US" sz="3200" dirty="0"/>
              <a:t>Formula:</a:t>
            </a:r>
          </a:p>
          <a:p>
            <a:r>
              <a:rPr lang="en-US" sz="3200" dirty="0"/>
              <a:t>	P(A or B) = P(A) + P(B) − P(A and B)</a:t>
            </a:r>
          </a:p>
          <a:p>
            <a:r>
              <a:rPr lang="en-US" sz="3200" dirty="0"/>
              <a:t>Same formula, but using ∪ and ∩:</a:t>
            </a:r>
          </a:p>
          <a:p>
            <a:r>
              <a:rPr lang="en-US" sz="3200" dirty="0"/>
              <a:t>	P(A ∪ B) = P(A) + P(B) − P(A ∩ B)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9628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776229"/>
          </a:xfrm>
        </p:spPr>
        <p:txBody>
          <a:bodyPr>
            <a:noAutofit/>
          </a:bodyPr>
          <a:lstStyle/>
          <a:p>
            <a:r>
              <a:rPr lang="en-US" sz="4800" dirty="0"/>
              <a:t>Summary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1535184"/>
            <a:ext cx="7865321" cy="5066951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/>
              <a:t>Mutually Exclusive</a:t>
            </a:r>
          </a:p>
          <a:p>
            <a:r>
              <a:rPr lang="en-US" sz="3200" dirty="0"/>
              <a:t>•	A and B together is impossible: P(A and B) = 0</a:t>
            </a:r>
          </a:p>
          <a:p>
            <a:r>
              <a:rPr lang="en-US" sz="3200" dirty="0"/>
              <a:t>•	A or B is the sum of A and B: </a:t>
            </a:r>
          </a:p>
          <a:p>
            <a:r>
              <a:rPr lang="en-US" sz="3200" dirty="0"/>
              <a:t>		P(A or B) = P(A) + P(B)</a:t>
            </a:r>
          </a:p>
          <a:p>
            <a:r>
              <a:rPr lang="en-US" sz="3200" dirty="0"/>
              <a:t>Not Mutually Exclusive</a:t>
            </a:r>
          </a:p>
          <a:p>
            <a:r>
              <a:rPr lang="en-US" sz="3200" dirty="0"/>
              <a:t>•	A or B is the sum of A and B minus A and B: </a:t>
            </a:r>
          </a:p>
          <a:p>
            <a:r>
              <a:rPr lang="en-US" sz="3200" dirty="0"/>
              <a:t>		P(A or B) = P(A) + P(B) − P(A and B)</a:t>
            </a:r>
          </a:p>
          <a:p>
            <a:r>
              <a:rPr lang="en-US" sz="3200" dirty="0"/>
              <a:t>Symbols</a:t>
            </a:r>
          </a:p>
          <a:p>
            <a:r>
              <a:rPr lang="en-US" sz="3200" dirty="0"/>
              <a:t>•	And is ∩ (the "Intersection" symbol)</a:t>
            </a:r>
          </a:p>
          <a:p>
            <a:r>
              <a:rPr lang="en-US" sz="3200" dirty="0"/>
              <a:t>•	Or is ∪ (the "Union" symbol)</a:t>
            </a:r>
          </a:p>
        </p:txBody>
      </p:sp>
    </p:spTree>
    <p:extLst>
      <p:ext uri="{BB962C8B-B14F-4D97-AF65-F5344CB8AC3E}">
        <p14:creationId xmlns:p14="http://schemas.microsoft.com/office/powerpoint/2010/main" val="22277386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3950" y="22802"/>
            <a:ext cx="5437187" cy="2646507"/>
          </a:xfrm>
        </p:spPr>
        <p:txBody>
          <a:bodyPr anchor="b">
            <a:normAutofit/>
          </a:bodyPr>
          <a:lstStyle/>
          <a:p>
            <a:r>
              <a:rPr lang="en-US" dirty="0"/>
              <a:t>Random Variables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3950" y="3162732"/>
            <a:ext cx="5437187" cy="3201844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>
                    <a:alpha val="60000"/>
                  </a:schemeClr>
                </a:solidFill>
              </a:rPr>
              <a:t>A Random Variable is a set of possible values from a random experiment.</a:t>
            </a:r>
          </a:p>
          <a:p>
            <a:r>
              <a:rPr lang="en-US" sz="3200" dirty="0">
                <a:solidFill>
                  <a:schemeClr val="tx1">
                    <a:alpha val="60000"/>
                  </a:schemeClr>
                </a:solidFill>
              </a:rPr>
              <a:t>Example: Tossing a coin: we could get Heads or Tails.</a:t>
            </a:r>
          </a:p>
          <a:p>
            <a:r>
              <a:rPr lang="en-US" sz="3200" dirty="0">
                <a:solidFill>
                  <a:schemeClr val="tx1">
                    <a:alpha val="60000"/>
                  </a:schemeClr>
                </a:solidFill>
              </a:rPr>
              <a:t>		X = {0, 1}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EC7E5-5D0F-4EC7-B8A6-592F746B7B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0863" y="1986200"/>
            <a:ext cx="5102225" cy="2887187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016571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776229"/>
          </a:xfrm>
        </p:spPr>
        <p:txBody>
          <a:bodyPr>
            <a:noAutofit/>
          </a:bodyPr>
          <a:lstStyle/>
          <a:p>
            <a:r>
              <a:rPr lang="en-US" sz="4800" dirty="0"/>
              <a:t>Random Variable 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1912690"/>
            <a:ext cx="8281987" cy="4479721"/>
          </a:xfrm>
        </p:spPr>
        <p:txBody>
          <a:bodyPr>
            <a:normAutofit/>
          </a:bodyPr>
          <a:lstStyle/>
          <a:p>
            <a:r>
              <a:rPr lang="en-US" sz="3200" dirty="0"/>
              <a:t>A Random Variable has a whole set of values ... ... and it could take on any of those values, randomly.</a:t>
            </a:r>
          </a:p>
          <a:p>
            <a:r>
              <a:rPr lang="en-US" sz="3200" dirty="0"/>
              <a:t>A Random Variable is given a capital letter, such as X or Z.</a:t>
            </a:r>
          </a:p>
          <a:p>
            <a:r>
              <a:rPr lang="en-US" sz="3200" dirty="0"/>
              <a:t>Random Variables can be discrete or continuous.</a:t>
            </a:r>
          </a:p>
        </p:txBody>
      </p:sp>
    </p:spTree>
    <p:extLst>
      <p:ext uri="{BB962C8B-B14F-4D97-AF65-F5344CB8AC3E}">
        <p14:creationId xmlns:p14="http://schemas.microsoft.com/office/powerpoint/2010/main" val="29740514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2154" y="2361377"/>
            <a:ext cx="6640528" cy="2420348"/>
          </a:xfrm>
        </p:spPr>
        <p:txBody>
          <a:bodyPr>
            <a:noAutofit/>
          </a:bodyPr>
          <a:lstStyle/>
          <a:p>
            <a:r>
              <a:rPr lang="en-US" sz="13800" dirty="0">
                <a:latin typeface="Edwardian Script ITC" panose="030303020407070D0804" pitchFamily="66" charset="0"/>
              </a:rPr>
              <a:t>Thank you</a:t>
            </a:r>
            <a:endParaRPr lang="en-GB" sz="13800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6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1522850"/>
          </a:xfrm>
        </p:spPr>
        <p:txBody>
          <a:bodyPr>
            <a:normAutofit/>
          </a:bodyPr>
          <a:lstStyle/>
          <a:p>
            <a:r>
              <a:rPr lang="en-GB" sz="7200" dirty="0"/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41C3147-C811-4C02-B123-195AA904285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676088" y="2466363"/>
                <a:ext cx="9395670" cy="330526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GB" sz="3600" dirty="0"/>
                  <a:t>Eg: </a:t>
                </a:r>
                <a:r>
                  <a:rPr lang="en-US" sz="3600" dirty="0"/>
                  <a:t>5 marbles in a bag: 4 are blue, and 1 is red</a:t>
                </a:r>
                <a:r>
                  <a:rPr lang="en-GB" sz="3600" dirty="0"/>
                  <a:t>	</a:t>
                </a:r>
              </a:p>
              <a:p>
                <a:r>
                  <a:rPr lang="en-US" sz="3600" dirty="0"/>
                  <a:t>	The probability that a blue marble gets picked is…</a:t>
                </a:r>
              </a:p>
              <a:p>
                <a:r>
                  <a:rPr lang="en-GB" sz="3600" dirty="0"/>
                  <a:t>	</a:t>
                </a:r>
                <a:r>
                  <a:rPr lang="en-US" sz="3600" dirty="0"/>
                  <a:t>Number of ways it can happen: 4</a:t>
                </a:r>
              </a:p>
              <a:p>
                <a:r>
                  <a:rPr lang="en-GB" sz="3600" dirty="0"/>
                  <a:t>	</a:t>
                </a:r>
                <a:r>
                  <a:rPr lang="en-US" sz="3600" dirty="0"/>
                  <a:t>Total number of outcomes: 5 </a:t>
                </a:r>
                <a:endParaRPr lang="en-GB" sz="3600" dirty="0"/>
              </a:p>
              <a:p>
                <a:r>
                  <a:rPr lang="en-GB" sz="3600" dirty="0"/>
                  <a:t>	so, the probability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3600" b="0" dirty="0"/>
                  <a:t> = 0.8</a:t>
                </a:r>
              </a:p>
              <a:p>
                <a:endParaRPr lang="en-GB" sz="3600" dirty="0"/>
              </a:p>
              <a:p>
                <a:endParaRPr lang="en-GB" sz="3600" dirty="0"/>
              </a:p>
              <a:p>
                <a:endParaRPr lang="en-GB" sz="3600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41C3147-C811-4C02-B123-195AA90428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676088" y="2466363"/>
                <a:ext cx="9395670" cy="3305262"/>
              </a:xfrm>
              <a:blipFill>
                <a:blip r:embed="rId2"/>
                <a:stretch>
                  <a:fillRect l="-2336" t="-57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58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1522850"/>
          </a:xfrm>
        </p:spPr>
        <p:txBody>
          <a:bodyPr>
            <a:noAutofit/>
          </a:bodyPr>
          <a:lstStyle/>
          <a:p>
            <a:r>
              <a:rPr lang="en-GB" sz="5400" dirty="0"/>
              <a:t>Probability is Just a Guide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41C3147-C811-4C02-B123-195AA904285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676088" y="2290194"/>
                <a:ext cx="9395670" cy="3481431"/>
              </a:xfrm>
            </p:spPr>
            <p:txBody>
              <a:bodyPr>
                <a:normAutofit/>
              </a:bodyPr>
              <a:lstStyle/>
              <a:p>
                <a:r>
                  <a:rPr lang="en-GB" sz="3600" dirty="0"/>
                  <a:t>Eg: </a:t>
                </a:r>
                <a:r>
                  <a:rPr lang="en-US" sz="3600" dirty="0"/>
                  <a:t>Toss a coin 100 times, how many Heads will come up?</a:t>
                </a:r>
                <a:r>
                  <a:rPr lang="en-GB" sz="3600" dirty="0"/>
                  <a:t>	 </a:t>
                </a:r>
              </a:p>
              <a:p>
                <a:r>
                  <a:rPr lang="en-GB" sz="3600" dirty="0"/>
                  <a:t>	probability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600" b="0" dirty="0"/>
                  <a:t> = </a:t>
                </a:r>
                <a:r>
                  <a:rPr lang="en-US" sz="3600" dirty="0"/>
                  <a:t>50 Heads</a:t>
                </a:r>
                <a:endParaRPr lang="en-GB" sz="3600" dirty="0"/>
              </a:p>
              <a:p>
                <a:r>
                  <a:rPr lang="en-US" sz="3600" dirty="0"/>
                  <a:t>	we might get 48 heads, or 55 heads…..</a:t>
                </a:r>
                <a:endParaRPr lang="en-GB" sz="3600" dirty="0"/>
              </a:p>
              <a:p>
                <a:endParaRPr lang="en-GB" sz="3600" dirty="0"/>
              </a:p>
              <a:p>
                <a:endParaRPr lang="en-GB" sz="3600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41C3147-C811-4C02-B123-195AA90428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676088" y="2290194"/>
                <a:ext cx="9395670" cy="3481431"/>
              </a:xfrm>
              <a:blipFill>
                <a:blip r:embed="rId2"/>
                <a:stretch>
                  <a:fillRect l="-2985" t="-4028" r="-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583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893675"/>
          </a:xfrm>
        </p:spPr>
        <p:txBody>
          <a:bodyPr>
            <a:noAutofit/>
          </a:bodyPr>
          <a:lstStyle/>
          <a:p>
            <a:r>
              <a:rPr lang="en-GB" sz="5400" dirty="0"/>
              <a:t>Probability terms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3797" y="1837612"/>
            <a:ext cx="9395670" cy="3481431"/>
          </a:xfrm>
        </p:spPr>
        <p:txBody>
          <a:bodyPr>
            <a:normAutofit fontScale="92500" lnSpcReduction="10000"/>
          </a:bodyPr>
          <a:lstStyle/>
          <a:p>
            <a:r>
              <a:rPr lang="en-GB" sz="3600" dirty="0"/>
              <a:t>Experiment: a repeatable procedure with a set of 			possible results.</a:t>
            </a:r>
          </a:p>
          <a:p>
            <a:r>
              <a:rPr lang="en-GB" sz="3600" dirty="0" err="1"/>
              <a:t>Eg</a:t>
            </a:r>
            <a:r>
              <a:rPr lang="en-GB" sz="3600" dirty="0"/>
              <a:t>: </a:t>
            </a:r>
            <a:r>
              <a:rPr lang="en-US" sz="3600" dirty="0"/>
              <a:t>Throwing dice</a:t>
            </a:r>
          </a:p>
          <a:p>
            <a:r>
              <a:rPr lang="en-US" sz="3600" dirty="0"/>
              <a:t>	we can throw it repeatedly</a:t>
            </a:r>
          </a:p>
          <a:p>
            <a:r>
              <a:rPr lang="en-US" sz="3600" dirty="0"/>
              <a:t>	The set of possible results from any single 	throw is {1, 2, 3, 4, 5, 6}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9957D-C058-4FF8-9CFF-C5CA44E535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90183" y="5126183"/>
            <a:ext cx="1624762" cy="13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3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C1A3-951E-4812-92BB-AD6B0DE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893675"/>
          </a:xfrm>
        </p:spPr>
        <p:txBody>
          <a:bodyPr>
            <a:noAutofit/>
          </a:bodyPr>
          <a:lstStyle/>
          <a:p>
            <a:r>
              <a:rPr lang="en-GB" sz="5400" dirty="0"/>
              <a:t>Probability terms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147-C811-4C02-B123-195AA904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1639" y="1699067"/>
            <a:ext cx="9597006" cy="4043494"/>
          </a:xfrm>
        </p:spPr>
        <p:txBody>
          <a:bodyPr>
            <a:normAutofit/>
          </a:bodyPr>
          <a:lstStyle/>
          <a:p>
            <a:r>
              <a:rPr lang="en-GB" sz="3600" dirty="0"/>
              <a:t>Outcome: A possible result of an experiment.</a:t>
            </a:r>
          </a:p>
          <a:p>
            <a:r>
              <a:rPr lang="en-GB" sz="3600" dirty="0" err="1"/>
              <a:t>Eg</a:t>
            </a:r>
            <a:r>
              <a:rPr lang="en-GB" sz="3600" dirty="0"/>
              <a:t>: </a:t>
            </a:r>
            <a:r>
              <a:rPr lang="en-US" sz="3600" dirty="0"/>
              <a:t>Throwing dice</a:t>
            </a:r>
          </a:p>
          <a:p>
            <a:r>
              <a:rPr lang="en-US" sz="3600" dirty="0"/>
              <a:t>	The set of possible results are </a:t>
            </a:r>
          </a:p>
          <a:p>
            <a:r>
              <a:rPr lang="en-US" sz="3600" dirty="0"/>
              <a:t>	{1, 2, 3, 4, 5, 6}</a:t>
            </a:r>
          </a:p>
          <a:p>
            <a:r>
              <a:rPr lang="en-US" sz="3600" dirty="0"/>
              <a:t>	Getting a “6” is an outcome.</a:t>
            </a:r>
            <a:endParaRPr lang="en-GB" sz="3600" dirty="0"/>
          </a:p>
          <a:p>
            <a:endParaRPr lang="en-GB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DB312F-601C-4F09-88D0-E6DC899946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24655" y="5227783"/>
            <a:ext cx="1624762" cy="13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7410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223B2F"/>
      </a:dk2>
      <a:lt2>
        <a:srgbClr val="E3E8E2"/>
      </a:lt2>
      <a:accent1>
        <a:srgbClr val="C093C5"/>
      </a:accent1>
      <a:accent2>
        <a:srgbClr val="9B7FBA"/>
      </a:accent2>
      <a:accent3>
        <a:srgbClr val="9996C6"/>
      </a:accent3>
      <a:accent4>
        <a:srgbClr val="7F93BA"/>
      </a:accent4>
      <a:accent5>
        <a:srgbClr val="7AA9B7"/>
      </a:accent5>
      <a:accent6>
        <a:srgbClr val="76ACA3"/>
      </a:accent6>
      <a:hlink>
        <a:srgbClr val="5B8E56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Override1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223B2F"/>
    </a:dk2>
    <a:lt2>
      <a:srgbClr val="E3E8E2"/>
    </a:lt2>
    <a:accent1>
      <a:srgbClr val="C093C5"/>
    </a:accent1>
    <a:accent2>
      <a:srgbClr val="9B7FBA"/>
    </a:accent2>
    <a:accent3>
      <a:srgbClr val="9996C6"/>
    </a:accent3>
    <a:accent4>
      <a:srgbClr val="7F93BA"/>
    </a:accent4>
    <a:accent5>
      <a:srgbClr val="7AA9B7"/>
    </a:accent5>
    <a:accent6>
      <a:srgbClr val="76ACA3"/>
    </a:accent6>
    <a:hlink>
      <a:srgbClr val="5B8E56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</TotalTime>
  <Words>2666</Words>
  <Application>Microsoft Office PowerPoint</Application>
  <PresentationFormat>Widescreen</PresentationFormat>
  <Paragraphs>350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Avenir Next LT Pro</vt:lpstr>
      <vt:lpstr>Cambria Math</vt:lpstr>
      <vt:lpstr>Edwardian Script ITC</vt:lpstr>
      <vt:lpstr>3DFloatVTI</vt:lpstr>
      <vt:lpstr>Probability</vt:lpstr>
      <vt:lpstr>Probability</vt:lpstr>
      <vt:lpstr>Probability</vt:lpstr>
      <vt:lpstr>Probability</vt:lpstr>
      <vt:lpstr>Probability</vt:lpstr>
      <vt:lpstr>Probability</vt:lpstr>
      <vt:lpstr>Probability is Just a Guide</vt:lpstr>
      <vt:lpstr>Probability terms</vt:lpstr>
      <vt:lpstr>Probability terms</vt:lpstr>
      <vt:lpstr>Probability terms</vt:lpstr>
      <vt:lpstr>Probability terms</vt:lpstr>
      <vt:lpstr>Probability terms</vt:lpstr>
      <vt:lpstr>Probability terms</vt:lpstr>
      <vt:lpstr>Probability line</vt:lpstr>
      <vt:lpstr>Probability line</vt:lpstr>
      <vt:lpstr> Probability line</vt:lpstr>
      <vt:lpstr>PowerPoint Presentation</vt:lpstr>
      <vt:lpstr>Basic Counting Principle</vt:lpstr>
      <vt:lpstr>Basic Counting Principle</vt:lpstr>
      <vt:lpstr>Basic Counting Principle</vt:lpstr>
      <vt:lpstr>Relative Frequency</vt:lpstr>
      <vt:lpstr>Relative Frequency</vt:lpstr>
      <vt:lpstr>Relative Frequency</vt:lpstr>
      <vt:lpstr>Relative Frequency</vt:lpstr>
      <vt:lpstr>Relative Frequency</vt:lpstr>
      <vt:lpstr>Probability: Complement</vt:lpstr>
      <vt:lpstr>PowerPoint Presentation</vt:lpstr>
      <vt:lpstr>PowerPoint Presentation</vt:lpstr>
      <vt:lpstr>PowerPoint Presentation</vt:lpstr>
      <vt:lpstr>PowerPoint Presentation</vt:lpstr>
      <vt:lpstr>Probability: Types of Events</vt:lpstr>
      <vt:lpstr>Independent Events</vt:lpstr>
      <vt:lpstr>Independent Events</vt:lpstr>
      <vt:lpstr>Independent Events</vt:lpstr>
      <vt:lpstr>Dependent Events</vt:lpstr>
      <vt:lpstr>Dependent Events</vt:lpstr>
      <vt:lpstr>Dependent Events</vt:lpstr>
      <vt:lpstr>Dependent Events</vt:lpstr>
      <vt:lpstr>Notation</vt:lpstr>
      <vt:lpstr>Notation</vt:lpstr>
      <vt:lpstr>we write it as:</vt:lpstr>
      <vt:lpstr>PowerPoint Presentation</vt:lpstr>
      <vt:lpstr>Tree diagram</vt:lpstr>
      <vt:lpstr>Tree diagram</vt:lpstr>
      <vt:lpstr>Tree diagram</vt:lpstr>
      <vt:lpstr>Tree diagram</vt:lpstr>
      <vt:lpstr>Tree diagram</vt:lpstr>
      <vt:lpstr>Mutually Exclusive</vt:lpstr>
      <vt:lpstr>Mutually Exclusive</vt:lpstr>
      <vt:lpstr>Mutually Exclusive</vt:lpstr>
      <vt:lpstr>Mutually Exclusive and Not</vt:lpstr>
      <vt:lpstr>Not Mutually Exclusive</vt:lpstr>
      <vt:lpstr>Not Mutually Exclusive</vt:lpstr>
      <vt:lpstr>Not Mutually Exclusive</vt:lpstr>
      <vt:lpstr>Summary</vt:lpstr>
      <vt:lpstr>Random Variables</vt:lpstr>
      <vt:lpstr>Random Variable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Vinita Saldanha</dc:creator>
  <cp:lastModifiedBy>Vinita Saldanha</cp:lastModifiedBy>
  <cp:revision>29</cp:revision>
  <dcterms:created xsi:type="dcterms:W3CDTF">2021-04-30T08:53:53Z</dcterms:created>
  <dcterms:modified xsi:type="dcterms:W3CDTF">2021-06-07T08:13:56Z</dcterms:modified>
</cp:coreProperties>
</file>