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2" r:id="rId14"/>
    <p:sldId id="307" r:id="rId15"/>
    <p:sldId id="306" r:id="rId16"/>
    <p:sldId id="273" r:id="rId17"/>
    <p:sldId id="274" r:id="rId18"/>
    <p:sldId id="271" r:id="rId19"/>
    <p:sldId id="270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308" r:id="rId31"/>
    <p:sldId id="309" r:id="rId32"/>
    <p:sldId id="283" r:id="rId33"/>
    <p:sldId id="286" r:id="rId34"/>
    <p:sldId id="287" r:id="rId35"/>
    <p:sldId id="288" r:id="rId36"/>
    <p:sldId id="290" r:id="rId37"/>
    <p:sldId id="291" r:id="rId38"/>
    <p:sldId id="292" r:id="rId39"/>
    <p:sldId id="293" r:id="rId40"/>
    <p:sldId id="294" r:id="rId41"/>
    <p:sldId id="310" r:id="rId42"/>
    <p:sldId id="295" r:id="rId43"/>
    <p:sldId id="296" r:id="rId44"/>
    <p:sldId id="297" r:id="rId45"/>
    <p:sldId id="298" r:id="rId46"/>
    <p:sldId id="299" r:id="rId47"/>
    <p:sldId id="301" r:id="rId48"/>
    <p:sldId id="302" r:id="rId49"/>
    <p:sldId id="303" r:id="rId50"/>
    <p:sldId id="304" r:id="rId51"/>
    <p:sldId id="305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12459-ECDA-4C00-942C-A854320AC0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CE880A-9892-46B6-A3CC-2F35F1E086E1}">
      <dgm:prSet/>
      <dgm:spPr/>
      <dgm:t>
        <a:bodyPr/>
        <a:lstStyle/>
        <a:p>
          <a:r>
            <a:rPr lang="en-GB"/>
            <a:t>Airport Security</a:t>
          </a:r>
          <a:endParaRPr lang="en-US"/>
        </a:p>
      </dgm:t>
    </dgm:pt>
    <dgm:pt modelId="{652CF549-3199-4E93-AC0C-EB24583FF243}" type="parTrans" cxnId="{C01934A5-798E-49FF-8580-D0267A77949E}">
      <dgm:prSet/>
      <dgm:spPr/>
      <dgm:t>
        <a:bodyPr/>
        <a:lstStyle/>
        <a:p>
          <a:endParaRPr lang="en-US"/>
        </a:p>
      </dgm:t>
    </dgm:pt>
    <dgm:pt modelId="{92A5044E-D0FD-4338-B850-70B0A61258E7}" type="sibTrans" cxnId="{C01934A5-798E-49FF-8580-D0267A77949E}">
      <dgm:prSet/>
      <dgm:spPr/>
      <dgm:t>
        <a:bodyPr/>
        <a:lstStyle/>
        <a:p>
          <a:endParaRPr lang="en-US"/>
        </a:p>
      </dgm:t>
    </dgm:pt>
    <dgm:pt modelId="{D7EF341B-74EB-48C9-8227-184FC1241036}">
      <dgm:prSet/>
      <dgm:spPr/>
      <dgm:t>
        <a:bodyPr/>
        <a:lstStyle/>
        <a:p>
          <a:r>
            <a:rPr lang="en-GB"/>
            <a:t>Quality Control</a:t>
          </a:r>
          <a:endParaRPr lang="en-US"/>
        </a:p>
      </dgm:t>
    </dgm:pt>
    <dgm:pt modelId="{572D8F24-8DD8-45F2-AD38-99A5526ACA93}" type="parTrans" cxnId="{BEA6E710-29FB-4B4E-8E54-0D32675B3E69}">
      <dgm:prSet/>
      <dgm:spPr/>
      <dgm:t>
        <a:bodyPr/>
        <a:lstStyle/>
        <a:p>
          <a:endParaRPr lang="en-US"/>
        </a:p>
      </dgm:t>
    </dgm:pt>
    <dgm:pt modelId="{64092078-4E2E-43F2-97B7-40630B4742C6}" type="sibTrans" cxnId="{BEA6E710-29FB-4B4E-8E54-0D32675B3E69}">
      <dgm:prSet/>
      <dgm:spPr/>
      <dgm:t>
        <a:bodyPr/>
        <a:lstStyle/>
        <a:p>
          <a:endParaRPr lang="en-US"/>
        </a:p>
      </dgm:t>
    </dgm:pt>
    <dgm:pt modelId="{597C9AA8-1D57-4E57-9554-2817B4D336C0}">
      <dgm:prSet/>
      <dgm:spPr/>
      <dgm:t>
        <a:bodyPr/>
        <a:lstStyle/>
        <a:p>
          <a:r>
            <a:rPr lang="en-GB"/>
            <a:t>Antivirus software</a:t>
          </a:r>
          <a:endParaRPr lang="en-US"/>
        </a:p>
      </dgm:t>
    </dgm:pt>
    <dgm:pt modelId="{78D4FDA0-5AE4-4618-800C-6916DBB29FC8}" type="parTrans" cxnId="{DAB1D9B4-B530-4704-B208-35E9CA34E900}">
      <dgm:prSet/>
      <dgm:spPr/>
      <dgm:t>
        <a:bodyPr/>
        <a:lstStyle/>
        <a:p>
          <a:endParaRPr lang="en-US"/>
        </a:p>
      </dgm:t>
    </dgm:pt>
    <dgm:pt modelId="{99C2AFF3-B2D6-46F4-97E6-0472C288BEB3}" type="sibTrans" cxnId="{DAB1D9B4-B530-4704-B208-35E9CA34E900}">
      <dgm:prSet/>
      <dgm:spPr/>
      <dgm:t>
        <a:bodyPr/>
        <a:lstStyle/>
        <a:p>
          <a:endParaRPr lang="en-US"/>
        </a:p>
      </dgm:t>
    </dgm:pt>
    <dgm:pt modelId="{7D72500C-6206-4053-BABE-F95B091B7D3A}">
      <dgm:prSet/>
      <dgm:spPr/>
      <dgm:t>
        <a:bodyPr/>
        <a:lstStyle/>
        <a:p>
          <a:r>
            <a:rPr lang="en-GB"/>
            <a:t>Medical Screening</a:t>
          </a:r>
          <a:endParaRPr lang="en-US"/>
        </a:p>
      </dgm:t>
    </dgm:pt>
    <dgm:pt modelId="{4BE5846C-F640-4A39-996E-518411DB496E}" type="parTrans" cxnId="{59856F69-97A4-49AD-96E0-BFFABFA05598}">
      <dgm:prSet/>
      <dgm:spPr/>
      <dgm:t>
        <a:bodyPr/>
        <a:lstStyle/>
        <a:p>
          <a:endParaRPr lang="en-US"/>
        </a:p>
      </dgm:t>
    </dgm:pt>
    <dgm:pt modelId="{0E57318D-0315-4EEE-9E00-8A7937E7EA3B}" type="sibTrans" cxnId="{59856F69-97A4-49AD-96E0-BFFABFA05598}">
      <dgm:prSet/>
      <dgm:spPr/>
      <dgm:t>
        <a:bodyPr/>
        <a:lstStyle/>
        <a:p>
          <a:endParaRPr lang="en-US"/>
        </a:p>
      </dgm:t>
    </dgm:pt>
    <dgm:pt modelId="{90B74679-82E6-4786-AC0F-EC2A6863AA2C}" type="pres">
      <dgm:prSet presAssocID="{6F012459-ECDA-4C00-942C-A854320AC026}" presName="root" presStyleCnt="0">
        <dgm:presLayoutVars>
          <dgm:dir/>
          <dgm:resizeHandles val="exact"/>
        </dgm:presLayoutVars>
      </dgm:prSet>
      <dgm:spPr/>
    </dgm:pt>
    <dgm:pt modelId="{F227450F-0365-4682-82CE-F28289176BA6}" type="pres">
      <dgm:prSet presAssocID="{F3CE880A-9892-46B6-A3CC-2F35F1E086E1}" presName="compNode" presStyleCnt="0"/>
      <dgm:spPr/>
    </dgm:pt>
    <dgm:pt modelId="{53D141EE-0439-440B-9926-498BA28B1A66}" type="pres">
      <dgm:prSet presAssocID="{F3CE880A-9892-46B6-A3CC-2F35F1E086E1}" presName="bgRect" presStyleLbl="bgShp" presStyleIdx="0" presStyleCnt="4"/>
      <dgm:spPr/>
    </dgm:pt>
    <dgm:pt modelId="{6A3F857A-4075-4480-AAAF-8D200FEE5C81}" type="pres">
      <dgm:prSet presAssocID="{F3CE880A-9892-46B6-A3CC-2F35F1E086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962CDC73-5D9F-4DCF-BE08-81147C1A7C6C}" type="pres">
      <dgm:prSet presAssocID="{F3CE880A-9892-46B6-A3CC-2F35F1E086E1}" presName="spaceRect" presStyleCnt="0"/>
      <dgm:spPr/>
    </dgm:pt>
    <dgm:pt modelId="{6CD79BFD-07E4-4B7C-AB79-B257B52C298B}" type="pres">
      <dgm:prSet presAssocID="{F3CE880A-9892-46B6-A3CC-2F35F1E086E1}" presName="parTx" presStyleLbl="revTx" presStyleIdx="0" presStyleCnt="4">
        <dgm:presLayoutVars>
          <dgm:chMax val="0"/>
          <dgm:chPref val="0"/>
        </dgm:presLayoutVars>
      </dgm:prSet>
      <dgm:spPr/>
    </dgm:pt>
    <dgm:pt modelId="{3CC2FF1B-49BE-4B70-B663-1D3F38F697E9}" type="pres">
      <dgm:prSet presAssocID="{92A5044E-D0FD-4338-B850-70B0A61258E7}" presName="sibTrans" presStyleCnt="0"/>
      <dgm:spPr/>
    </dgm:pt>
    <dgm:pt modelId="{2428C9ED-4DB7-424F-BBEA-DE02962864FC}" type="pres">
      <dgm:prSet presAssocID="{D7EF341B-74EB-48C9-8227-184FC1241036}" presName="compNode" presStyleCnt="0"/>
      <dgm:spPr/>
    </dgm:pt>
    <dgm:pt modelId="{A9318BAD-C769-4CC7-BCF8-2425577ABF4F}" type="pres">
      <dgm:prSet presAssocID="{D7EF341B-74EB-48C9-8227-184FC1241036}" presName="bgRect" presStyleLbl="bgShp" presStyleIdx="1" presStyleCnt="4"/>
      <dgm:spPr/>
    </dgm:pt>
    <dgm:pt modelId="{57B464D2-B17F-4EBE-A734-D310DE591017}" type="pres">
      <dgm:prSet presAssocID="{D7EF341B-74EB-48C9-8227-184FC124103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CE77720-5E68-47AB-86DB-96FEC71B3166}" type="pres">
      <dgm:prSet presAssocID="{D7EF341B-74EB-48C9-8227-184FC1241036}" presName="spaceRect" presStyleCnt="0"/>
      <dgm:spPr/>
    </dgm:pt>
    <dgm:pt modelId="{388D86FA-C3BA-412B-9B26-F241EBB10DD8}" type="pres">
      <dgm:prSet presAssocID="{D7EF341B-74EB-48C9-8227-184FC1241036}" presName="parTx" presStyleLbl="revTx" presStyleIdx="1" presStyleCnt="4">
        <dgm:presLayoutVars>
          <dgm:chMax val="0"/>
          <dgm:chPref val="0"/>
        </dgm:presLayoutVars>
      </dgm:prSet>
      <dgm:spPr/>
    </dgm:pt>
    <dgm:pt modelId="{D17B2610-524E-48F5-9ED3-E6D7E118A875}" type="pres">
      <dgm:prSet presAssocID="{64092078-4E2E-43F2-97B7-40630B4742C6}" presName="sibTrans" presStyleCnt="0"/>
      <dgm:spPr/>
    </dgm:pt>
    <dgm:pt modelId="{AE7F3334-1037-40E1-956B-C788DFA1F39E}" type="pres">
      <dgm:prSet presAssocID="{597C9AA8-1D57-4E57-9554-2817B4D336C0}" presName="compNode" presStyleCnt="0"/>
      <dgm:spPr/>
    </dgm:pt>
    <dgm:pt modelId="{1E8ACD91-DB3D-4D21-91DA-7733A5CEBC5F}" type="pres">
      <dgm:prSet presAssocID="{597C9AA8-1D57-4E57-9554-2817B4D336C0}" presName="bgRect" presStyleLbl="bgShp" presStyleIdx="2" presStyleCnt="4"/>
      <dgm:spPr/>
    </dgm:pt>
    <dgm:pt modelId="{BC8E1E2E-03B2-4321-8F01-53921A4E439E}" type="pres">
      <dgm:prSet presAssocID="{597C9AA8-1D57-4E57-9554-2817B4D336C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55EF2E1-6631-4319-9023-2A5CB0F45D28}" type="pres">
      <dgm:prSet presAssocID="{597C9AA8-1D57-4E57-9554-2817B4D336C0}" presName="spaceRect" presStyleCnt="0"/>
      <dgm:spPr/>
    </dgm:pt>
    <dgm:pt modelId="{9583190B-47B0-4C87-994A-9088A6F0FB6F}" type="pres">
      <dgm:prSet presAssocID="{597C9AA8-1D57-4E57-9554-2817B4D336C0}" presName="parTx" presStyleLbl="revTx" presStyleIdx="2" presStyleCnt="4">
        <dgm:presLayoutVars>
          <dgm:chMax val="0"/>
          <dgm:chPref val="0"/>
        </dgm:presLayoutVars>
      </dgm:prSet>
      <dgm:spPr/>
    </dgm:pt>
    <dgm:pt modelId="{6854AC33-3AD7-4D54-A10E-ED03794186BC}" type="pres">
      <dgm:prSet presAssocID="{99C2AFF3-B2D6-46F4-97E6-0472C288BEB3}" presName="sibTrans" presStyleCnt="0"/>
      <dgm:spPr/>
    </dgm:pt>
    <dgm:pt modelId="{42BA1B0A-732C-4761-990F-68613DAB56FE}" type="pres">
      <dgm:prSet presAssocID="{7D72500C-6206-4053-BABE-F95B091B7D3A}" presName="compNode" presStyleCnt="0"/>
      <dgm:spPr/>
    </dgm:pt>
    <dgm:pt modelId="{B46486B6-DC75-46FE-A9DC-CF0152C28371}" type="pres">
      <dgm:prSet presAssocID="{7D72500C-6206-4053-BABE-F95B091B7D3A}" presName="bgRect" presStyleLbl="bgShp" presStyleIdx="3" presStyleCnt="4"/>
      <dgm:spPr/>
    </dgm:pt>
    <dgm:pt modelId="{937763C2-091D-4986-A348-E0FF445AEFF6}" type="pres">
      <dgm:prSet presAssocID="{7D72500C-6206-4053-BABE-F95B091B7D3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AFF888FF-BFE8-4B5D-AFF5-5AF404FF8EEE}" type="pres">
      <dgm:prSet presAssocID="{7D72500C-6206-4053-BABE-F95B091B7D3A}" presName="spaceRect" presStyleCnt="0"/>
      <dgm:spPr/>
    </dgm:pt>
    <dgm:pt modelId="{EEEAC409-DADE-4C7F-B771-FB16DF7A2C7F}" type="pres">
      <dgm:prSet presAssocID="{7D72500C-6206-4053-BABE-F95B091B7D3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EA6E710-29FB-4B4E-8E54-0D32675B3E69}" srcId="{6F012459-ECDA-4C00-942C-A854320AC026}" destId="{D7EF341B-74EB-48C9-8227-184FC1241036}" srcOrd="1" destOrd="0" parTransId="{572D8F24-8DD8-45F2-AD38-99A5526ACA93}" sibTransId="{64092078-4E2E-43F2-97B7-40630B4742C6}"/>
    <dgm:cxn modelId="{8B68252C-A460-4709-9AB4-37C2E93015F8}" type="presOf" srcId="{D7EF341B-74EB-48C9-8227-184FC1241036}" destId="{388D86FA-C3BA-412B-9B26-F241EBB10DD8}" srcOrd="0" destOrd="0" presId="urn:microsoft.com/office/officeart/2018/2/layout/IconVerticalSolidList"/>
    <dgm:cxn modelId="{59856F69-97A4-49AD-96E0-BFFABFA05598}" srcId="{6F012459-ECDA-4C00-942C-A854320AC026}" destId="{7D72500C-6206-4053-BABE-F95B091B7D3A}" srcOrd="3" destOrd="0" parTransId="{4BE5846C-F640-4A39-996E-518411DB496E}" sibTransId="{0E57318D-0315-4EEE-9E00-8A7937E7EA3B}"/>
    <dgm:cxn modelId="{BBB72893-F786-407C-9CC9-EE46FF68A8F5}" type="presOf" srcId="{7D72500C-6206-4053-BABE-F95B091B7D3A}" destId="{EEEAC409-DADE-4C7F-B771-FB16DF7A2C7F}" srcOrd="0" destOrd="0" presId="urn:microsoft.com/office/officeart/2018/2/layout/IconVerticalSolidList"/>
    <dgm:cxn modelId="{C01934A5-798E-49FF-8580-D0267A77949E}" srcId="{6F012459-ECDA-4C00-942C-A854320AC026}" destId="{F3CE880A-9892-46B6-A3CC-2F35F1E086E1}" srcOrd="0" destOrd="0" parTransId="{652CF549-3199-4E93-AC0C-EB24583FF243}" sibTransId="{92A5044E-D0FD-4338-B850-70B0A61258E7}"/>
    <dgm:cxn modelId="{DAB1D9B4-B530-4704-B208-35E9CA34E900}" srcId="{6F012459-ECDA-4C00-942C-A854320AC026}" destId="{597C9AA8-1D57-4E57-9554-2817B4D336C0}" srcOrd="2" destOrd="0" parTransId="{78D4FDA0-5AE4-4618-800C-6916DBB29FC8}" sibTransId="{99C2AFF3-B2D6-46F4-97E6-0472C288BEB3}"/>
    <dgm:cxn modelId="{E70222C1-4CDB-40C3-84C5-977642106473}" type="presOf" srcId="{F3CE880A-9892-46B6-A3CC-2F35F1E086E1}" destId="{6CD79BFD-07E4-4B7C-AB79-B257B52C298B}" srcOrd="0" destOrd="0" presId="urn:microsoft.com/office/officeart/2018/2/layout/IconVerticalSolidList"/>
    <dgm:cxn modelId="{21DF95CC-072F-4C01-BCAE-C70EE7EAA37A}" type="presOf" srcId="{597C9AA8-1D57-4E57-9554-2817B4D336C0}" destId="{9583190B-47B0-4C87-994A-9088A6F0FB6F}" srcOrd="0" destOrd="0" presId="urn:microsoft.com/office/officeart/2018/2/layout/IconVerticalSolidList"/>
    <dgm:cxn modelId="{0C15FCEB-AA48-4BA0-8E25-4E8C3C5BB3B6}" type="presOf" srcId="{6F012459-ECDA-4C00-942C-A854320AC026}" destId="{90B74679-82E6-4786-AC0F-EC2A6863AA2C}" srcOrd="0" destOrd="0" presId="urn:microsoft.com/office/officeart/2018/2/layout/IconVerticalSolidList"/>
    <dgm:cxn modelId="{9DB8A79C-8FF5-4193-8D85-F53F478B2FBE}" type="presParOf" srcId="{90B74679-82E6-4786-AC0F-EC2A6863AA2C}" destId="{F227450F-0365-4682-82CE-F28289176BA6}" srcOrd="0" destOrd="0" presId="urn:microsoft.com/office/officeart/2018/2/layout/IconVerticalSolidList"/>
    <dgm:cxn modelId="{3143B98E-ACA8-42E5-ACCD-22A58CDE4302}" type="presParOf" srcId="{F227450F-0365-4682-82CE-F28289176BA6}" destId="{53D141EE-0439-440B-9926-498BA28B1A66}" srcOrd="0" destOrd="0" presId="urn:microsoft.com/office/officeart/2018/2/layout/IconVerticalSolidList"/>
    <dgm:cxn modelId="{B97682FF-A4DF-49A1-97C5-BF61C7ED1DA6}" type="presParOf" srcId="{F227450F-0365-4682-82CE-F28289176BA6}" destId="{6A3F857A-4075-4480-AAAF-8D200FEE5C81}" srcOrd="1" destOrd="0" presId="urn:microsoft.com/office/officeart/2018/2/layout/IconVerticalSolidList"/>
    <dgm:cxn modelId="{7141A401-DF98-48AE-A113-F91953B2B70B}" type="presParOf" srcId="{F227450F-0365-4682-82CE-F28289176BA6}" destId="{962CDC73-5D9F-4DCF-BE08-81147C1A7C6C}" srcOrd="2" destOrd="0" presId="urn:microsoft.com/office/officeart/2018/2/layout/IconVerticalSolidList"/>
    <dgm:cxn modelId="{25B77B96-1EEE-4FE0-814D-08C2FBA02973}" type="presParOf" srcId="{F227450F-0365-4682-82CE-F28289176BA6}" destId="{6CD79BFD-07E4-4B7C-AB79-B257B52C298B}" srcOrd="3" destOrd="0" presId="urn:microsoft.com/office/officeart/2018/2/layout/IconVerticalSolidList"/>
    <dgm:cxn modelId="{36FB8CE2-5784-462B-86D5-F3E408EEE30C}" type="presParOf" srcId="{90B74679-82E6-4786-AC0F-EC2A6863AA2C}" destId="{3CC2FF1B-49BE-4B70-B663-1D3F38F697E9}" srcOrd="1" destOrd="0" presId="urn:microsoft.com/office/officeart/2018/2/layout/IconVerticalSolidList"/>
    <dgm:cxn modelId="{E91E1140-F9C6-4052-A5FF-744FB7CB84F1}" type="presParOf" srcId="{90B74679-82E6-4786-AC0F-EC2A6863AA2C}" destId="{2428C9ED-4DB7-424F-BBEA-DE02962864FC}" srcOrd="2" destOrd="0" presId="urn:microsoft.com/office/officeart/2018/2/layout/IconVerticalSolidList"/>
    <dgm:cxn modelId="{03D11855-2079-44F5-8712-A2D4D461CAA8}" type="presParOf" srcId="{2428C9ED-4DB7-424F-BBEA-DE02962864FC}" destId="{A9318BAD-C769-4CC7-BCF8-2425577ABF4F}" srcOrd="0" destOrd="0" presId="urn:microsoft.com/office/officeart/2018/2/layout/IconVerticalSolidList"/>
    <dgm:cxn modelId="{54AC39A4-D18B-4240-89D5-8A943D989DC1}" type="presParOf" srcId="{2428C9ED-4DB7-424F-BBEA-DE02962864FC}" destId="{57B464D2-B17F-4EBE-A734-D310DE591017}" srcOrd="1" destOrd="0" presId="urn:microsoft.com/office/officeart/2018/2/layout/IconVerticalSolidList"/>
    <dgm:cxn modelId="{34644904-F805-4303-84AA-3AAC8C446D5B}" type="presParOf" srcId="{2428C9ED-4DB7-424F-BBEA-DE02962864FC}" destId="{BCE77720-5E68-47AB-86DB-96FEC71B3166}" srcOrd="2" destOrd="0" presId="urn:microsoft.com/office/officeart/2018/2/layout/IconVerticalSolidList"/>
    <dgm:cxn modelId="{C4346D97-9699-4F7E-BA6F-78D183051BCD}" type="presParOf" srcId="{2428C9ED-4DB7-424F-BBEA-DE02962864FC}" destId="{388D86FA-C3BA-412B-9B26-F241EBB10DD8}" srcOrd="3" destOrd="0" presId="urn:microsoft.com/office/officeart/2018/2/layout/IconVerticalSolidList"/>
    <dgm:cxn modelId="{BDD5B4B2-3381-4290-A7C9-EEFF78622F7D}" type="presParOf" srcId="{90B74679-82E6-4786-AC0F-EC2A6863AA2C}" destId="{D17B2610-524E-48F5-9ED3-E6D7E118A875}" srcOrd="3" destOrd="0" presId="urn:microsoft.com/office/officeart/2018/2/layout/IconVerticalSolidList"/>
    <dgm:cxn modelId="{D2F1C62C-7DD6-4036-B85D-23EF7A81738D}" type="presParOf" srcId="{90B74679-82E6-4786-AC0F-EC2A6863AA2C}" destId="{AE7F3334-1037-40E1-956B-C788DFA1F39E}" srcOrd="4" destOrd="0" presId="urn:microsoft.com/office/officeart/2018/2/layout/IconVerticalSolidList"/>
    <dgm:cxn modelId="{1526B2E0-D258-40CE-BFBC-BF7AFB6E7D3C}" type="presParOf" srcId="{AE7F3334-1037-40E1-956B-C788DFA1F39E}" destId="{1E8ACD91-DB3D-4D21-91DA-7733A5CEBC5F}" srcOrd="0" destOrd="0" presId="urn:microsoft.com/office/officeart/2018/2/layout/IconVerticalSolidList"/>
    <dgm:cxn modelId="{91F81D5B-ABDE-4EE8-9FED-50BC992668B8}" type="presParOf" srcId="{AE7F3334-1037-40E1-956B-C788DFA1F39E}" destId="{BC8E1E2E-03B2-4321-8F01-53921A4E439E}" srcOrd="1" destOrd="0" presId="urn:microsoft.com/office/officeart/2018/2/layout/IconVerticalSolidList"/>
    <dgm:cxn modelId="{5CEA8F9D-5119-42A3-ABD7-301C8148B4F4}" type="presParOf" srcId="{AE7F3334-1037-40E1-956B-C788DFA1F39E}" destId="{B55EF2E1-6631-4319-9023-2A5CB0F45D28}" srcOrd="2" destOrd="0" presId="urn:microsoft.com/office/officeart/2018/2/layout/IconVerticalSolidList"/>
    <dgm:cxn modelId="{A123C745-1C2D-4729-A37C-6BE1EB329BFA}" type="presParOf" srcId="{AE7F3334-1037-40E1-956B-C788DFA1F39E}" destId="{9583190B-47B0-4C87-994A-9088A6F0FB6F}" srcOrd="3" destOrd="0" presId="urn:microsoft.com/office/officeart/2018/2/layout/IconVerticalSolidList"/>
    <dgm:cxn modelId="{E74F22CA-0E1E-4B42-9F31-2CFCB3737208}" type="presParOf" srcId="{90B74679-82E6-4786-AC0F-EC2A6863AA2C}" destId="{6854AC33-3AD7-4D54-A10E-ED03794186BC}" srcOrd="5" destOrd="0" presId="urn:microsoft.com/office/officeart/2018/2/layout/IconVerticalSolidList"/>
    <dgm:cxn modelId="{62BC33E1-AC4B-47D1-ACC4-27259452289D}" type="presParOf" srcId="{90B74679-82E6-4786-AC0F-EC2A6863AA2C}" destId="{42BA1B0A-732C-4761-990F-68613DAB56FE}" srcOrd="6" destOrd="0" presId="urn:microsoft.com/office/officeart/2018/2/layout/IconVerticalSolidList"/>
    <dgm:cxn modelId="{E0791FE7-B490-4327-A6E2-FE09805F28C0}" type="presParOf" srcId="{42BA1B0A-732C-4761-990F-68613DAB56FE}" destId="{B46486B6-DC75-46FE-A9DC-CF0152C28371}" srcOrd="0" destOrd="0" presId="urn:microsoft.com/office/officeart/2018/2/layout/IconVerticalSolidList"/>
    <dgm:cxn modelId="{7568F481-C90D-4612-AAF8-64A679EA23B5}" type="presParOf" srcId="{42BA1B0A-732C-4761-990F-68613DAB56FE}" destId="{937763C2-091D-4986-A348-E0FF445AEFF6}" srcOrd="1" destOrd="0" presId="urn:microsoft.com/office/officeart/2018/2/layout/IconVerticalSolidList"/>
    <dgm:cxn modelId="{96551637-8583-4DFF-937E-643D3F6D0D9B}" type="presParOf" srcId="{42BA1B0A-732C-4761-990F-68613DAB56FE}" destId="{AFF888FF-BFE8-4B5D-AFF5-5AF404FF8EEE}" srcOrd="2" destOrd="0" presId="urn:microsoft.com/office/officeart/2018/2/layout/IconVerticalSolidList"/>
    <dgm:cxn modelId="{5851A795-7964-4C52-994B-CABB84197E90}" type="presParOf" srcId="{42BA1B0A-732C-4761-990F-68613DAB56FE}" destId="{EEEAC409-DADE-4C7F-B771-FB16DF7A2C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2F7730-A79A-41BA-9649-1895349A224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3B4FFF-330C-4215-B710-825327BCB3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Have allergy - "Yes" 80% of the time</a:t>
          </a:r>
        </a:p>
      </dgm:t>
    </dgm:pt>
    <dgm:pt modelId="{73A551BA-1970-4B52-9AEC-CF07090543A0}" type="parTrans" cxnId="{A59AB3EC-0ECA-4E66-879A-2BBFF7864E9D}">
      <dgm:prSet/>
      <dgm:spPr/>
      <dgm:t>
        <a:bodyPr/>
        <a:lstStyle/>
        <a:p>
          <a:endParaRPr lang="en-US"/>
        </a:p>
      </dgm:t>
    </dgm:pt>
    <dgm:pt modelId="{4F944954-D096-4F31-8AE8-260E09807619}" type="sibTrans" cxnId="{A59AB3EC-0ECA-4E66-879A-2BBFF7864E9D}">
      <dgm:prSet/>
      <dgm:spPr/>
      <dgm:t>
        <a:bodyPr/>
        <a:lstStyle/>
        <a:p>
          <a:endParaRPr lang="en-US"/>
        </a:p>
      </dgm:t>
    </dgm:pt>
    <dgm:pt modelId="{97659AAC-65EE-4160-B71D-7C649101D5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 not have allergy - "Yes" 10% of the time ("false positive")</a:t>
          </a:r>
        </a:p>
      </dgm:t>
    </dgm:pt>
    <dgm:pt modelId="{BA24F1A1-D61A-4B93-AB42-BA2540D54801}" type="parTrans" cxnId="{E3C88087-4E06-4306-AC26-E9AC09F8801C}">
      <dgm:prSet/>
      <dgm:spPr/>
      <dgm:t>
        <a:bodyPr/>
        <a:lstStyle/>
        <a:p>
          <a:endParaRPr lang="en-US"/>
        </a:p>
      </dgm:t>
    </dgm:pt>
    <dgm:pt modelId="{26106544-6207-4E74-916E-BDEC5A796239}" type="sibTrans" cxnId="{E3C88087-4E06-4306-AC26-E9AC09F8801C}">
      <dgm:prSet/>
      <dgm:spPr/>
      <dgm:t>
        <a:bodyPr/>
        <a:lstStyle/>
        <a:p>
          <a:endParaRPr lang="en-US"/>
        </a:p>
      </dgm:t>
    </dgm:pt>
    <dgm:pt modelId="{6D8DF726-5E47-47DE-9E28-4085AC1D2405}" type="pres">
      <dgm:prSet presAssocID="{A52F7730-A79A-41BA-9649-1895349A2243}" presName="root" presStyleCnt="0">
        <dgm:presLayoutVars>
          <dgm:dir/>
          <dgm:resizeHandles val="exact"/>
        </dgm:presLayoutVars>
      </dgm:prSet>
      <dgm:spPr/>
    </dgm:pt>
    <dgm:pt modelId="{124AFD21-E829-44C8-A350-C2B5950F7AE5}" type="pres">
      <dgm:prSet presAssocID="{B83B4FFF-330C-4215-B710-825327BCB3CC}" presName="compNode" presStyleCnt="0"/>
      <dgm:spPr/>
    </dgm:pt>
    <dgm:pt modelId="{DA1ACABC-73A1-4D83-BEB3-E4A2F868A995}" type="pres">
      <dgm:prSet presAssocID="{B83B4FFF-330C-4215-B710-825327BCB3C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9BFBE617-69D8-4E40-93D3-1B10ED9E42A1}" type="pres">
      <dgm:prSet presAssocID="{B83B4FFF-330C-4215-B710-825327BCB3CC}" presName="spaceRect" presStyleCnt="0"/>
      <dgm:spPr/>
    </dgm:pt>
    <dgm:pt modelId="{60597756-2049-4CA5-8F5D-8A5EA2DFCC7C}" type="pres">
      <dgm:prSet presAssocID="{B83B4FFF-330C-4215-B710-825327BCB3CC}" presName="textRect" presStyleLbl="revTx" presStyleIdx="0" presStyleCnt="2">
        <dgm:presLayoutVars>
          <dgm:chMax val="1"/>
          <dgm:chPref val="1"/>
        </dgm:presLayoutVars>
      </dgm:prSet>
      <dgm:spPr/>
    </dgm:pt>
    <dgm:pt modelId="{AE74469C-A5C3-4A9A-94F6-C7EDCC3D4027}" type="pres">
      <dgm:prSet presAssocID="{4F944954-D096-4F31-8AE8-260E09807619}" presName="sibTrans" presStyleCnt="0"/>
      <dgm:spPr/>
    </dgm:pt>
    <dgm:pt modelId="{CAC2B3BF-1986-4D19-A61C-224167D16B6E}" type="pres">
      <dgm:prSet presAssocID="{97659AAC-65EE-4160-B71D-7C649101D52D}" presName="compNode" presStyleCnt="0"/>
      <dgm:spPr/>
    </dgm:pt>
    <dgm:pt modelId="{9C050A72-800C-43F7-89BD-E7A7A2498C39}" type="pres">
      <dgm:prSet presAssocID="{97659AAC-65EE-4160-B71D-7C649101D52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9DA431A6-375A-4CA0-9357-F155565D69A7}" type="pres">
      <dgm:prSet presAssocID="{97659AAC-65EE-4160-B71D-7C649101D52D}" presName="spaceRect" presStyleCnt="0"/>
      <dgm:spPr/>
    </dgm:pt>
    <dgm:pt modelId="{A064D4C1-D5C7-4229-A515-DD9CE8192AB5}" type="pres">
      <dgm:prSet presAssocID="{97659AAC-65EE-4160-B71D-7C649101D52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3C88087-4E06-4306-AC26-E9AC09F8801C}" srcId="{A52F7730-A79A-41BA-9649-1895349A2243}" destId="{97659AAC-65EE-4160-B71D-7C649101D52D}" srcOrd="1" destOrd="0" parTransId="{BA24F1A1-D61A-4B93-AB42-BA2540D54801}" sibTransId="{26106544-6207-4E74-916E-BDEC5A796239}"/>
    <dgm:cxn modelId="{AB1F85CA-5929-4606-824A-A95357C22FED}" type="presOf" srcId="{97659AAC-65EE-4160-B71D-7C649101D52D}" destId="{A064D4C1-D5C7-4229-A515-DD9CE8192AB5}" srcOrd="0" destOrd="0" presId="urn:microsoft.com/office/officeart/2018/2/layout/IconLabelList"/>
    <dgm:cxn modelId="{3A6378EC-192C-4891-83C3-F0552D1EE8C8}" type="presOf" srcId="{A52F7730-A79A-41BA-9649-1895349A2243}" destId="{6D8DF726-5E47-47DE-9E28-4085AC1D2405}" srcOrd="0" destOrd="0" presId="urn:microsoft.com/office/officeart/2018/2/layout/IconLabelList"/>
    <dgm:cxn modelId="{A59AB3EC-0ECA-4E66-879A-2BBFF7864E9D}" srcId="{A52F7730-A79A-41BA-9649-1895349A2243}" destId="{B83B4FFF-330C-4215-B710-825327BCB3CC}" srcOrd="0" destOrd="0" parTransId="{73A551BA-1970-4B52-9AEC-CF07090543A0}" sibTransId="{4F944954-D096-4F31-8AE8-260E09807619}"/>
    <dgm:cxn modelId="{B0B29DEF-CEC4-4B51-AD3D-D3BF8BA41072}" type="presOf" srcId="{B83B4FFF-330C-4215-B710-825327BCB3CC}" destId="{60597756-2049-4CA5-8F5D-8A5EA2DFCC7C}" srcOrd="0" destOrd="0" presId="urn:microsoft.com/office/officeart/2018/2/layout/IconLabelList"/>
    <dgm:cxn modelId="{B5DB704C-2891-45B2-9A28-D7B340D66080}" type="presParOf" srcId="{6D8DF726-5E47-47DE-9E28-4085AC1D2405}" destId="{124AFD21-E829-44C8-A350-C2B5950F7AE5}" srcOrd="0" destOrd="0" presId="urn:microsoft.com/office/officeart/2018/2/layout/IconLabelList"/>
    <dgm:cxn modelId="{0CCEF87C-EE8E-4CC7-AB84-D90315A09378}" type="presParOf" srcId="{124AFD21-E829-44C8-A350-C2B5950F7AE5}" destId="{DA1ACABC-73A1-4D83-BEB3-E4A2F868A995}" srcOrd="0" destOrd="0" presId="urn:microsoft.com/office/officeart/2018/2/layout/IconLabelList"/>
    <dgm:cxn modelId="{F1F3E882-7397-4062-B8E9-687DD07C493B}" type="presParOf" srcId="{124AFD21-E829-44C8-A350-C2B5950F7AE5}" destId="{9BFBE617-69D8-4E40-93D3-1B10ED9E42A1}" srcOrd="1" destOrd="0" presId="urn:microsoft.com/office/officeart/2018/2/layout/IconLabelList"/>
    <dgm:cxn modelId="{34BB4F94-4D90-4845-A452-6C453363166D}" type="presParOf" srcId="{124AFD21-E829-44C8-A350-C2B5950F7AE5}" destId="{60597756-2049-4CA5-8F5D-8A5EA2DFCC7C}" srcOrd="2" destOrd="0" presId="urn:microsoft.com/office/officeart/2018/2/layout/IconLabelList"/>
    <dgm:cxn modelId="{99663B0E-EF76-43C9-A788-7D88396AAE57}" type="presParOf" srcId="{6D8DF726-5E47-47DE-9E28-4085AC1D2405}" destId="{AE74469C-A5C3-4A9A-94F6-C7EDCC3D4027}" srcOrd="1" destOrd="0" presId="urn:microsoft.com/office/officeart/2018/2/layout/IconLabelList"/>
    <dgm:cxn modelId="{7493DE5C-1963-4775-B9B4-870B0C2D1DD9}" type="presParOf" srcId="{6D8DF726-5E47-47DE-9E28-4085AC1D2405}" destId="{CAC2B3BF-1986-4D19-A61C-224167D16B6E}" srcOrd="2" destOrd="0" presId="urn:microsoft.com/office/officeart/2018/2/layout/IconLabelList"/>
    <dgm:cxn modelId="{B061B111-9871-4AA3-AFF5-ED4925A52B1F}" type="presParOf" srcId="{CAC2B3BF-1986-4D19-A61C-224167D16B6E}" destId="{9C050A72-800C-43F7-89BD-E7A7A2498C39}" srcOrd="0" destOrd="0" presId="urn:microsoft.com/office/officeart/2018/2/layout/IconLabelList"/>
    <dgm:cxn modelId="{F7DF0892-31DA-4117-9199-5343A75D065B}" type="presParOf" srcId="{CAC2B3BF-1986-4D19-A61C-224167D16B6E}" destId="{9DA431A6-375A-4CA0-9357-F155565D69A7}" srcOrd="1" destOrd="0" presId="urn:microsoft.com/office/officeart/2018/2/layout/IconLabelList"/>
    <dgm:cxn modelId="{1F103318-D718-44CF-A648-DAC9375744DF}" type="presParOf" srcId="{CAC2B3BF-1986-4D19-A61C-224167D16B6E}" destId="{A064D4C1-D5C7-4229-A515-DD9CE8192AB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141EE-0439-440B-9926-498BA28B1A66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3F857A-4075-4480-AAAF-8D200FEE5C81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79BFD-07E4-4B7C-AB79-B257B52C298B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Airport Security</a:t>
          </a:r>
          <a:endParaRPr lang="en-US" sz="2200" kern="1200"/>
        </a:p>
      </dsp:txBody>
      <dsp:txXfrm>
        <a:off x="1110795" y="1897"/>
        <a:ext cx="5385254" cy="961727"/>
      </dsp:txXfrm>
    </dsp:sp>
    <dsp:sp modelId="{A9318BAD-C769-4CC7-BCF8-2425577ABF4F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464D2-B17F-4EBE-A734-D310DE591017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D86FA-C3BA-412B-9B26-F241EBB10DD8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Quality Control</a:t>
          </a:r>
          <a:endParaRPr lang="en-US" sz="2200" kern="1200"/>
        </a:p>
      </dsp:txBody>
      <dsp:txXfrm>
        <a:off x="1110795" y="1204056"/>
        <a:ext cx="5385254" cy="961727"/>
      </dsp:txXfrm>
    </dsp:sp>
    <dsp:sp modelId="{1E8ACD91-DB3D-4D21-91DA-7733A5CEBC5F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8E1E2E-03B2-4321-8F01-53921A4E439E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3190B-47B0-4C87-994A-9088A6F0FB6F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Antivirus software</a:t>
          </a:r>
          <a:endParaRPr lang="en-US" sz="2200" kern="1200"/>
        </a:p>
      </dsp:txBody>
      <dsp:txXfrm>
        <a:off x="1110795" y="2406215"/>
        <a:ext cx="5385254" cy="961727"/>
      </dsp:txXfrm>
    </dsp:sp>
    <dsp:sp modelId="{B46486B6-DC75-46FE-A9DC-CF0152C28371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7763C2-091D-4986-A348-E0FF445AEFF6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AC409-DADE-4C7F-B771-FB16DF7A2C7F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Medical Screening</a:t>
          </a:r>
          <a:endParaRPr lang="en-US" sz="2200" kern="1200"/>
        </a:p>
      </dsp:txBody>
      <dsp:txXfrm>
        <a:off x="1110795" y="3608375"/>
        <a:ext cx="5385254" cy="961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ACABC-73A1-4D83-BEB3-E4A2F868A995}">
      <dsp:nvSpPr>
        <dsp:cNvPr id="0" name=""/>
        <dsp:cNvSpPr/>
      </dsp:nvSpPr>
      <dsp:spPr>
        <a:xfrm>
          <a:off x="1155223" y="593102"/>
          <a:ext cx="1837687" cy="1837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97756-2049-4CA5-8F5D-8A5EA2DFCC7C}">
      <dsp:nvSpPr>
        <dsp:cNvPr id="0" name=""/>
        <dsp:cNvSpPr/>
      </dsp:nvSpPr>
      <dsp:spPr>
        <a:xfrm>
          <a:off x="32192" y="2882378"/>
          <a:ext cx="408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Have allergy - "Yes" 80% of the time</a:t>
          </a:r>
        </a:p>
      </dsp:txBody>
      <dsp:txXfrm>
        <a:off x="32192" y="2882378"/>
        <a:ext cx="4083750" cy="720000"/>
      </dsp:txXfrm>
    </dsp:sp>
    <dsp:sp modelId="{9C050A72-800C-43F7-89BD-E7A7A2498C39}">
      <dsp:nvSpPr>
        <dsp:cNvPr id="0" name=""/>
        <dsp:cNvSpPr/>
      </dsp:nvSpPr>
      <dsp:spPr>
        <a:xfrm>
          <a:off x="5953629" y="593102"/>
          <a:ext cx="1837687" cy="1837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4D4C1-D5C7-4229-A515-DD9CE8192AB5}">
      <dsp:nvSpPr>
        <dsp:cNvPr id="0" name=""/>
        <dsp:cNvSpPr/>
      </dsp:nvSpPr>
      <dsp:spPr>
        <a:xfrm>
          <a:off x="4830598" y="2882378"/>
          <a:ext cx="408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 not have allergy - "Yes" 10% of the time ("false positive")</a:t>
          </a:r>
        </a:p>
      </dsp:txBody>
      <dsp:txXfrm>
        <a:off x="4830598" y="2882378"/>
        <a:ext cx="408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D932-5B10-46FB-8364-73AFB7C89072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A46-25B0-4FDB-8E0B-7CE4416B3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6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D932-5B10-46FB-8364-73AFB7C89072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A46-25B0-4FDB-8E0B-7CE4416B3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02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D932-5B10-46FB-8364-73AFB7C89072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A46-25B0-4FDB-8E0B-7CE4416B3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556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D932-5B10-46FB-8364-73AFB7C89072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A46-25B0-4FDB-8E0B-7CE4416B332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81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D932-5B10-46FB-8364-73AFB7C89072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A46-25B0-4FDB-8E0B-7CE4416B3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13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D932-5B10-46FB-8364-73AFB7C89072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A46-25B0-4FDB-8E0B-7CE4416B3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56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D932-5B10-46FB-8364-73AFB7C89072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A46-25B0-4FDB-8E0B-7CE4416B3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311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D932-5B10-46FB-8364-73AFB7C89072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A46-25B0-4FDB-8E0B-7CE4416B3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126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D932-5B10-46FB-8364-73AFB7C89072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A46-25B0-4FDB-8E0B-7CE4416B3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1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D932-5B10-46FB-8364-73AFB7C89072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A46-25B0-4FDB-8E0B-7CE4416B3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79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D932-5B10-46FB-8364-73AFB7C89072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A46-25B0-4FDB-8E0B-7CE4416B3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07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D932-5B10-46FB-8364-73AFB7C89072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A46-25B0-4FDB-8E0B-7CE4416B3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82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D932-5B10-46FB-8364-73AFB7C89072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A46-25B0-4FDB-8E0B-7CE4416B3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75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D932-5B10-46FB-8364-73AFB7C89072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A46-25B0-4FDB-8E0B-7CE4416B3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48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D932-5B10-46FB-8364-73AFB7C89072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A46-25B0-4FDB-8E0B-7CE4416B3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94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D932-5B10-46FB-8364-73AFB7C89072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A46-25B0-4FDB-8E0B-7CE4416B3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37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D932-5B10-46FB-8364-73AFB7C89072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DA46-25B0-4FDB-8E0B-7CE4416B3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44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DA3D932-5B10-46FB-8364-73AFB7C89072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2DA46-25B0-4FDB-8E0B-7CE4416B3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426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1F4A-F024-400D-9879-3C5A412A0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85148"/>
          </a:xfrm>
        </p:spPr>
        <p:txBody>
          <a:bodyPr>
            <a:normAutofit/>
          </a:bodyPr>
          <a:lstStyle/>
          <a:p>
            <a:pPr algn="l"/>
            <a:r>
              <a:rPr lang="en-GB" sz="7200" dirty="0">
                <a:latin typeface="Avenir Next LT Pro" panose="020B0504020202020204" pitchFamily="34" charset="0"/>
              </a:rPr>
              <a:t>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359669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DCD93-DD69-4BA4-974A-5C2AB049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GB" sz="4800">
                <a:solidFill>
                  <a:srgbClr val="EBEBEB"/>
                </a:solidFill>
              </a:rPr>
              <a:t>Bayes' Theorem</a:t>
            </a: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E56B9-E4BB-43B6-A693-117F3EB3D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930" y="5086719"/>
            <a:ext cx="6495847" cy="604954"/>
          </a:xfrm>
        </p:spPr>
        <p:txBody>
          <a:bodyPr>
            <a:normAutofit/>
          </a:bodyPr>
          <a:lstStyle/>
          <a:p>
            <a:r>
              <a:rPr lang="en-GB" dirty="0"/>
              <a:t>Which is about 7%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69342-53CD-47CB-B1F6-7DC7294B3E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0783" y="1884783"/>
            <a:ext cx="7381022" cy="26405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60760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5801B0-6F66-45AD-A940-0C45F25B59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2719" b="69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635A9D-DE9A-4497-BA14-93E667A32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Bayes’ Theorem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027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4342"/>
          </a:xfrm>
        </p:spPr>
        <p:txBody>
          <a:bodyPr/>
          <a:lstStyle/>
          <a:p>
            <a:r>
              <a:rPr lang="en-GB" dirty="0"/>
              <a:t>Bayes'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0A3-C3E6-4508-9E1B-2843A2AD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59" y="1857610"/>
            <a:ext cx="8946541" cy="4383392"/>
          </a:xfrm>
        </p:spPr>
        <p:txBody>
          <a:bodyPr>
            <a:normAutofit/>
          </a:bodyPr>
          <a:lstStyle/>
          <a:p>
            <a:r>
              <a:rPr lang="en-US" dirty="0"/>
              <a:t>When we know certain other probabilities</a:t>
            </a:r>
          </a:p>
          <a:p>
            <a:r>
              <a:rPr lang="en-US" dirty="0"/>
              <a:t>Formula: </a:t>
            </a:r>
          </a:p>
          <a:p>
            <a:endParaRPr lang="en-US" dirty="0"/>
          </a:p>
          <a:p>
            <a:r>
              <a:rPr lang="en-US" dirty="0"/>
              <a:t>Which tells us:	 </a:t>
            </a:r>
          </a:p>
          <a:p>
            <a:pPr marL="0" indent="0">
              <a:buNone/>
            </a:pPr>
            <a:r>
              <a:rPr lang="en-US" dirty="0"/>
              <a:t>		how often A happens given that B happens, written P(A|B),</a:t>
            </a:r>
          </a:p>
          <a:p>
            <a:r>
              <a:rPr lang="en-US" dirty="0"/>
              <a:t>When we know:	 </a:t>
            </a:r>
          </a:p>
          <a:p>
            <a:pPr marL="0" indent="0">
              <a:buNone/>
            </a:pPr>
            <a:r>
              <a:rPr lang="en-US" dirty="0"/>
              <a:t>		how often B happens given that A happens, written P(B|A)</a:t>
            </a:r>
          </a:p>
          <a:p>
            <a:pPr marL="0" indent="0">
              <a:buNone/>
            </a:pPr>
            <a:r>
              <a:rPr lang="en-US" dirty="0"/>
              <a:t> 	 			and how likely A is on its own, written P(A)</a:t>
            </a:r>
          </a:p>
          <a:p>
            <a:pPr marL="0" indent="0">
              <a:buNone/>
            </a:pPr>
            <a:r>
              <a:rPr lang="en-US" dirty="0"/>
              <a:t> 	 			and how likely B is on its own, written P(B)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74744A-2FAE-4293-BBFF-3A750F1872F2}"/>
              </a:ext>
            </a:extLst>
          </p:cNvPr>
          <p:cNvPicPr/>
          <p:nvPr/>
        </p:nvPicPr>
        <p:blipFill rotWithShape="1">
          <a:blip r:embed="rId2"/>
          <a:srcRect b="16512"/>
          <a:stretch/>
        </p:blipFill>
        <p:spPr bwMode="auto">
          <a:xfrm>
            <a:off x="2743754" y="2313669"/>
            <a:ext cx="2529581" cy="7136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535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99"/>
          </a:xfrm>
        </p:spPr>
        <p:txBody>
          <a:bodyPr/>
          <a:lstStyle/>
          <a:p>
            <a:r>
              <a:rPr lang="en-GB" dirty="0"/>
              <a:t>Example: Fire and smoke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0A3-C3E6-4508-9E1B-2843A2AD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37172"/>
            <a:ext cx="8946541" cy="36043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Let us say P(Fire) means how often there is fire, and P(Smoke) means how often we see smoke, then: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•	P(</a:t>
            </a:r>
            <a:r>
              <a:rPr lang="en-US" dirty="0" err="1"/>
              <a:t>Fire|Smoke</a:t>
            </a:r>
            <a:r>
              <a:rPr lang="en-US" dirty="0"/>
              <a:t>) means how often there is fire when we can see smoke.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•	P(</a:t>
            </a:r>
            <a:r>
              <a:rPr lang="en-US" dirty="0" err="1"/>
              <a:t>Smoke|Fire</a:t>
            </a:r>
            <a:r>
              <a:rPr lang="en-US" dirty="0"/>
              <a:t>) means how often we can see smoke when there is fire.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So, the formula kind of tells us "forwards" P(</a:t>
            </a:r>
            <a:r>
              <a:rPr lang="en-US" dirty="0" err="1"/>
              <a:t>Fire|Smoke</a:t>
            </a:r>
            <a:r>
              <a:rPr lang="en-US" dirty="0"/>
              <a:t>) when we know "backwards" P(</a:t>
            </a:r>
            <a:r>
              <a:rPr lang="en-US" dirty="0" err="1"/>
              <a:t>Smoke|Fire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003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99"/>
          </a:xfrm>
        </p:spPr>
        <p:txBody>
          <a:bodyPr/>
          <a:lstStyle/>
          <a:p>
            <a:r>
              <a:rPr lang="en-GB" dirty="0"/>
              <a:t>Example: Fire and smoke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0A3-C3E6-4508-9E1B-2843A2AD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37172"/>
            <a:ext cx="8946541" cy="403934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dangerous fires are rare (1%)</a:t>
            </a:r>
          </a:p>
          <a:p>
            <a:pPr>
              <a:lnSpc>
                <a:spcPct val="90000"/>
              </a:lnSpc>
            </a:pPr>
            <a:r>
              <a:rPr lang="en-US" dirty="0"/>
              <a:t>but smoke is fairly common (10%) due to barbecues,</a:t>
            </a:r>
          </a:p>
          <a:p>
            <a:pPr>
              <a:lnSpc>
                <a:spcPct val="90000"/>
              </a:lnSpc>
            </a:pPr>
            <a:r>
              <a:rPr lang="en-US" dirty="0"/>
              <a:t>and 90% of dangerous fires make smoke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We can then discover the probability of dangerous Fire when there is Smoke: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P(</a:t>
            </a:r>
            <a:r>
              <a:rPr lang="en-US" dirty="0" err="1"/>
              <a:t>Fire|Smoke</a:t>
            </a:r>
            <a:r>
              <a:rPr lang="en-US" dirty="0"/>
              <a:t>) =	 P(</a:t>
            </a:r>
            <a:r>
              <a:rPr lang="en-US" dirty="0" err="1"/>
              <a:t>Smoke|Fire</a:t>
            </a:r>
            <a:r>
              <a:rPr lang="en-US" dirty="0"/>
              <a:t>) * P(Fire) / P(Smoke)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                               =	 90% x 1% / 10%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                               =	9%</a:t>
            </a:r>
          </a:p>
        </p:txBody>
      </p:sp>
    </p:spTree>
    <p:extLst>
      <p:ext uri="{BB962C8B-B14F-4D97-AF65-F5344CB8AC3E}">
        <p14:creationId xmlns:p14="http://schemas.microsoft.com/office/powerpoint/2010/main" val="1872528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99"/>
          </a:xfrm>
        </p:spPr>
        <p:txBody>
          <a:bodyPr/>
          <a:lstStyle/>
          <a:p>
            <a:r>
              <a:rPr lang="en-GB" dirty="0"/>
              <a:t>Example: Picnic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0A3-C3E6-4508-9E1B-2843A2AD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37172"/>
            <a:ext cx="8946541" cy="36043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50% of all rainy days start off cloudy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40% of days start cloudy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only 3 of 30 days tend to be rainy, or 10%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What is the chance of rain during the day?</a:t>
            </a:r>
          </a:p>
        </p:txBody>
      </p:sp>
    </p:spTree>
    <p:extLst>
      <p:ext uri="{BB962C8B-B14F-4D97-AF65-F5344CB8AC3E}">
        <p14:creationId xmlns:p14="http://schemas.microsoft.com/office/powerpoint/2010/main" val="2897999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99"/>
          </a:xfrm>
        </p:spPr>
        <p:txBody>
          <a:bodyPr/>
          <a:lstStyle/>
          <a:p>
            <a:r>
              <a:rPr lang="en-GB" dirty="0"/>
              <a:t>Example: Picnic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0A3-C3E6-4508-9E1B-2843A2AD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37172"/>
            <a:ext cx="9404723" cy="4168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P(</a:t>
            </a:r>
            <a:r>
              <a:rPr lang="en-US" dirty="0" err="1"/>
              <a:t>Rain|Cloud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Formula: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P(Rain) is Probability of Rain = 10%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P(</a:t>
            </a:r>
            <a:r>
              <a:rPr lang="en-US" dirty="0" err="1"/>
              <a:t>Cloud|Rain</a:t>
            </a:r>
            <a:r>
              <a:rPr lang="en-US" dirty="0"/>
              <a:t>) is Probability of Cloud, given that Rain happens = 50%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P(Cloud) is Probability of Cloud = 40%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D79FF-4DBC-418A-ADA9-70638C319A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98398" y="3109912"/>
            <a:ext cx="5560409" cy="95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24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99"/>
          </a:xfrm>
        </p:spPr>
        <p:txBody>
          <a:bodyPr/>
          <a:lstStyle/>
          <a:p>
            <a:r>
              <a:rPr lang="en-GB" dirty="0"/>
              <a:t>Example: Picnic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0A3-C3E6-4508-9E1B-2843A2AD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37172"/>
            <a:ext cx="9404723" cy="416811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Formula: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P(Rain) = 10%</a:t>
            </a:r>
          </a:p>
          <a:p>
            <a:pPr>
              <a:lnSpc>
                <a:spcPct val="90000"/>
              </a:lnSpc>
            </a:pPr>
            <a:r>
              <a:rPr lang="en-US" dirty="0"/>
              <a:t>P(</a:t>
            </a:r>
            <a:r>
              <a:rPr lang="en-US" dirty="0" err="1"/>
              <a:t>Cloud|Rain</a:t>
            </a:r>
            <a:r>
              <a:rPr lang="en-US" dirty="0"/>
              <a:t>) = 50%</a:t>
            </a:r>
          </a:p>
          <a:p>
            <a:pPr>
              <a:lnSpc>
                <a:spcPct val="90000"/>
              </a:lnSpc>
            </a:pPr>
            <a:r>
              <a:rPr lang="en-US" dirty="0"/>
              <a:t>P(Cloud) = 40%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12.5% chance of rain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D79FF-4DBC-418A-ADA9-70638C319A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16658" y="2310921"/>
            <a:ext cx="4944771" cy="770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42AF33-C48B-4194-A3B7-97C2E29148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62388" y="4651899"/>
            <a:ext cx="5536719" cy="97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6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Defocused blue glittering background">
            <a:extLst>
              <a:ext uri="{FF2B5EF4-FFF2-40B4-BE49-F238E27FC236}">
                <a16:creationId xmlns:a16="http://schemas.microsoft.com/office/drawing/2014/main" id="{920CE2CA-C30D-4E9C-B082-EA5550D0E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GB" dirty="0"/>
              <a:t>Example: Allergy or Not?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0A3-C3E6-4508-9E1B-2843A2AD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Have the allergy -  "Yes" 80%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not have the allergy -  "Yes" 10% ("false positive")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P(</a:t>
            </a:r>
            <a:r>
              <a:rPr lang="en-US" dirty="0" err="1"/>
              <a:t>Allergy|Yes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Formula: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C68A5A-C918-41EF-89F5-76DE1B492A3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84376" y="4749280"/>
            <a:ext cx="4786605" cy="110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53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4342"/>
          </a:xfrm>
        </p:spPr>
        <p:txBody>
          <a:bodyPr/>
          <a:lstStyle/>
          <a:p>
            <a:r>
              <a:rPr lang="en-GB" dirty="0"/>
              <a:t>Example: Allergy or Not?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0A3-C3E6-4508-9E1B-2843A2AD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42368"/>
            <a:ext cx="8946541" cy="514017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P(Allergy) = 1%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P(</a:t>
            </a:r>
            <a:r>
              <a:rPr lang="en-US" dirty="0" err="1"/>
              <a:t>Yes|Allergy</a:t>
            </a:r>
            <a:r>
              <a:rPr lang="en-US" dirty="0"/>
              <a:t>) = 80%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P(Yes)  ???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99% do not have the allergy - "Yes" to 10%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	 P(Yes) = 1% × 80% + 99% × 10% = 10.7%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nn-NO" dirty="0"/>
              <a:t>P(Allergy|Yes) =  1% × 80% / 10.7%   = 7.48%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	P(</a:t>
            </a:r>
            <a:r>
              <a:rPr lang="en-US" dirty="0" err="1"/>
              <a:t>Allergy|Yes</a:t>
            </a:r>
            <a:r>
              <a:rPr lang="en-US" dirty="0"/>
              <a:t>) = about 7%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7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A425-EF38-42D8-BB57-BDFEBC0F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False Positives and False Negatives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A632BDB-7B35-4E3A-A2FB-9E3944EA42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0040" y="2981572"/>
            <a:ext cx="11496821" cy="288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59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99"/>
          </a:xfrm>
        </p:spPr>
        <p:txBody>
          <a:bodyPr/>
          <a:lstStyle/>
          <a:p>
            <a:r>
              <a:rPr lang="en-GB" dirty="0"/>
              <a:t>Expected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B910A3-C3E6-4508-9E1B-2843A2ADE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828800"/>
                <a:ext cx="9404723" cy="457648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/>
                  <a:t>Example</a:t>
                </a:r>
                <a:r>
                  <a:rPr lang="en-US" dirty="0"/>
                  <a:t>: Lisa plays a game in which there are only two outcomes. The cost to play the game is $100. If she wins, she receives $500. The probability of winning is 20%. What is the expected value for winning a single game on average?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E(x)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B910A3-C3E6-4508-9E1B-2843A2ADE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828800"/>
                <a:ext cx="9404723" cy="4576482"/>
              </a:xfrm>
              <a:blipFill>
                <a:blip r:embed="rId2"/>
                <a:stretch>
                  <a:fillRect l="-259" t="-13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510D30-FC7A-456F-AA94-68F6EB225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23228"/>
              </p:ext>
            </p:extLst>
          </p:nvPr>
        </p:nvGraphicFramePr>
        <p:xfrm>
          <a:off x="2600171" y="4117041"/>
          <a:ext cx="5744838" cy="1641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946">
                  <a:extLst>
                    <a:ext uri="{9D8B030D-6E8A-4147-A177-3AD203B41FA5}">
                      <a16:colId xmlns:a16="http://schemas.microsoft.com/office/drawing/2014/main" val="484941929"/>
                    </a:ext>
                  </a:extLst>
                </a:gridCol>
                <a:gridCol w="1914946">
                  <a:extLst>
                    <a:ext uri="{9D8B030D-6E8A-4147-A177-3AD203B41FA5}">
                      <a16:colId xmlns:a16="http://schemas.microsoft.com/office/drawing/2014/main" val="1911879709"/>
                    </a:ext>
                  </a:extLst>
                </a:gridCol>
                <a:gridCol w="1914946">
                  <a:extLst>
                    <a:ext uri="{9D8B030D-6E8A-4147-A177-3AD203B41FA5}">
                      <a16:colId xmlns:a16="http://schemas.microsoft.com/office/drawing/2014/main" val="2717058021"/>
                    </a:ext>
                  </a:extLst>
                </a:gridCol>
              </a:tblGrid>
              <a:tr h="547265">
                <a:tc>
                  <a:txBody>
                    <a:bodyPr/>
                    <a:lstStyle/>
                    <a:p>
                      <a:r>
                        <a:rPr lang="en-US" dirty="0"/>
                        <a:t>Outcomes: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22483"/>
                  </a:ext>
                </a:extLst>
              </a:tr>
              <a:tr h="547265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-$100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552549"/>
                  </a:ext>
                </a:extLst>
              </a:tr>
              <a:tr h="547265"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96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695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99"/>
          </a:xfrm>
        </p:spPr>
        <p:txBody>
          <a:bodyPr/>
          <a:lstStyle/>
          <a:p>
            <a:r>
              <a:rPr lang="en-GB" dirty="0"/>
              <a:t>Expected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B910A3-C3E6-4508-9E1B-2843A2ADE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22729" y="1915379"/>
                <a:ext cx="8946541" cy="457648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E(x)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E(x) = 500(0.20) + (-100)(0.80)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E(x) = 100 – 80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E(x) = $20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B910A3-C3E6-4508-9E1B-2843A2ADE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2729" y="1915379"/>
                <a:ext cx="8946541" cy="4576482"/>
              </a:xfrm>
              <a:blipFill>
                <a:blip r:embed="rId2"/>
                <a:stretch>
                  <a:fillRect l="-681" t="-13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510D30-FC7A-456F-AA94-68F6EB225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818548"/>
              </p:ext>
            </p:extLst>
          </p:nvPr>
        </p:nvGraphicFramePr>
        <p:xfrm>
          <a:off x="3985088" y="2323752"/>
          <a:ext cx="5744838" cy="1641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946">
                  <a:extLst>
                    <a:ext uri="{9D8B030D-6E8A-4147-A177-3AD203B41FA5}">
                      <a16:colId xmlns:a16="http://schemas.microsoft.com/office/drawing/2014/main" val="484941929"/>
                    </a:ext>
                  </a:extLst>
                </a:gridCol>
                <a:gridCol w="1914946">
                  <a:extLst>
                    <a:ext uri="{9D8B030D-6E8A-4147-A177-3AD203B41FA5}">
                      <a16:colId xmlns:a16="http://schemas.microsoft.com/office/drawing/2014/main" val="1911879709"/>
                    </a:ext>
                  </a:extLst>
                </a:gridCol>
                <a:gridCol w="1914946">
                  <a:extLst>
                    <a:ext uri="{9D8B030D-6E8A-4147-A177-3AD203B41FA5}">
                      <a16:colId xmlns:a16="http://schemas.microsoft.com/office/drawing/2014/main" val="2717058021"/>
                    </a:ext>
                  </a:extLst>
                </a:gridCol>
              </a:tblGrid>
              <a:tr h="547265">
                <a:tc>
                  <a:txBody>
                    <a:bodyPr/>
                    <a:lstStyle/>
                    <a:p>
                      <a:r>
                        <a:rPr lang="en-US" dirty="0"/>
                        <a:t>Outcomes: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22483"/>
                  </a:ext>
                </a:extLst>
              </a:tr>
              <a:tr h="547265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-$100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552549"/>
                  </a:ext>
                </a:extLst>
              </a:tr>
              <a:tr h="547265"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96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899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99"/>
          </a:xfrm>
        </p:spPr>
        <p:txBody>
          <a:bodyPr/>
          <a:lstStyle/>
          <a:p>
            <a:r>
              <a:rPr lang="en-GB" dirty="0"/>
              <a:t>Chi-Square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0A3-C3E6-4508-9E1B-2843A2AD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256" y="1828800"/>
            <a:ext cx="8946541" cy="45764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Groups and Numbers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"p" value 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 &lt; 0.05</a:t>
            </a:r>
          </a:p>
          <a:p>
            <a:pPr>
              <a:lnSpc>
                <a:spcPct val="90000"/>
              </a:lnSpc>
            </a:pPr>
            <a:r>
              <a:rPr lang="en-US" dirty="0"/>
              <a:t>p &lt; 0.01 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Important points:</a:t>
            </a:r>
          </a:p>
          <a:p>
            <a:pPr>
              <a:lnSpc>
                <a:spcPct val="90000"/>
              </a:lnSpc>
            </a:pPr>
            <a:r>
              <a:rPr lang="en-US" dirty="0"/>
              <a:t>only works for categorical data – Gender , color etc.</a:t>
            </a:r>
          </a:p>
          <a:p>
            <a:pPr>
              <a:lnSpc>
                <a:spcPct val="90000"/>
              </a:lnSpc>
            </a:pPr>
            <a:r>
              <a:rPr lang="en-US" dirty="0"/>
              <a:t>5 or more</a:t>
            </a:r>
          </a:p>
        </p:txBody>
      </p:sp>
    </p:spTree>
    <p:extLst>
      <p:ext uri="{BB962C8B-B14F-4D97-AF65-F5344CB8AC3E}">
        <p14:creationId xmlns:p14="http://schemas.microsoft.com/office/powerpoint/2010/main" val="1052472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99"/>
          </a:xfrm>
        </p:spPr>
        <p:txBody>
          <a:bodyPr/>
          <a:lstStyle/>
          <a:p>
            <a:r>
              <a:rPr lang="en-GB" dirty="0"/>
              <a:t>Chi-Square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0A3-C3E6-4508-9E1B-2843A2AD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256" y="1828800"/>
            <a:ext cx="8946541" cy="45764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First step: State the Hypothesis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two hypotheses are.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	Gender and preference for cats or dogs are independent.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	Gender and preference for cats or dogs are not independent.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D356DD-CF3D-426A-A91A-ABD5F5791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095179"/>
              </p:ext>
            </p:extLst>
          </p:nvPr>
        </p:nvGraphicFramePr>
        <p:xfrm>
          <a:off x="1703526" y="4501553"/>
          <a:ext cx="8127999" cy="137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404079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031623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57627207"/>
                    </a:ext>
                  </a:extLst>
                </a:gridCol>
              </a:tblGrid>
              <a:tr h="45848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26508"/>
                  </a:ext>
                </a:extLst>
              </a:tr>
              <a:tr h="458488">
                <a:tc>
                  <a:txBody>
                    <a:bodyPr/>
                    <a:lstStyle/>
                    <a:p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383892"/>
                  </a:ext>
                </a:extLst>
              </a:tr>
              <a:tr h="458488">
                <a:tc>
                  <a:txBody>
                    <a:bodyPr/>
                    <a:lstStyle/>
                    <a:p>
                      <a:r>
                        <a:rPr lang="en-US" dirty="0"/>
                        <a:t>Women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19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288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99"/>
          </a:xfrm>
        </p:spPr>
        <p:txBody>
          <a:bodyPr/>
          <a:lstStyle/>
          <a:p>
            <a:r>
              <a:rPr lang="en-GB" dirty="0"/>
              <a:t>Chi-Square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0A3-C3E6-4508-9E1B-2843A2AD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256" y="3968318"/>
            <a:ext cx="8946541" cy="18643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Calculate “Expected value”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Multiply each row total by each column total and divide by the overall total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E4285EE-089F-4A20-9C5C-887775179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3514"/>
              </p:ext>
            </p:extLst>
          </p:nvPr>
        </p:nvGraphicFramePr>
        <p:xfrm>
          <a:off x="1801181" y="170508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127472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76754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012530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78378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60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Women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46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979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99"/>
          </a:xfrm>
        </p:spPr>
        <p:txBody>
          <a:bodyPr/>
          <a:lstStyle/>
          <a:p>
            <a:r>
              <a:rPr lang="en-GB" dirty="0"/>
              <a:t>Chi-Square Test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E4285EE-089F-4A20-9C5C-887775179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281003"/>
              </p:ext>
            </p:extLst>
          </p:nvPr>
        </p:nvGraphicFramePr>
        <p:xfrm>
          <a:off x="1780466" y="182049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127472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76754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012530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78378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60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=(489*438)/962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=(489*524)/962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Women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=(473*438)/962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=(473*524)/962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4694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0BBF5D-EAFB-48BF-9EF1-CB64C487F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047221"/>
              </p:ext>
            </p:extLst>
          </p:nvPr>
        </p:nvGraphicFramePr>
        <p:xfrm>
          <a:off x="1780466" y="3997171"/>
          <a:ext cx="8128000" cy="202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973">
                  <a:extLst>
                    <a:ext uri="{9D8B030D-6E8A-4147-A177-3AD203B41FA5}">
                      <a16:colId xmlns:a16="http://schemas.microsoft.com/office/drawing/2014/main" val="367006196"/>
                    </a:ext>
                  </a:extLst>
                </a:gridCol>
                <a:gridCol w="2030027">
                  <a:extLst>
                    <a:ext uri="{9D8B030D-6E8A-4147-A177-3AD203B41FA5}">
                      <a16:colId xmlns:a16="http://schemas.microsoft.com/office/drawing/2014/main" val="1113204340"/>
                    </a:ext>
                  </a:extLst>
                </a:gridCol>
                <a:gridCol w="2053702">
                  <a:extLst>
                    <a:ext uri="{9D8B030D-6E8A-4147-A177-3AD203B41FA5}">
                      <a16:colId xmlns:a16="http://schemas.microsoft.com/office/drawing/2014/main" val="3228149112"/>
                    </a:ext>
                  </a:extLst>
                </a:gridCol>
                <a:gridCol w="2010298">
                  <a:extLst>
                    <a:ext uri="{9D8B030D-6E8A-4147-A177-3AD203B41FA5}">
                      <a16:colId xmlns:a16="http://schemas.microsoft.com/office/drawing/2014/main" val="247408198"/>
                    </a:ext>
                  </a:extLst>
                </a:gridCol>
              </a:tblGrid>
              <a:tr h="525498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u="none" strike="noStrike">
                          <a:effectLst/>
                        </a:rPr>
                        <a:t> 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Cat</a:t>
                      </a:r>
                      <a:endParaRPr lang="en-GB" sz="18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>
                          <a:effectLst/>
                        </a:rPr>
                        <a:t>Dog</a:t>
                      </a:r>
                      <a:endParaRPr lang="en-GB" sz="18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0525380"/>
                  </a:ext>
                </a:extLst>
              </a:tr>
              <a:tr h="5034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Men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>
                          <a:effectLst/>
                        </a:rPr>
                        <a:t>222.642412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>
                          <a:effectLst/>
                        </a:rPr>
                        <a:t>266.357588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489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9636516"/>
                  </a:ext>
                </a:extLst>
              </a:tr>
              <a:tr h="4457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>
                          <a:effectLst/>
                        </a:rPr>
                        <a:t>Women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215.357588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>
                          <a:effectLst/>
                        </a:rPr>
                        <a:t>257.642412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473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8563152"/>
                  </a:ext>
                </a:extLst>
              </a:tr>
              <a:tr h="550325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u="none" strike="noStrike">
                          <a:effectLst/>
                        </a:rPr>
                        <a:t> 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438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>
                          <a:effectLst/>
                        </a:rPr>
                        <a:t>524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962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5137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26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99"/>
          </a:xfrm>
        </p:spPr>
        <p:txBody>
          <a:bodyPr/>
          <a:lstStyle/>
          <a:p>
            <a:r>
              <a:rPr lang="en-GB" dirty="0"/>
              <a:t>Chi-Square Test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0BBF5D-EAFB-48BF-9EF1-CB64C487F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420676"/>
              </p:ext>
            </p:extLst>
          </p:nvPr>
        </p:nvGraphicFramePr>
        <p:xfrm>
          <a:off x="1736078" y="3668697"/>
          <a:ext cx="8128000" cy="2192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973">
                  <a:extLst>
                    <a:ext uri="{9D8B030D-6E8A-4147-A177-3AD203B41FA5}">
                      <a16:colId xmlns:a16="http://schemas.microsoft.com/office/drawing/2014/main" val="367006196"/>
                    </a:ext>
                  </a:extLst>
                </a:gridCol>
                <a:gridCol w="2030027">
                  <a:extLst>
                    <a:ext uri="{9D8B030D-6E8A-4147-A177-3AD203B41FA5}">
                      <a16:colId xmlns:a16="http://schemas.microsoft.com/office/drawing/2014/main" val="1113204340"/>
                    </a:ext>
                  </a:extLst>
                </a:gridCol>
                <a:gridCol w="2053702">
                  <a:extLst>
                    <a:ext uri="{9D8B030D-6E8A-4147-A177-3AD203B41FA5}">
                      <a16:colId xmlns:a16="http://schemas.microsoft.com/office/drawing/2014/main" val="3228149112"/>
                    </a:ext>
                  </a:extLst>
                </a:gridCol>
                <a:gridCol w="2010298">
                  <a:extLst>
                    <a:ext uri="{9D8B030D-6E8A-4147-A177-3AD203B41FA5}">
                      <a16:colId xmlns:a16="http://schemas.microsoft.com/office/drawing/2014/main" val="247408198"/>
                    </a:ext>
                  </a:extLst>
                </a:gridCol>
              </a:tblGrid>
              <a:tr h="525498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u="none" strike="noStrike">
                          <a:effectLst/>
                        </a:rPr>
                        <a:t> 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Cat</a:t>
                      </a:r>
                      <a:endParaRPr lang="en-GB" sz="18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Dog</a:t>
                      </a:r>
                      <a:endParaRPr lang="en-GB" sz="18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0525380"/>
                  </a:ext>
                </a:extLst>
              </a:tr>
              <a:tr h="5034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>
                          <a:effectLst/>
                        </a:rPr>
                        <a:t>Men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(207−222.64)2 / 222.64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(282−266.36)2 / 266.36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489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9636516"/>
                  </a:ext>
                </a:extLst>
              </a:tr>
              <a:tr h="4457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>
                          <a:effectLst/>
                        </a:rPr>
                        <a:t>Women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(231−215.36)2 / 215.36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(242−257.64)2 / 257.64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473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8563152"/>
                  </a:ext>
                </a:extLst>
              </a:tr>
              <a:tr h="550325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u="none" strike="noStrike">
                          <a:effectLst/>
                        </a:rPr>
                        <a:t> 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438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>
                          <a:effectLst/>
                        </a:rPr>
                        <a:t>524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962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513772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488A43C-170E-487E-83BA-F2DFE8D59C19}"/>
              </a:ext>
            </a:extLst>
          </p:cNvPr>
          <p:cNvPicPr/>
          <p:nvPr/>
        </p:nvPicPr>
        <p:blipFill rotWithShape="1">
          <a:blip r:embed="rId2"/>
          <a:srcRect b="16193"/>
          <a:stretch/>
        </p:blipFill>
        <p:spPr bwMode="auto">
          <a:xfrm>
            <a:off x="2050740" y="1748857"/>
            <a:ext cx="2068497" cy="12251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544B9A-8F11-40FD-AEBE-238C0001020F}"/>
              </a:ext>
            </a:extLst>
          </p:cNvPr>
          <p:cNvSpPr txBox="1"/>
          <p:nvPr/>
        </p:nvSpPr>
        <p:spPr>
          <a:xfrm>
            <a:off x="5672831" y="1305017"/>
            <a:ext cx="4296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other words, use formula, 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O = Observed (actual) value</a:t>
            </a:r>
          </a:p>
          <a:p>
            <a:r>
              <a:rPr lang="en-US" dirty="0"/>
              <a:t>E = Expected value</a:t>
            </a:r>
          </a:p>
        </p:txBody>
      </p:sp>
    </p:spTree>
    <p:extLst>
      <p:ext uri="{BB962C8B-B14F-4D97-AF65-F5344CB8AC3E}">
        <p14:creationId xmlns:p14="http://schemas.microsoft.com/office/powerpoint/2010/main" val="93272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99"/>
          </a:xfrm>
        </p:spPr>
        <p:txBody>
          <a:bodyPr/>
          <a:lstStyle/>
          <a:p>
            <a:r>
              <a:rPr lang="en-GB" dirty="0"/>
              <a:t>Chi-Square Test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0BBF5D-EAFB-48BF-9EF1-CB64C487F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48874"/>
              </p:ext>
            </p:extLst>
          </p:nvPr>
        </p:nvGraphicFramePr>
        <p:xfrm>
          <a:off x="1611790" y="1988974"/>
          <a:ext cx="8128000" cy="202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973">
                  <a:extLst>
                    <a:ext uri="{9D8B030D-6E8A-4147-A177-3AD203B41FA5}">
                      <a16:colId xmlns:a16="http://schemas.microsoft.com/office/drawing/2014/main" val="367006196"/>
                    </a:ext>
                  </a:extLst>
                </a:gridCol>
                <a:gridCol w="2030027">
                  <a:extLst>
                    <a:ext uri="{9D8B030D-6E8A-4147-A177-3AD203B41FA5}">
                      <a16:colId xmlns:a16="http://schemas.microsoft.com/office/drawing/2014/main" val="1113204340"/>
                    </a:ext>
                  </a:extLst>
                </a:gridCol>
                <a:gridCol w="2053702">
                  <a:extLst>
                    <a:ext uri="{9D8B030D-6E8A-4147-A177-3AD203B41FA5}">
                      <a16:colId xmlns:a16="http://schemas.microsoft.com/office/drawing/2014/main" val="3228149112"/>
                    </a:ext>
                  </a:extLst>
                </a:gridCol>
                <a:gridCol w="2010298">
                  <a:extLst>
                    <a:ext uri="{9D8B030D-6E8A-4147-A177-3AD203B41FA5}">
                      <a16:colId xmlns:a16="http://schemas.microsoft.com/office/drawing/2014/main" val="247408198"/>
                    </a:ext>
                  </a:extLst>
                </a:gridCol>
              </a:tblGrid>
              <a:tr h="525498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u="none" strike="noStrike">
                          <a:effectLst/>
                        </a:rPr>
                        <a:t> 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Cat</a:t>
                      </a:r>
                      <a:endParaRPr lang="en-GB" sz="18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Dog</a:t>
                      </a:r>
                      <a:endParaRPr lang="en-GB" sz="18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0525380"/>
                  </a:ext>
                </a:extLst>
              </a:tr>
              <a:tr h="5034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>
                          <a:effectLst/>
                        </a:rPr>
                        <a:t>Men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.099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0.918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489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9636516"/>
                  </a:ext>
                </a:extLst>
              </a:tr>
              <a:tr h="4457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Women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1.136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0.949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473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8563152"/>
                  </a:ext>
                </a:extLst>
              </a:tr>
              <a:tr h="550325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u="none" strike="noStrike">
                          <a:effectLst/>
                        </a:rPr>
                        <a:t> 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438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>
                          <a:effectLst/>
                        </a:rPr>
                        <a:t>524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962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51377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544B9A-8F11-40FD-AEBE-238C0001020F}"/>
              </a:ext>
            </a:extLst>
          </p:cNvPr>
          <p:cNvSpPr txBox="1"/>
          <p:nvPr/>
        </p:nvSpPr>
        <p:spPr>
          <a:xfrm>
            <a:off x="3320249" y="4893632"/>
            <a:ext cx="46696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1.099 + 0.918 + 1.136 + 0.949 = </a:t>
            </a:r>
          </a:p>
          <a:p>
            <a:endParaRPr lang="en-US" sz="2000" dirty="0"/>
          </a:p>
          <a:p>
            <a:r>
              <a:rPr lang="en-US" sz="2000" dirty="0"/>
              <a:t>		Chi-Square is </a:t>
            </a:r>
          </a:p>
        </p:txBody>
      </p:sp>
    </p:spTree>
    <p:extLst>
      <p:ext uri="{BB962C8B-B14F-4D97-AF65-F5344CB8AC3E}">
        <p14:creationId xmlns:p14="http://schemas.microsoft.com/office/powerpoint/2010/main" val="3877202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99"/>
          </a:xfrm>
        </p:spPr>
        <p:txBody>
          <a:bodyPr/>
          <a:lstStyle/>
          <a:p>
            <a:r>
              <a:rPr lang="en-GB" dirty="0"/>
              <a:t>Chi-Square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44B9A-8F11-40FD-AEBE-238C0001020F}"/>
              </a:ext>
            </a:extLst>
          </p:cNvPr>
          <p:cNvSpPr txBox="1"/>
          <p:nvPr/>
        </p:nvSpPr>
        <p:spPr>
          <a:xfrm>
            <a:off x="1642188" y="1856792"/>
            <a:ext cx="82652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Chi-Square Formula</a:t>
            </a:r>
          </a:p>
          <a:p>
            <a:r>
              <a:rPr lang="en-US" sz="2000" dirty="0"/>
              <a:t>Formula for Chi-Square:</a:t>
            </a:r>
          </a:p>
          <a:p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Σ means to sum up (see Sigma Notation)</a:t>
            </a:r>
          </a:p>
          <a:p>
            <a:r>
              <a:rPr lang="en-US" sz="2000" dirty="0"/>
              <a:t>O = each Observed (actual) value</a:t>
            </a:r>
          </a:p>
          <a:p>
            <a:r>
              <a:rPr lang="en-US" sz="2000" dirty="0"/>
              <a:t>E = each Expected value</a:t>
            </a:r>
          </a:p>
          <a:p>
            <a:r>
              <a:rPr lang="en-US" sz="2000" dirty="0"/>
              <a:t>So, we calculate    		for each pair of observed and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expected values then sum them all up.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44264-76C4-45C4-9BD5-A3BA22C9EC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27411" y="2664083"/>
            <a:ext cx="3442121" cy="886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DEFC5A-B605-4E7D-9A95-1C961C1BB0B9}"/>
              </a:ext>
            </a:extLst>
          </p:cNvPr>
          <p:cNvPicPr/>
          <p:nvPr/>
        </p:nvPicPr>
        <p:blipFill rotWithShape="1">
          <a:blip r:embed="rId3"/>
          <a:srcRect b="16193"/>
          <a:stretch/>
        </p:blipFill>
        <p:spPr bwMode="auto">
          <a:xfrm>
            <a:off x="4028296" y="4785034"/>
            <a:ext cx="795630" cy="4960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51183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Degrees of Freedom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44B9A-8F11-40FD-AEBE-238C0001020F}"/>
              </a:ext>
            </a:extLst>
          </p:cNvPr>
          <p:cNvSpPr txBox="1"/>
          <p:nvPr/>
        </p:nvSpPr>
        <p:spPr>
          <a:xfrm>
            <a:off x="1103312" y="2763520"/>
            <a:ext cx="8946541" cy="3484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Degree of Freedom = (rows − 1) × (columns − 1)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For our example we have 2 rows and 2 columns: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latin typeface="+mj-lt"/>
              <a:ea typeface="+mj-ea"/>
              <a:cs typeface="+mj-cs"/>
            </a:endParaRP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DF = (2 − 1)*(2 − 1) = 1×1 = 1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If we had 3 rows and 2 columns: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latin typeface="+mj-lt"/>
              <a:ea typeface="+mj-ea"/>
              <a:cs typeface="+mj-cs"/>
            </a:endParaRP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DF = (3 − 1)*(2 − 1) = 2×1 = 2</a:t>
            </a:r>
          </a:p>
          <a:p>
            <a:pPr lvl="2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4402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DD42A-4DBE-43FA-8336-D75E49106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b="1">
                <a:solidFill>
                  <a:srgbClr val="F2F2F2"/>
                </a:solidFill>
              </a:rPr>
              <a:t>Examples</a:t>
            </a:r>
            <a:endParaRPr lang="en-GB" sz="3200" b="1">
              <a:solidFill>
                <a:srgbClr val="F2F2F2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3A1340-3FA2-47BF-8A1C-656A46E12E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16509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2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99"/>
          </a:xfrm>
        </p:spPr>
        <p:txBody>
          <a:bodyPr/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Regression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0A3-C3E6-4508-9E1B-2843A2AD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1" y="1868793"/>
            <a:ext cx="4687410" cy="43189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Simple linear regression is used to find out the best relationship between a single input variable &amp; output variable provided that both variables are continuous in nature.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This relationship represents how an input variable is related to the output variable and how it is represented by a straight line.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28CE0-82D8-4F0D-92A2-A06C00A85F1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" t="3441" r="5008"/>
          <a:stretch/>
        </p:blipFill>
        <p:spPr bwMode="auto">
          <a:xfrm>
            <a:off x="5887615" y="2286000"/>
            <a:ext cx="5765835" cy="31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033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99"/>
          </a:xfrm>
        </p:spPr>
        <p:txBody>
          <a:bodyPr/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Regression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0A3-C3E6-4508-9E1B-2843A2AD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68794"/>
            <a:ext cx="4920188" cy="43011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direction</a:t>
            </a:r>
          </a:p>
          <a:p>
            <a:pPr>
              <a:lnSpc>
                <a:spcPct val="90000"/>
              </a:lnSpc>
            </a:pPr>
            <a:r>
              <a:rPr lang="en-US" dirty="0"/>
              <a:t>The strength</a:t>
            </a:r>
          </a:p>
          <a:p>
            <a:pPr>
              <a:lnSpc>
                <a:spcPct val="90000"/>
              </a:lnSpc>
            </a:pPr>
            <a:r>
              <a:rPr lang="en-US" dirty="0"/>
              <a:t>The linearity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above characteristics are between variable Y and variable X.</a:t>
            </a:r>
          </a:p>
          <a:p>
            <a:pPr>
              <a:lnSpc>
                <a:spcPct val="90000"/>
              </a:lnSpc>
            </a:pPr>
            <a:r>
              <a:rPr lang="en-US" dirty="0"/>
              <a:t> The scatter plot shows us that variable Y and variable X possess a strong positive linear relationship.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28CE0-82D8-4F0D-92A2-A06C00A85F1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" t="3441" r="5008"/>
          <a:stretch/>
        </p:blipFill>
        <p:spPr bwMode="auto">
          <a:xfrm>
            <a:off x="5887615" y="2286000"/>
            <a:ext cx="5765835" cy="31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773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Least Squares Regression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F8710-FC17-41B2-8AD1-E68CCC0A1E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66691" y="1442882"/>
            <a:ext cx="6064525" cy="408083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44B9A-8F11-40FD-AEBE-238C0001020F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Line of Best Fit</a:t>
            </a:r>
          </a:p>
        </p:txBody>
      </p:sp>
    </p:spTree>
    <p:extLst>
      <p:ext uri="{BB962C8B-B14F-4D97-AF65-F5344CB8AC3E}">
        <p14:creationId xmlns:p14="http://schemas.microsoft.com/office/powerpoint/2010/main" val="1707313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99"/>
          </a:xfrm>
        </p:spPr>
        <p:txBody>
          <a:bodyPr/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Least Squares Regression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0A3-C3E6-4508-9E1B-2843A2AD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68793"/>
            <a:ext cx="8946541" cy="45364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Line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Our aim is to calculate the values m (slope) and b (y-intercept) in the equation of a line </a:t>
            </a:r>
          </a:p>
          <a:p>
            <a:pPr>
              <a:lnSpc>
                <a:spcPct val="90000"/>
              </a:lnSpc>
            </a:pPr>
            <a:r>
              <a:rPr lang="en-US" dirty="0"/>
              <a:t>y = mx + b</a:t>
            </a:r>
          </a:p>
          <a:p>
            <a:pPr>
              <a:lnSpc>
                <a:spcPct val="90000"/>
              </a:lnSpc>
            </a:pPr>
            <a:r>
              <a:rPr lang="en-US" dirty="0"/>
              <a:t>Where: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y = how far up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x = how far along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 = Slope or Gradient (how steep the line is)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 = the Y Intercept (where the line crosses the Y axis)</a:t>
            </a:r>
          </a:p>
        </p:txBody>
      </p:sp>
    </p:spTree>
    <p:extLst>
      <p:ext uri="{BB962C8B-B14F-4D97-AF65-F5344CB8AC3E}">
        <p14:creationId xmlns:p14="http://schemas.microsoft.com/office/powerpoint/2010/main" val="1519465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99"/>
          </a:xfrm>
        </p:spPr>
        <p:txBody>
          <a:bodyPr/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Least Squares Regression - Steps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0A3-C3E6-4508-9E1B-2843A2AD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13391"/>
            <a:ext cx="8946541" cy="46918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Step 1: For each (</a:t>
            </a:r>
            <a:r>
              <a:rPr lang="en-US" dirty="0" err="1"/>
              <a:t>x,y</a:t>
            </a:r>
            <a:r>
              <a:rPr lang="en-US" dirty="0"/>
              <a:t>) point calculate x2 and </a:t>
            </a:r>
            <a:r>
              <a:rPr lang="en-US" dirty="0" err="1"/>
              <a:t>xy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Step 2: Sum all x, y, x2 and </a:t>
            </a:r>
            <a:r>
              <a:rPr lang="en-US" dirty="0" err="1"/>
              <a:t>xy</a:t>
            </a:r>
            <a:r>
              <a:rPr lang="en-US" dirty="0"/>
              <a:t>, which gives us </a:t>
            </a:r>
            <a:r>
              <a:rPr lang="en-US" dirty="0" err="1"/>
              <a:t>Σx</a:t>
            </a:r>
            <a:r>
              <a:rPr lang="en-US" dirty="0"/>
              <a:t>, </a:t>
            </a:r>
            <a:r>
              <a:rPr lang="en-US" dirty="0" err="1"/>
              <a:t>Σy</a:t>
            </a:r>
            <a:r>
              <a:rPr lang="en-US" dirty="0"/>
              <a:t>, Σx2 and </a:t>
            </a:r>
            <a:r>
              <a:rPr lang="en-US" dirty="0" err="1"/>
              <a:t>Σxy</a:t>
            </a:r>
            <a:r>
              <a:rPr lang="en-US" dirty="0"/>
              <a:t> (Σ means "sum up")</a:t>
            </a:r>
          </a:p>
          <a:p>
            <a:pPr>
              <a:lnSpc>
                <a:spcPct val="90000"/>
              </a:lnSpc>
            </a:pPr>
            <a:r>
              <a:rPr lang="en-US" dirty="0"/>
              <a:t>Step 3: Calculate Slope m: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(N is the number of points.)</a:t>
            </a:r>
          </a:p>
          <a:p>
            <a:pPr>
              <a:lnSpc>
                <a:spcPct val="90000"/>
              </a:lnSpc>
            </a:pPr>
            <a:r>
              <a:rPr lang="en-US" dirty="0"/>
              <a:t>Step 4: Calculate Intercept b: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Step 5: Assemble the equation of a line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				y = mx + b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39B28-4B60-4FAF-A076-2A8F8AED62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34443" y="2898326"/>
            <a:ext cx="3626991" cy="928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FBBF77-F8ED-4613-9E50-B5F5E63DFA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48472" y="4456589"/>
            <a:ext cx="2769833" cy="75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02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Least Squares Regression - Example</a:t>
            </a:r>
            <a:endParaRPr lang="en-GB">
              <a:solidFill>
                <a:srgbClr val="EBEBEB"/>
              </a:solidFill>
            </a:endParaRPr>
          </a:p>
        </p:txBody>
      </p:sp>
      <p:sp>
        <p:nvSpPr>
          <p:cNvPr id="2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4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BA4167-EFF0-4FDF-8A9A-13F61C11928F}"/>
              </a:ext>
            </a:extLst>
          </p:cNvPr>
          <p:cNvPicPr/>
          <p:nvPr/>
        </p:nvPicPr>
        <p:blipFill rotWithShape="1">
          <a:blip r:embed="rId2"/>
          <a:srcRect l="1790" r="2254"/>
          <a:stretch/>
        </p:blipFill>
        <p:spPr bwMode="auto">
          <a:xfrm>
            <a:off x="8129871" y="1539609"/>
            <a:ext cx="3414010" cy="3778779"/>
          </a:xfrm>
          <a:prstGeom prst="rect">
            <a:avLst/>
          </a:prstGeo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Rectangle 16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0A3-C3E6-4508-9E1B-2843A2AD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Example: Sam found how many hours of sunshine vs how many ice creams were sold at the shop from Monday to Friday: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Let’s find the best m (slope) and b (y-intercept) that suits that data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	y = mx + b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91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99"/>
          </a:xfrm>
        </p:spPr>
        <p:txBody>
          <a:bodyPr/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Least Squares Regression -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0A3-C3E6-4508-9E1B-2843A2AD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68793"/>
            <a:ext cx="8946541" cy="45364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Step 1: For each (</a:t>
            </a:r>
            <a:r>
              <a:rPr lang="en-US" dirty="0" err="1"/>
              <a:t>x,y</a:t>
            </a:r>
            <a:r>
              <a:rPr lang="en-US" dirty="0"/>
              <a:t>) calculate x2 and </a:t>
            </a:r>
            <a:r>
              <a:rPr lang="en-US" dirty="0" err="1"/>
              <a:t>xy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572742-AFD6-4EF9-A769-621C7E98BB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65510" y="2463283"/>
            <a:ext cx="4497356" cy="364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95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99"/>
          </a:xfrm>
        </p:spPr>
        <p:txBody>
          <a:bodyPr/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Least Squares Regression -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0A3-C3E6-4508-9E1B-2843A2AD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82153"/>
            <a:ext cx="8946541" cy="45364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Step 2: Sum x, y, x2 and </a:t>
            </a:r>
            <a:r>
              <a:rPr lang="en-US" dirty="0" err="1"/>
              <a:t>xy</a:t>
            </a:r>
            <a:r>
              <a:rPr lang="en-US" dirty="0"/>
              <a:t> (gives us </a:t>
            </a:r>
            <a:r>
              <a:rPr lang="en-US" dirty="0" err="1"/>
              <a:t>Σx</a:t>
            </a:r>
            <a:r>
              <a:rPr lang="en-US" dirty="0"/>
              <a:t>, </a:t>
            </a:r>
            <a:r>
              <a:rPr lang="en-US" dirty="0" err="1"/>
              <a:t>Σy</a:t>
            </a:r>
            <a:r>
              <a:rPr lang="en-US" dirty="0"/>
              <a:t>, Σx2 and </a:t>
            </a:r>
            <a:r>
              <a:rPr lang="en-US" dirty="0" err="1"/>
              <a:t>Σxy</a:t>
            </a:r>
            <a:r>
              <a:rPr lang="en-US" dirty="0"/>
              <a:t>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29176-AF3F-4B2E-B9DB-2B22155758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19922" y="2407299"/>
            <a:ext cx="7464037" cy="392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498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99"/>
          </a:xfrm>
        </p:spPr>
        <p:txBody>
          <a:bodyPr/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Least Squares Regression -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0A3-C3E6-4508-9E1B-2843A2AD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82153"/>
            <a:ext cx="8946541" cy="45364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Step 3: Calculate Slope 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FA2E1A-A524-4E3F-9483-665A37A02C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57096" y="2503503"/>
            <a:ext cx="5174232" cy="37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28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99"/>
          </a:xfrm>
        </p:spPr>
        <p:txBody>
          <a:bodyPr/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Least Squares Regression -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0A3-C3E6-4508-9E1B-2843A2AD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82153"/>
            <a:ext cx="8946541" cy="45364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Step 4: Calculate Intercept b: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DA06C-A525-468B-9062-406FD5F9CE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29200" y="2654656"/>
            <a:ext cx="3824287" cy="272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1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cat, mammal, outdoor, sitting&#10;&#10;Description automatically generated">
            <a:extLst>
              <a:ext uri="{FF2B5EF4-FFF2-40B4-BE49-F238E27FC236}">
                <a16:creationId xmlns:a16="http://schemas.microsoft.com/office/drawing/2014/main" id="{762C1ADA-82A8-4ED1-9038-1DA02078C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35427B-FF22-4809-8FCC-837950E4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GB"/>
              <a:t>Example: Allergy or Not?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9BD473C4-42E9-4CE1-9892-09785CEFA8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725803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63907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99"/>
          </a:xfrm>
        </p:spPr>
        <p:txBody>
          <a:bodyPr/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Least Squares Regression -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0A3-C3E6-4508-9E1B-2843A2AD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98068"/>
            <a:ext cx="8946541" cy="49891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Step 5: Assemble the equation of a line:</a:t>
            </a:r>
          </a:p>
          <a:p>
            <a:pPr>
              <a:lnSpc>
                <a:spcPct val="90000"/>
              </a:lnSpc>
            </a:pPr>
            <a:r>
              <a:rPr lang="en-US" dirty="0"/>
              <a:t>y = mx + b</a:t>
            </a:r>
          </a:p>
          <a:p>
            <a:pPr>
              <a:lnSpc>
                <a:spcPct val="90000"/>
              </a:lnSpc>
            </a:pPr>
            <a:r>
              <a:rPr lang="en-US" dirty="0"/>
              <a:t>y = 1.518x + 0.305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8 hours of sun tomorrow</a:t>
            </a:r>
          </a:p>
          <a:p>
            <a:pPr>
              <a:lnSpc>
                <a:spcPct val="90000"/>
              </a:lnSpc>
            </a:pPr>
            <a:r>
              <a:rPr lang="en-US" dirty="0"/>
              <a:t>y = 1.518 x 8 + 0.305 = 12.45 Ice Creams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EF8A7C-B038-470B-AC4A-A2CE321093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74852" y="2452455"/>
            <a:ext cx="5828460" cy="298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95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Least Squares Regression </a:t>
            </a:r>
            <a:endParaRPr lang="en-GB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427573B-1206-4C7B-8D92-31DD8339C5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3992" y="1102826"/>
            <a:ext cx="5449889" cy="4652344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0A3-C3E6-4508-9E1B-2843A2AD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93576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sz="16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EBEBEB"/>
                </a:solidFill>
              </a:rPr>
              <a:t>How does it work?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EBEBEB"/>
                </a:solidFill>
              </a:rPr>
              <a:t>It works by making the total of the square of the errors as small as possible (that is why it is called "least squares"):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endParaRPr lang="en-US" sz="18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EBEBEB"/>
                </a:solidFill>
              </a:rPr>
              <a:t>The straight line minimizes the sum of squared errors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EBEBEB"/>
                </a:solidFill>
              </a:rPr>
              <a:t>So, when we square each of those errors and add them all up, the total is as small as possible.</a:t>
            </a:r>
          </a:p>
        </p:txBody>
      </p:sp>
    </p:spTree>
    <p:extLst>
      <p:ext uri="{BB962C8B-B14F-4D97-AF65-F5344CB8AC3E}">
        <p14:creationId xmlns:p14="http://schemas.microsoft.com/office/powerpoint/2010/main" val="3475773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99"/>
          </a:xfrm>
        </p:spPr>
        <p:txBody>
          <a:bodyPr/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Probability Distributions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0A3-C3E6-4508-9E1B-2843A2AD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60" y="2015321"/>
            <a:ext cx="8749920" cy="371077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Probability Distribution is a statistical function which links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 or lists all the possible outcomes a random variable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 can take,  in any random process, with its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 corresponding probability of occurrence.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Example: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Let X be the number of heads that result from the toss of 2 coins. Here X can take values 0,1, or 2. X is a discrete random variable.</a:t>
            </a:r>
          </a:p>
        </p:txBody>
      </p:sp>
    </p:spTree>
    <p:extLst>
      <p:ext uri="{BB962C8B-B14F-4D97-AF65-F5344CB8AC3E}">
        <p14:creationId xmlns:p14="http://schemas.microsoft.com/office/powerpoint/2010/main" val="30244343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413F81-69A3-4090-A59E-0C2C4471D8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1599" y="457200"/>
            <a:ext cx="8621487" cy="59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02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99"/>
          </a:xfrm>
        </p:spPr>
        <p:txBody>
          <a:bodyPr/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Probability Distributions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0A3-C3E6-4508-9E1B-2843A2AD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437" y="1698034"/>
            <a:ext cx="8749920" cy="32846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Need of Probability Distribution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Different Probability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6C6D0-DAA3-4326-B0A5-6882FE8F56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63282" y="3517641"/>
            <a:ext cx="6802016" cy="31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0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99"/>
          </a:xfrm>
        </p:spPr>
        <p:txBody>
          <a:bodyPr/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Probability Distributions - PMF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B910A3-C3E6-4508-9E1B-2843A2ADE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4192" y="1660124"/>
                <a:ext cx="8749920" cy="495374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If a random variable can take only finite set of values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/>
                  <a:t> (Discrete Random Variable), then its probability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/>
                  <a:t> distribution is called as </a:t>
                </a:r>
                <a:r>
                  <a:rPr lang="en-US" sz="2400" b="1" dirty="0"/>
                  <a:t>Probability Mass Function </a:t>
                </a:r>
                <a:r>
                  <a:rPr lang="en-US" sz="2400" dirty="0"/>
                  <a:t>or </a:t>
                </a:r>
                <a:r>
                  <a:rPr lang="en-US" sz="2400" b="1" dirty="0"/>
                  <a:t>PMF</a:t>
                </a:r>
                <a:r>
                  <a:rPr lang="en-US" sz="2400" dirty="0"/>
                  <a:t>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24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/>
                  <a:t>P(x)= P(X=x)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/>
                  <a:t>If X, discrete random variable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/>
                  <a:t>takes different values x1, x2, x3……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/>
                  <a:t>Then,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240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24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/>
                  <a:t>And 0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p(xi)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sz="2400" dirty="0"/>
                  <a:t>1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240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B910A3-C3E6-4508-9E1B-2843A2ADE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4192" y="1660124"/>
                <a:ext cx="8749920" cy="4953740"/>
              </a:xfrm>
              <a:blipFill>
                <a:blip r:embed="rId2"/>
                <a:stretch>
                  <a:fillRect l="-1045" t="-24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A5F3613-C247-409B-B7F6-0481C3D4E4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57888" y="4662856"/>
            <a:ext cx="1728186" cy="9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866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i="0" kern="1200">
                <a:latin typeface="+mj-lt"/>
                <a:ea typeface="+mj-ea"/>
                <a:cs typeface="+mj-cs"/>
              </a:rPr>
              <a:t>Probability Distributions - PMF</a:t>
            </a:r>
            <a:endParaRPr lang="en-GB" sz="36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00FC1-0D10-4D0E-B4EF-AC2682B731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49078" y="961053"/>
            <a:ext cx="6671387" cy="1688841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0A3-C3E6-4508-9E1B-2843A2AD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38" y="2538111"/>
            <a:ext cx="4165146" cy="3377498"/>
          </a:xfrm>
        </p:spPr>
        <p:txBody>
          <a:bodyPr>
            <a:normAutofit/>
          </a:bodyPr>
          <a:lstStyle/>
          <a:p>
            <a:r>
              <a:rPr lang="en-US" dirty="0"/>
              <a:t>Example: Rolling of a Dice.</a:t>
            </a:r>
          </a:p>
          <a:p>
            <a:r>
              <a:rPr lang="en-US" dirty="0"/>
              <a:t>PMF of X is given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B68045-65E3-4E67-9ABE-036CA5742028}"/>
              </a:ext>
            </a:extLst>
          </p:cNvPr>
          <p:cNvPicPr/>
          <p:nvPr/>
        </p:nvPicPr>
        <p:blipFill rotWithShape="1">
          <a:blip r:embed="rId4"/>
          <a:srcRect l="6783" t="31624" r="10494"/>
          <a:stretch/>
        </p:blipFill>
        <p:spPr bwMode="auto">
          <a:xfrm>
            <a:off x="5766692" y="2855167"/>
            <a:ext cx="6122930" cy="3564294"/>
          </a:xfrm>
          <a:prstGeom prst="rect">
            <a:avLst/>
          </a:prstGeo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5181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99"/>
          </a:xfrm>
        </p:spPr>
        <p:txBody>
          <a:bodyPr/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Probability Distributions - PDF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0A3-C3E6-4508-9E1B-2843A2AD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804" y="1890943"/>
            <a:ext cx="8758798" cy="41458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Probability distribution of continuous random variable is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called as </a:t>
            </a:r>
            <a:r>
              <a:rPr lang="en-US" sz="2400" b="1" dirty="0"/>
              <a:t>Probability Density function </a:t>
            </a:r>
            <a:r>
              <a:rPr lang="en-US" sz="2400" dirty="0"/>
              <a:t>or</a:t>
            </a:r>
            <a:r>
              <a:rPr lang="en-US" sz="2400" b="1" dirty="0"/>
              <a:t> PDF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where 0 ≤ p(x) ≤ 1 for all x and ∫ p(x) dx =1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0A2922-281D-4683-AE5E-4BC75DCEAA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79204" y="3321450"/>
            <a:ext cx="5436694" cy="108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4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99"/>
          </a:xfrm>
        </p:spPr>
        <p:txBody>
          <a:bodyPr/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Probability Distributions - PDF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0A3-C3E6-4508-9E1B-2843A2AD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926" y="1510633"/>
            <a:ext cx="8758798" cy="31515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Example: A clock stops at any random time during the day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where 0 ≤ p(x) ≤ 1 for all x and ∫ p(x) dx =1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density curve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26D3F-EFDE-43D2-BD5F-1C87D10802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56770" y="2157274"/>
            <a:ext cx="5335480" cy="1065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1AD6A2-EF12-4F0E-805E-25181A2C70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24299" y="4199138"/>
            <a:ext cx="6782171" cy="229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2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99"/>
          </a:xfrm>
        </p:spPr>
        <p:txBody>
          <a:bodyPr/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Probability Distributions - CDF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0A3-C3E6-4508-9E1B-2843A2AD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804" y="1890943"/>
            <a:ext cx="8758798" cy="41458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All random variables, discrete and continuous have a cumulative distribution function (CDF).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Denoted by F(x)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if f(x) is the PMF of x , then CDF is given as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3D6A7-DD34-4282-BC5A-D1F1C95241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91273" y="4217437"/>
            <a:ext cx="6438123" cy="172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9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4DFAF0-7230-458E-B933-6F34F62AC2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22310" y="1763486"/>
            <a:ext cx="8770775" cy="382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151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99"/>
          </a:xfrm>
        </p:spPr>
        <p:txBody>
          <a:bodyPr/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Probability Distributions - CDF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0A3-C3E6-4508-9E1B-2843A2AD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804" y="1890943"/>
            <a:ext cx="8758798" cy="41458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if f(x) is a continuous random variable and f(x) is the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PDF of x then,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93713F-4B84-410E-8BDA-AF9AEE26C5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09472" y="3429000"/>
            <a:ext cx="6419461" cy="192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746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334C-58D0-4CB4-9226-078DA4CB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967" y="2192740"/>
            <a:ext cx="5932241" cy="2228339"/>
          </a:xfrm>
        </p:spPr>
        <p:txBody>
          <a:bodyPr/>
          <a:lstStyle/>
          <a:p>
            <a:r>
              <a:rPr lang="en-US" sz="13800" dirty="0">
                <a:latin typeface="Freestyle Script" panose="030804020302050B0404" pitchFamily="66" charset="0"/>
              </a:rPr>
              <a:t>Thank you</a:t>
            </a:r>
            <a:endParaRPr lang="en-GB" sz="138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76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35A6-37DF-419B-858D-CE21E3C2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different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75E8-1590-4F2C-BDC5-FC0F5BFC3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03" y="2558945"/>
            <a:ext cx="6744548" cy="2749901"/>
          </a:xfrm>
        </p:spPr>
        <p:txBody>
          <a:bodyPr/>
          <a:lstStyle/>
          <a:p>
            <a:r>
              <a:rPr lang="en-US" dirty="0"/>
              <a:t>	"Imagine a 1000“,</a:t>
            </a:r>
          </a:p>
          <a:p>
            <a:endParaRPr lang="en-US" dirty="0"/>
          </a:p>
          <a:p>
            <a:r>
              <a:rPr lang="en-US" dirty="0"/>
              <a:t>	"Tree Diagrams" or</a:t>
            </a:r>
          </a:p>
          <a:p>
            <a:endParaRPr lang="en-US" dirty="0"/>
          </a:p>
          <a:p>
            <a:r>
              <a:rPr lang="en-US" dirty="0"/>
              <a:t>	"Bayes' Theorem"</a:t>
            </a:r>
          </a:p>
        </p:txBody>
      </p:sp>
    </p:spTree>
    <p:extLst>
      <p:ext uri="{BB962C8B-B14F-4D97-AF65-F5344CB8AC3E}">
        <p14:creationId xmlns:p14="http://schemas.microsoft.com/office/powerpoint/2010/main" val="345469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4D649-770F-4A38-BF6E-27F66985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GB" sz="4800">
                <a:solidFill>
                  <a:srgbClr val="EBEBEB"/>
                </a:solidFill>
              </a:rPr>
              <a:t>A Thousand People</a:t>
            </a: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0600-A53B-4AA7-925C-3BE5C5499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8"/>
            <a:ext cx="6495847" cy="258991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1000 people, only 10 really have the allergy (1% of 1000 is 10)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8 of those 10 rights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990 do not have the allergy, and the test will say "Yes" to 10% of them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99</a:t>
            </a:r>
          </a:p>
          <a:p>
            <a:pPr>
              <a:lnSpc>
                <a:spcPct val="90000"/>
              </a:lnSpc>
            </a:pPr>
            <a:r>
              <a:rPr lang="en-GB" sz="1600" b="1" dirty="0"/>
              <a:t>(false positive)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"Yes" to (8+99) = 107 people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8/107 = about 7%</a:t>
            </a:r>
            <a:endParaRPr lang="en-GB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65A2D-3265-44DB-ADC3-C1ECA5C318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15186" y="4152123"/>
            <a:ext cx="7025361" cy="20716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70929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CE31-6B74-49BE-B2EB-E2BACA37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666"/>
          </a:xfrm>
        </p:spPr>
        <p:txBody>
          <a:bodyPr/>
          <a:lstStyle/>
          <a:p>
            <a:r>
              <a:rPr lang="en-GB" dirty="0"/>
              <a:t>As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E419E-AA6B-4272-BB50-071763156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731798"/>
            <a:ext cx="8946541" cy="1562470"/>
          </a:xfrm>
        </p:spPr>
        <p:txBody>
          <a:bodyPr/>
          <a:lstStyle/>
          <a:p>
            <a:r>
              <a:rPr lang="en-US" dirty="0"/>
              <a:t>0.8% + 0.2% + 9.9% + 89.1% = 100% </a:t>
            </a:r>
          </a:p>
          <a:p>
            <a:r>
              <a:rPr lang="en-GB" dirty="0"/>
              <a:t>two "Yes" gives - 0.8% + 9.9% = 10.7%, </a:t>
            </a:r>
            <a:r>
              <a:rPr lang="en-US" dirty="0"/>
              <a:t>but only 0.8% are correct</a:t>
            </a:r>
          </a:p>
          <a:p>
            <a:pPr lvl="2"/>
            <a:r>
              <a:rPr lang="en-US" sz="2000" dirty="0"/>
              <a:t>0.8/10.7 = 7% 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046B2-E718-4813-8CF0-6DB31281C2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87420" y="1511559"/>
            <a:ext cx="7585788" cy="261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0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D1-AD24-4AC8-B33A-04BA3038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4342"/>
          </a:xfrm>
        </p:spPr>
        <p:txBody>
          <a:bodyPr/>
          <a:lstStyle/>
          <a:p>
            <a:r>
              <a:rPr lang="en-GB" dirty="0"/>
              <a:t>Bayes'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0A3-C3E6-4508-9E1B-2843A2AD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97812"/>
            <a:ext cx="8946541" cy="672527"/>
          </a:xfrm>
        </p:spPr>
        <p:txBody>
          <a:bodyPr/>
          <a:lstStyle/>
          <a:p>
            <a:r>
              <a:rPr lang="en-US"/>
              <a:t>Has special formula for this kind of thing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ADF03-2DFF-4151-893B-A1B7E3534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74" y="2809905"/>
            <a:ext cx="8349381" cy="312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13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480</TotalTime>
  <Words>2050</Words>
  <Application>Microsoft Office PowerPoint</Application>
  <PresentationFormat>Widescreen</PresentationFormat>
  <Paragraphs>409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Avenir Next LT Pro</vt:lpstr>
      <vt:lpstr>Cambria Math</vt:lpstr>
      <vt:lpstr>Century Gothic</vt:lpstr>
      <vt:lpstr>Freestyle Script</vt:lpstr>
      <vt:lpstr>Wingdings 3</vt:lpstr>
      <vt:lpstr>Ion</vt:lpstr>
      <vt:lpstr>Probability Distribution</vt:lpstr>
      <vt:lpstr>False Positives and False Negatives</vt:lpstr>
      <vt:lpstr>Examples</vt:lpstr>
      <vt:lpstr>Example: Allergy or Not?</vt:lpstr>
      <vt:lpstr>PowerPoint Presentation</vt:lpstr>
      <vt:lpstr>3 different ways</vt:lpstr>
      <vt:lpstr>A Thousand People</vt:lpstr>
      <vt:lpstr>As A Tree</vt:lpstr>
      <vt:lpstr>Bayes' Theorem</vt:lpstr>
      <vt:lpstr>Bayes' Theorem</vt:lpstr>
      <vt:lpstr>Bayes’ Theorem</vt:lpstr>
      <vt:lpstr>Bayes' Theorem</vt:lpstr>
      <vt:lpstr>Example: Fire and smoke</vt:lpstr>
      <vt:lpstr>Example: Fire and smoke</vt:lpstr>
      <vt:lpstr>Example: Picnic Day</vt:lpstr>
      <vt:lpstr>Example: Picnic Day</vt:lpstr>
      <vt:lpstr>Example: Picnic Day</vt:lpstr>
      <vt:lpstr>Example: Allergy or Not?</vt:lpstr>
      <vt:lpstr>Example: Allergy or Not?</vt:lpstr>
      <vt:lpstr>Expected Value</vt:lpstr>
      <vt:lpstr>Expected Value</vt:lpstr>
      <vt:lpstr>Chi-Square Test</vt:lpstr>
      <vt:lpstr>Chi-Square Test</vt:lpstr>
      <vt:lpstr>Chi-Square Test</vt:lpstr>
      <vt:lpstr>Chi-Square Test</vt:lpstr>
      <vt:lpstr>Chi-Square Test</vt:lpstr>
      <vt:lpstr>Chi-Square Test</vt:lpstr>
      <vt:lpstr>Chi-Square Test</vt:lpstr>
      <vt:lpstr>Degrees of Freedom</vt:lpstr>
      <vt:lpstr>Regression</vt:lpstr>
      <vt:lpstr>Regression</vt:lpstr>
      <vt:lpstr>Least Squares Regression</vt:lpstr>
      <vt:lpstr>Least Squares Regression</vt:lpstr>
      <vt:lpstr>Least Squares Regression - Steps</vt:lpstr>
      <vt:lpstr>Least Squares Regression - Example</vt:lpstr>
      <vt:lpstr>Least Squares Regression - Example</vt:lpstr>
      <vt:lpstr>Least Squares Regression - Example</vt:lpstr>
      <vt:lpstr>Least Squares Regression - Example</vt:lpstr>
      <vt:lpstr>Least Squares Regression - Example</vt:lpstr>
      <vt:lpstr>Least Squares Regression - Example</vt:lpstr>
      <vt:lpstr>Least Squares Regression </vt:lpstr>
      <vt:lpstr>Probability Distributions</vt:lpstr>
      <vt:lpstr>PowerPoint Presentation</vt:lpstr>
      <vt:lpstr>Probability Distributions</vt:lpstr>
      <vt:lpstr>Probability Distributions - PMF</vt:lpstr>
      <vt:lpstr>Probability Distributions - PMF</vt:lpstr>
      <vt:lpstr>Probability Distributions - PDF</vt:lpstr>
      <vt:lpstr>Probability Distributions - PDF</vt:lpstr>
      <vt:lpstr>Probability Distributions - CDF</vt:lpstr>
      <vt:lpstr>Probability Distributions - CDF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</dc:title>
  <dc:creator>Vinita Saldanha</dc:creator>
  <cp:lastModifiedBy>Vinita Saldanha</cp:lastModifiedBy>
  <cp:revision>31</cp:revision>
  <dcterms:created xsi:type="dcterms:W3CDTF">2021-05-01T10:23:42Z</dcterms:created>
  <dcterms:modified xsi:type="dcterms:W3CDTF">2021-06-08T14:02:48Z</dcterms:modified>
</cp:coreProperties>
</file>