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6" r:id="rId2"/>
  </p:sldMasterIdLst>
  <p:notesMasterIdLst>
    <p:notesMasterId r:id="rId63"/>
  </p:notesMasterIdLst>
  <p:sldIdLst>
    <p:sldId id="256" r:id="rId3"/>
    <p:sldId id="257" r:id="rId4"/>
    <p:sldId id="301" r:id="rId5"/>
    <p:sldId id="302" r:id="rId6"/>
    <p:sldId id="304" r:id="rId7"/>
    <p:sldId id="305" r:id="rId8"/>
    <p:sldId id="306" r:id="rId9"/>
    <p:sldId id="307" r:id="rId10"/>
    <p:sldId id="309" r:id="rId11"/>
    <p:sldId id="308" r:id="rId12"/>
    <p:sldId id="310" r:id="rId13"/>
    <p:sldId id="311" r:id="rId14"/>
    <p:sldId id="312" r:id="rId15"/>
    <p:sldId id="313" r:id="rId16"/>
    <p:sldId id="314" r:id="rId17"/>
    <p:sldId id="315" r:id="rId18"/>
    <p:sldId id="303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287" r:id="rId49"/>
    <p:sldId id="288" r:id="rId50"/>
    <p:sldId id="289" r:id="rId51"/>
    <p:sldId id="290" r:id="rId52"/>
    <p:sldId id="291" r:id="rId53"/>
    <p:sldId id="292" r:id="rId54"/>
    <p:sldId id="293" r:id="rId55"/>
    <p:sldId id="294" r:id="rId56"/>
    <p:sldId id="295" r:id="rId57"/>
    <p:sldId id="296" r:id="rId58"/>
    <p:sldId id="297" r:id="rId59"/>
    <p:sldId id="298" r:id="rId60"/>
    <p:sldId id="299" r:id="rId61"/>
    <p:sldId id="300" r:id="rId62"/>
  </p:sldIdLst>
  <p:sldSz cx="12192000" cy="6858000"/>
  <p:notesSz cx="6858000" cy="9144000"/>
  <p:embeddedFontLst>
    <p:embeddedFont>
      <p:font typeface="Algerian" panose="04020705040A02060702" pitchFamily="82" charset="0"/>
      <p:regular r:id="rId64"/>
    </p:embeddedFont>
    <p:embeddedFont>
      <p:font typeface="Cambria Math" panose="02040503050406030204" pitchFamily="18" charset="0"/>
      <p:regular r:id="rId65"/>
    </p:embeddedFont>
    <p:embeddedFont>
      <p:font typeface="Century Gothic" panose="020B0502020202020204" pitchFamily="34" charset="0"/>
      <p:regular r:id="rId66"/>
      <p:bold r:id="rId67"/>
      <p:italic r:id="rId68"/>
      <p:boldItalic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0" roundtripDataSignature="AMtx7mipUQszcbS9we5s15jwIxoAxXqP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font" Target="fonts/font5.fntdata"/><Relationship Id="rId7" Type="http://schemas.openxmlformats.org/officeDocument/2006/relationships/slide" Target="slides/slide5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font" Target="fonts/font3.fntdata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font" Target="fonts/font2.fntdata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1.fntdata"/><Relationship Id="rId69" Type="http://schemas.openxmlformats.org/officeDocument/2006/relationships/font" Target="fonts/font6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font" Target="fonts/font4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7639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6530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6256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863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1917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4102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0305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323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f447bb6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gdf447bb6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42177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13507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926708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104291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456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5760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6702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4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6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46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6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dt" idx="10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ftr" idx="11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5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Google Shape;122;p5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5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7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7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57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57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57"/>
          <p:cNvSpPr txBox="1"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7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3" name="Google Shape;133;p57"/>
          <p:cNvSpPr txBox="1">
            <a:spLocks noGrp="1"/>
          </p:cNvSpPr>
          <p:nvPr>
            <p:ph type="body" idx="1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4" name="Google Shape;134;p57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5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5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5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Google Shape;140;p5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8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8"/>
            <p:cNvSpPr/>
            <p:nvPr/>
          </p:nvSpPr>
          <p:spPr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58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58"/>
          <p:cNvSpPr txBox="1"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58"/>
          <p:cNvSpPr txBox="1">
            <a:spLocks noGrp="1"/>
          </p:cNvSpPr>
          <p:nvPr>
            <p:ph type="body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51" name="Google Shape;151;p5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5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5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5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5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5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9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9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59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59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59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59"/>
          <p:cNvSpPr txBox="1"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59"/>
          <p:cNvSpPr txBox="1">
            <a:spLocks noGrp="1"/>
          </p:cNvSpPr>
          <p:nvPr>
            <p:ph type="body" idx="1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0" name="Google Shape;170;p59"/>
          <p:cNvSpPr txBox="1">
            <a:spLocks noGrp="1"/>
          </p:cNvSpPr>
          <p:nvPr>
            <p:ph type="body" idx="2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1" name="Google Shape;171;p5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59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5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6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6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0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0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60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60"/>
          <p:cNvSpPr txBox="1"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60"/>
          <p:cNvSpPr txBox="1"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60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60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6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6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61"/>
          <p:cNvSpPr txBox="1"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5" name="Google Shape;195;p61"/>
          <p:cNvSpPr txBox="1">
            <a:spLocks noGrp="1"/>
          </p:cNvSpPr>
          <p:nvPr>
            <p:ph type="body" idx="2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96" name="Google Shape;196;p61"/>
          <p:cNvSpPr txBox="1">
            <a:spLocks noGrp="1"/>
          </p:cNvSpPr>
          <p:nvPr>
            <p:ph type="body" idx="3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7" name="Google Shape;197;p61"/>
          <p:cNvSpPr txBox="1">
            <a:spLocks noGrp="1"/>
          </p:cNvSpPr>
          <p:nvPr>
            <p:ph type="body" idx="4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98" name="Google Shape;198;p61"/>
          <p:cNvSpPr txBox="1">
            <a:spLocks noGrp="1"/>
          </p:cNvSpPr>
          <p:nvPr>
            <p:ph type="body" idx="5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9" name="Google Shape;199;p61"/>
          <p:cNvSpPr txBox="1">
            <a:spLocks noGrp="1"/>
          </p:cNvSpPr>
          <p:nvPr>
            <p:ph type="body" idx="6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00" name="Google Shape;200;p61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" name="Google Shape;201;p61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2" name="Google Shape;202;p6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6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6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62"/>
          <p:cNvSpPr txBox="1"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8" name="Google Shape;208;p62"/>
          <p:cNvSpPr>
            <a:spLocks noGrp="1"/>
          </p:cNvSpPr>
          <p:nvPr>
            <p:ph type="pic" idx="2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9" name="Google Shape;209;p62"/>
          <p:cNvSpPr txBox="1">
            <a:spLocks noGrp="1"/>
          </p:cNvSpPr>
          <p:nvPr>
            <p:ph type="body" idx="3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0" name="Google Shape;210;p62"/>
          <p:cNvSpPr txBox="1">
            <a:spLocks noGrp="1"/>
          </p:cNvSpPr>
          <p:nvPr>
            <p:ph type="body" idx="4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62"/>
          <p:cNvSpPr>
            <a:spLocks noGrp="1"/>
          </p:cNvSpPr>
          <p:nvPr>
            <p:ph type="pic" idx="5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2" name="Google Shape;212;p62"/>
          <p:cNvSpPr txBox="1">
            <a:spLocks noGrp="1"/>
          </p:cNvSpPr>
          <p:nvPr>
            <p:ph type="body" idx="6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62"/>
          <p:cNvSpPr txBox="1">
            <a:spLocks noGrp="1"/>
          </p:cNvSpPr>
          <p:nvPr>
            <p:ph type="body" idx="7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62"/>
          <p:cNvSpPr>
            <a:spLocks noGrp="1"/>
          </p:cNvSpPr>
          <p:nvPr>
            <p:ph type="pic" idx="8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5" name="Google Shape;215;p62"/>
          <p:cNvSpPr txBox="1">
            <a:spLocks noGrp="1"/>
          </p:cNvSpPr>
          <p:nvPr>
            <p:ph type="body" idx="9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16" name="Google Shape;216;p62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Google Shape;217;p62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8" name="Google Shape;218;p62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62"/>
          <p:cNvSpPr txBox="1">
            <a:spLocks noGrp="1"/>
          </p:cNvSpPr>
          <p:nvPr>
            <p:ph type="ftr" idx="11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6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63"/>
          <p:cNvSpPr txBox="1">
            <a:spLocks noGrp="1"/>
          </p:cNvSpPr>
          <p:nvPr>
            <p:ph type="body" idx="1"/>
          </p:nvPr>
        </p:nvSpPr>
        <p:spPr>
          <a:xfrm rot="5400000">
            <a:off x="3859634" y="-101180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24" name="Google Shape;224;p63"/>
          <p:cNvSpPr txBox="1">
            <a:spLocks noGrp="1"/>
          </p:cNvSpPr>
          <p:nvPr>
            <p:ph type="dt" idx="10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6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6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6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6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4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4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4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6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64"/>
          <p:cNvSpPr txBox="1">
            <a:spLocks noGrp="1"/>
          </p:cNvSpPr>
          <p:nvPr>
            <p:ph type="title"/>
          </p:nvPr>
        </p:nvSpPr>
        <p:spPr>
          <a:xfrm rot="5400000">
            <a:off x="6915922" y="2947779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64"/>
          <p:cNvSpPr txBox="1">
            <a:spLocks noGrp="1"/>
          </p:cNvSpPr>
          <p:nvPr>
            <p:ph type="body" idx="1"/>
          </p:nvPr>
        </p:nvSpPr>
        <p:spPr>
          <a:xfrm rot="5400000">
            <a:off x="1908671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41" name="Google Shape;241;p6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6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6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9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49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65" name="Google Shape;265;p4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49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4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5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Google Shape;40;p5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5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5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0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0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Google Shape;48;p50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0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0" name="Google Shape;50;p50"/>
          <p:cNvSpPr txBox="1"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0"/>
          <p:cNvSpPr txBox="1"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50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0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51"/>
          <p:cNvSpPr txBox="1">
            <a:spLocks noGrp="1"/>
          </p:cNvSpPr>
          <p:nvPr>
            <p:ph type="body" idx="2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0" name="Google Shape;60;p5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2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52"/>
          <p:cNvSpPr txBox="1">
            <a:spLocks noGrp="1"/>
          </p:cNvSpPr>
          <p:nvPr>
            <p:ph type="body" idx="2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7" name="Google Shape;67;p52"/>
          <p:cNvSpPr txBox="1">
            <a:spLocks noGrp="1"/>
          </p:cNvSpPr>
          <p:nvPr>
            <p:ph type="body" idx="3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52"/>
          <p:cNvSpPr txBox="1">
            <a:spLocks noGrp="1"/>
          </p:cNvSpPr>
          <p:nvPr>
            <p:ph type="body" idx="4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69" name="Google Shape;69;p52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5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Google Shape;84;p5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5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5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5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55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55"/>
          <p:cNvSpPr txBox="1"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5"/>
          <p:cNvSpPr txBox="1">
            <a:spLocks noGrp="1"/>
          </p:cNvSpPr>
          <p:nvPr>
            <p:ph type="body" idx="1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6" name="Google Shape;96;p55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p5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5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Google Shape;103;p5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5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5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5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6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56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6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56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56"/>
          <p:cNvSpPr txBox="1"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56"/>
          <p:cNvSpPr>
            <a:spLocks noGrp="1"/>
          </p:cNvSpPr>
          <p:nvPr>
            <p:ph type="pic" idx="2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5" name="Google Shape;115;p56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6" name="Google Shape;116;p5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6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4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4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4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4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4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4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4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45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45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45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4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5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Google Shape;18;p4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" name="Google Shape;19;p4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Google Shape;20;p4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4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7" name="Google Shape;247;p4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8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8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55" name="Google Shape;255;p48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</p:grpSp>
      <p:sp>
        <p:nvSpPr>
          <p:cNvPr id="256" name="Google Shape;256;p48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48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58" name="Google Shape;258;p4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59" name="Google Shape;259;p4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60" name="Google Shape;260;p4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4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3.gif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600"/>
              <a:buFont typeface="Algerian"/>
              <a:buNone/>
            </a:pPr>
            <a:r>
              <a:rPr lang="en-US" sz="6600">
                <a:latin typeface="Algerian"/>
                <a:ea typeface="Algerian"/>
                <a:cs typeface="Algerian"/>
                <a:sym typeface="Algerian"/>
              </a:rPr>
              <a:t>Probability Distribution</a:t>
            </a:r>
            <a:endParaRPr sz="660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dirty="0"/>
              <a:t>Continuous Variable and Probability Density Function</a:t>
            </a:r>
            <a:endParaRPr dirty="0"/>
          </a:p>
        </p:txBody>
      </p:sp>
      <p:sp>
        <p:nvSpPr>
          <p:cNvPr id="278" name="Google Shape;278;p2"/>
          <p:cNvSpPr txBox="1">
            <a:spLocks noGrp="1"/>
          </p:cNvSpPr>
          <p:nvPr>
            <p:ph type="body" idx="1"/>
          </p:nvPr>
        </p:nvSpPr>
        <p:spPr>
          <a:xfrm>
            <a:off x="1311810" y="2689934"/>
            <a:ext cx="9272100" cy="34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/>
              <a:t>The equivalent of the probability mass function for a continuous variable is called the probability density function.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endParaRPr lang="en-US" sz="20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/>
              <a:t>if we draw a number between 0 and 1, we have an infinite number of possible outcomes (for instance 0.320502304…)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endParaRPr lang="en-US" sz="20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/>
              <a:t>To get the probability, we need to calculate the </a:t>
            </a:r>
            <a:r>
              <a:rPr lang="en-US" sz="2000" b="1" dirty="0"/>
              <a:t>area under the curve.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 b="1" dirty="0"/>
              <a:t> </a:t>
            </a:r>
            <a:endParaRPr sz="2000" b="1" dirty="0"/>
          </a:p>
        </p:txBody>
      </p:sp>
    </p:spTree>
    <p:extLst>
      <p:ext uri="{BB962C8B-B14F-4D97-AF65-F5344CB8AC3E}">
        <p14:creationId xmlns:p14="http://schemas.microsoft.com/office/powerpoint/2010/main" val="3158467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dirty="0"/>
              <a:t>Continuous Variable and Probability Density Function</a:t>
            </a:r>
            <a:endParaRPr dirty="0"/>
          </a:p>
        </p:txBody>
      </p:sp>
      <p:sp>
        <p:nvSpPr>
          <p:cNvPr id="278" name="Google Shape;278;p2"/>
          <p:cNvSpPr txBox="1">
            <a:spLocks noGrp="1"/>
          </p:cNvSpPr>
          <p:nvPr>
            <p:ph type="body" idx="1"/>
          </p:nvPr>
        </p:nvSpPr>
        <p:spPr>
          <a:xfrm>
            <a:off x="1320687" y="2352584"/>
            <a:ext cx="9272100" cy="781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/>
              <a:t>Example: Let’s say that we have a random variable x that can take values between 0 and 1</a:t>
            </a:r>
            <a:endParaRPr sz="2000" dirty="0"/>
          </a:p>
        </p:txBody>
      </p:sp>
      <p:pic>
        <p:nvPicPr>
          <p:cNvPr id="4" name="Picture 3" descr="figure-name">
            <a:extLst>
              <a:ext uri="{FF2B5EF4-FFF2-40B4-BE49-F238E27FC236}">
                <a16:creationId xmlns:a16="http://schemas.microsoft.com/office/drawing/2014/main" id="{B8F4C820-9126-4127-B5FE-5A2B320A268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222" y="3260323"/>
            <a:ext cx="6473049" cy="34068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224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dirty="0"/>
              <a:t>Continuous Variable and Probability Density Function</a:t>
            </a:r>
            <a:endParaRPr dirty="0"/>
          </a:p>
        </p:txBody>
      </p:sp>
      <p:sp>
        <p:nvSpPr>
          <p:cNvPr id="278" name="Google Shape;278;p2"/>
          <p:cNvSpPr txBox="1">
            <a:spLocks noGrp="1"/>
          </p:cNvSpPr>
          <p:nvPr>
            <p:ph type="body" idx="1"/>
          </p:nvPr>
        </p:nvSpPr>
        <p:spPr>
          <a:xfrm>
            <a:off x="1320687" y="2352584"/>
            <a:ext cx="9272100" cy="781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/>
              <a:t>For example, the probability of drawing a value between 0.5 and 0.6 corresponds to the following area:</a:t>
            </a:r>
            <a:endParaRPr sz="2000" dirty="0"/>
          </a:p>
        </p:txBody>
      </p:sp>
      <p:pic>
        <p:nvPicPr>
          <p:cNvPr id="5" name="Picture 4" descr="figure-name">
            <a:extLst>
              <a:ext uri="{FF2B5EF4-FFF2-40B4-BE49-F238E27FC236}">
                <a16:creationId xmlns:a16="http://schemas.microsoft.com/office/drawing/2014/main" id="{439CECF6-123F-4529-B143-ACC3EAD3A66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941" y="3240350"/>
            <a:ext cx="6667310" cy="3409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597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dirty="0"/>
              <a:t>Continuous Variable and Probability Density Function</a:t>
            </a:r>
            <a:endParaRPr dirty="0"/>
          </a:p>
        </p:txBody>
      </p:sp>
      <p:sp>
        <p:nvSpPr>
          <p:cNvPr id="278" name="Google Shape;278;p2"/>
          <p:cNvSpPr txBox="1">
            <a:spLocks noGrp="1"/>
          </p:cNvSpPr>
          <p:nvPr>
            <p:ph type="body" idx="1"/>
          </p:nvPr>
        </p:nvSpPr>
        <p:spPr>
          <a:xfrm>
            <a:off x="1320687" y="2352584"/>
            <a:ext cx="9272100" cy="781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/>
              <a:t>We can easily see that if we increase the range, the probability (the area under the curve) will increase as well. For instance, for the range of 0.5-0.7:</a:t>
            </a:r>
            <a:endParaRPr sz="2000" dirty="0"/>
          </a:p>
        </p:txBody>
      </p:sp>
      <p:pic>
        <p:nvPicPr>
          <p:cNvPr id="6" name="Picture 5" descr="figure-name">
            <a:extLst>
              <a:ext uri="{FF2B5EF4-FFF2-40B4-BE49-F238E27FC236}">
                <a16:creationId xmlns:a16="http://schemas.microsoft.com/office/drawing/2014/main" id="{71494A63-9D4A-4F98-8998-63D9C6D6ED9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992" y="3133819"/>
            <a:ext cx="6977849" cy="3577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745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dirty="0"/>
              <a:t>Area under the Curve</a:t>
            </a:r>
            <a:endParaRPr dirty="0"/>
          </a:p>
        </p:txBody>
      </p:sp>
      <p:sp>
        <p:nvSpPr>
          <p:cNvPr id="278" name="Google Shape;278;p2"/>
          <p:cNvSpPr txBox="1">
            <a:spLocks noGrp="1"/>
          </p:cNvSpPr>
          <p:nvPr>
            <p:ph type="body" idx="1"/>
          </p:nvPr>
        </p:nvSpPr>
        <p:spPr>
          <a:xfrm>
            <a:off x="1320687" y="2352584"/>
            <a:ext cx="9989464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/>
              <a:t>The area under a curve between two points is found out by doing a definite integral between the two points. To find the area under the curve y = f(x) between x = a &amp; x = b, integrate y = f(x) between the limits of a and b. </a:t>
            </a:r>
            <a:endParaRPr sz="2000" dirty="0"/>
          </a:p>
        </p:txBody>
      </p:sp>
      <p:pic>
        <p:nvPicPr>
          <p:cNvPr id="1026" name="Picture 2" descr="Area under the Curve Formula">
            <a:extLst>
              <a:ext uri="{FF2B5EF4-FFF2-40B4-BE49-F238E27FC236}">
                <a16:creationId xmlns:a16="http://schemas.microsoft.com/office/drawing/2014/main" id="{408EFFE6-55CE-45A3-81D6-49447A83D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2" b="5075"/>
          <a:stretch/>
        </p:blipFill>
        <p:spPr bwMode="auto">
          <a:xfrm>
            <a:off x="3089128" y="3591017"/>
            <a:ext cx="6013743" cy="312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1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dirty="0"/>
              <a:t>Area under the Curve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Google Shape;278;p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20687" y="2352584"/>
                <a:ext cx="9989464" cy="34001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342900" lvl="0" indent="-342900" algn="l" rtl="0">
                  <a:spcBef>
                    <a:spcPts val="1000"/>
                  </a:spcBef>
                  <a:spcAft>
                    <a:spcPts val="0"/>
                  </a:spcAft>
                  <a:buSzPts val="1600"/>
                  <a:buChar char="►"/>
                </a:pPr>
                <a:r>
                  <a:rPr lang="en-US" sz="2000" dirty="0"/>
                  <a:t>Formula to Calculate the Area Under a Curve</a:t>
                </a:r>
              </a:p>
              <a:p>
                <a:pPr marL="342900" lvl="0" indent="-342900" algn="l" rtl="0">
                  <a:spcBef>
                    <a:spcPts val="1000"/>
                  </a:spcBef>
                  <a:spcAft>
                    <a:spcPts val="0"/>
                  </a:spcAft>
                  <a:buSzPts val="1600"/>
                  <a:buChar char="►"/>
                </a:pPr>
                <a:r>
                  <a:rPr lang="en-US" sz="2000" dirty="0"/>
                  <a:t>The formula for Area under the Curve  =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GB" sz="4000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GB" sz="4000" i="1" dirty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4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3600" dirty="0"/>
                  <a:t> </a:t>
                </a:r>
              </a:p>
              <a:p>
                <a:pPr marL="342900" lvl="0" indent="-342900" algn="l" rtl="0">
                  <a:spcBef>
                    <a:spcPts val="1000"/>
                  </a:spcBef>
                  <a:spcAft>
                    <a:spcPts val="0"/>
                  </a:spcAft>
                  <a:buSzPts val="1600"/>
                  <a:buChar char="►"/>
                </a:pPr>
                <a:endParaRPr lang="en-US" sz="2000" dirty="0"/>
              </a:p>
              <a:p>
                <a:pPr marL="0" lvl="0" indent="0" algn="l" rtl="0">
                  <a:spcBef>
                    <a:spcPts val="1000"/>
                  </a:spcBef>
                  <a:spcAft>
                    <a:spcPts val="0"/>
                  </a:spcAft>
                  <a:buSzPts val="1600"/>
                  <a:buNone/>
                </a:pPr>
                <a:endParaRPr lang="en-US" sz="2000" dirty="0"/>
              </a:p>
              <a:p>
                <a:pPr marL="342900" lvl="0" indent="-342900" algn="l" rtl="0">
                  <a:spcBef>
                    <a:spcPts val="1000"/>
                  </a:spcBef>
                  <a:spcAft>
                    <a:spcPts val="0"/>
                  </a:spcAft>
                  <a:buSzPts val="1600"/>
                  <a:buChar char="►"/>
                </a:pPr>
                <a:r>
                  <a:rPr lang="en-US" sz="2000" b="1" dirty="0"/>
                  <a:t>Question</a:t>
                </a:r>
                <a:r>
                  <a:rPr lang="en-US" sz="2000" dirty="0"/>
                  <a:t> : Calculate the area under the curve of a function, f(x) = 7 – x2, the limit is given as  x = -1 to 2.</a:t>
                </a:r>
              </a:p>
              <a:p>
                <a:pPr marL="342900" lvl="0" indent="-342900" algn="l" rtl="0">
                  <a:spcBef>
                    <a:spcPts val="1000"/>
                  </a:spcBef>
                  <a:spcAft>
                    <a:spcPts val="0"/>
                  </a:spcAft>
                  <a:buSzPts val="1600"/>
                  <a:buChar char="►"/>
                </a:pPr>
                <a:endParaRPr sz="2000" dirty="0"/>
              </a:p>
            </p:txBody>
          </p:sp>
        </mc:Choice>
        <mc:Fallback>
          <p:sp>
            <p:nvSpPr>
              <p:cNvPr id="278" name="Google Shape;278;p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20687" y="2352584"/>
                <a:ext cx="9989464" cy="3400146"/>
              </a:xfrm>
              <a:prstGeom prst="rect">
                <a:avLst/>
              </a:prstGeom>
              <a:blipFill>
                <a:blip r:embed="rId3"/>
                <a:stretch>
                  <a:fillRect l="-244" r="-4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180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dirty="0"/>
              <a:t>Area under the Curve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Google Shape;278;p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20687" y="2352583"/>
                <a:ext cx="9989464" cy="42400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342900" lvl="0" indent="-342900" algn="l" rtl="0">
                  <a:spcBef>
                    <a:spcPts val="1000"/>
                  </a:spcBef>
                  <a:spcAft>
                    <a:spcPts val="0"/>
                  </a:spcAft>
                  <a:buSzPts val="1600"/>
                  <a:buChar char="►"/>
                </a:pPr>
                <a:r>
                  <a:rPr lang="en-US" sz="2000" dirty="0"/>
                  <a:t>The formula for Area under the Curve  =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GB" sz="2000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  <a:p>
                <a:pPr marL="342900" lvl="0" indent="-342900" algn="l" rtl="0">
                  <a:spcBef>
                    <a:spcPts val="1000"/>
                  </a:spcBef>
                  <a:spcAft>
                    <a:spcPts val="0"/>
                  </a:spcAft>
                  <a:buSzPts val="1600"/>
                  <a:buChar char="►"/>
                </a:pPr>
                <a:r>
                  <a:rPr lang="en-US" sz="2000" b="1" dirty="0"/>
                  <a:t>Question</a:t>
                </a:r>
                <a:r>
                  <a:rPr lang="en-US" sz="2000" dirty="0"/>
                  <a:t> : Calculate the area under the curve of a function, f(x) = 7 – x2, the limit is given as  x = -1 to 2.</a:t>
                </a:r>
              </a:p>
              <a:p>
                <a:pPr marL="342900" lvl="0" indent="-342900" algn="l" rtl="0">
                  <a:spcBef>
                    <a:spcPts val="1000"/>
                  </a:spcBef>
                  <a:spcAft>
                    <a:spcPts val="0"/>
                  </a:spcAft>
                  <a:buSzPts val="1600"/>
                  <a:buChar char="►"/>
                </a:pPr>
                <a:r>
                  <a:rPr lang="en-US" sz="2000" dirty="0"/>
                  <a:t>Area  =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GB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(7−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457200" lvl="1" indent="0">
                  <a:buSzPts val="1600"/>
                  <a:buNone/>
                </a:pPr>
                <a:r>
                  <a:rPr lang="en-US" sz="1800" dirty="0"/>
                  <a:t>	</a:t>
                </a:r>
                <a:br>
                  <a:rPr lang="en-GB" sz="1800" dirty="0"/>
                </a:br>
                <a:endParaRPr lang="en-US" sz="1800" dirty="0"/>
              </a:p>
              <a:p>
                <a:pPr marL="342900" lvl="0" indent="-342900" algn="l" rtl="0">
                  <a:spcBef>
                    <a:spcPts val="1000"/>
                  </a:spcBef>
                  <a:spcAft>
                    <a:spcPts val="0"/>
                  </a:spcAft>
                  <a:buSzPts val="1600"/>
                  <a:buChar char="►"/>
                </a:pPr>
                <a:endParaRPr lang="en-US" sz="2000" dirty="0"/>
              </a:p>
              <a:p>
                <a:pPr marL="342900" lvl="0" indent="-342900" algn="l" rtl="0">
                  <a:spcBef>
                    <a:spcPts val="1000"/>
                  </a:spcBef>
                  <a:spcAft>
                    <a:spcPts val="0"/>
                  </a:spcAft>
                  <a:buSzPts val="1600"/>
                  <a:buChar char="►"/>
                </a:pPr>
                <a:endParaRPr lang="en-US" sz="2000" dirty="0"/>
              </a:p>
              <a:p>
                <a:pPr marL="0" lvl="0" indent="0" algn="l" rtl="0">
                  <a:spcBef>
                    <a:spcPts val="1000"/>
                  </a:spcBef>
                  <a:spcAft>
                    <a:spcPts val="0"/>
                  </a:spcAft>
                  <a:buSzPts val="1600"/>
                  <a:buNone/>
                </a:pPr>
                <a:endParaRPr sz="2000" dirty="0"/>
              </a:p>
            </p:txBody>
          </p:sp>
        </mc:Choice>
        <mc:Fallback>
          <p:sp>
            <p:nvSpPr>
              <p:cNvPr id="278" name="Google Shape;278;p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20687" y="2352583"/>
                <a:ext cx="9989464" cy="4240056"/>
              </a:xfrm>
              <a:prstGeom prst="rect">
                <a:avLst/>
              </a:prstGeom>
              <a:blipFill>
                <a:blip r:embed="rId3"/>
                <a:stretch>
                  <a:fillRect l="-244" r="-4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ADA860B-3FEE-42C0-A1BA-7B749C6E2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169" y="4278064"/>
            <a:ext cx="39052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5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dirty="0"/>
              <a:t>Types of Probability Distributions</a:t>
            </a:r>
          </a:p>
        </p:txBody>
      </p:sp>
      <p:sp>
        <p:nvSpPr>
          <p:cNvPr id="278" name="Google Shape;278;p2"/>
          <p:cNvSpPr txBox="1">
            <a:spLocks noGrp="1"/>
          </p:cNvSpPr>
          <p:nvPr>
            <p:ph type="body" idx="1"/>
          </p:nvPr>
        </p:nvSpPr>
        <p:spPr>
          <a:xfrm>
            <a:off x="1294054" y="2681056"/>
            <a:ext cx="9272100" cy="369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/>
              <a:t>Normal Distribution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/>
              <a:t>Chi square Distribution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/>
              <a:t>Binomial Distribution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/>
              <a:t>Poisson Distribution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/>
              <a:t>Exponential Distribution etc.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lang="en-US" sz="20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/>
              <a:t>The different probability distributions serve different purposes and represent different data generation processes.</a:t>
            </a:r>
          </a:p>
        </p:txBody>
      </p:sp>
    </p:spTree>
    <p:extLst>
      <p:ext uri="{BB962C8B-B14F-4D97-AF65-F5344CB8AC3E}">
        <p14:creationId xmlns:p14="http://schemas.microsoft.com/office/powerpoint/2010/main" val="3879788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f447bb6f4_0_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The Binomial Distribution</a:t>
            </a:r>
            <a:endParaRPr/>
          </a:p>
        </p:txBody>
      </p:sp>
      <p:sp>
        <p:nvSpPr>
          <p:cNvPr id="284" name="Google Shape;284;gdf447bb6f4_0_0"/>
          <p:cNvSpPr txBox="1">
            <a:spLocks noGrp="1"/>
          </p:cNvSpPr>
          <p:nvPr>
            <p:ph type="body" idx="1"/>
          </p:nvPr>
        </p:nvSpPr>
        <p:spPr>
          <a:xfrm>
            <a:off x="1305874" y="2923096"/>
            <a:ext cx="7740600" cy="2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"Bi" means "two"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Example: Tossing a Coin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H is ½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T is ½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"/>
          <p:cNvSpPr txBox="1"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5400"/>
              <a:buFont typeface="Century Gothic"/>
              <a:buNone/>
            </a:pPr>
            <a:r>
              <a:rPr lang="en-US" sz="5400" b="0" i="0">
                <a:solidFill>
                  <a:srgbClr val="4C113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Binomial Distribution</a:t>
            </a:r>
            <a:endParaRPr>
              <a:solidFill>
                <a:srgbClr val="4C1130"/>
              </a:solidFill>
            </a:endParaRPr>
          </a:p>
        </p:txBody>
      </p:sp>
      <p:sp>
        <p:nvSpPr>
          <p:cNvPr id="290" name="Google Shape;290;p3"/>
          <p:cNvSpPr txBox="1">
            <a:spLocks noGrp="1"/>
          </p:cNvSpPr>
          <p:nvPr>
            <p:ph type="body" idx="1"/>
          </p:nvPr>
        </p:nvSpPr>
        <p:spPr>
          <a:xfrm>
            <a:off x="5695061" y="4591665"/>
            <a:ext cx="5428551" cy="162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0" i="0" cap="non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EXAMPLE: TOSSING A COIN 3 TIMES</a:t>
            </a:r>
            <a:endParaRPr/>
          </a:p>
        </p:txBody>
      </p:sp>
      <p:pic>
        <p:nvPicPr>
          <p:cNvPr id="291" name="Google Shape;2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6700" y="1114621"/>
            <a:ext cx="2152372" cy="4628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dirty="0"/>
              <a:t>Random Variables</a:t>
            </a:r>
            <a:endParaRPr dirty="0"/>
          </a:p>
        </p:txBody>
      </p:sp>
      <p:sp>
        <p:nvSpPr>
          <p:cNvPr id="278" name="Google Shape;278;p2"/>
          <p:cNvSpPr txBox="1">
            <a:spLocks noGrp="1"/>
          </p:cNvSpPr>
          <p:nvPr>
            <p:ph type="body" idx="1"/>
          </p:nvPr>
        </p:nvSpPr>
        <p:spPr>
          <a:xfrm>
            <a:off x="1320687" y="2778711"/>
            <a:ext cx="9272100" cy="318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/>
              <a:t>If the outcomes are finite (for example the 6 possibilities in a die throwing event) the random variable is said to be discrete.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endParaRPr lang="en-US" sz="2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lang="en-US" sz="20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/>
              <a:t>If the possible outcomes are not finite (for example, drawing a number between 0 and 1 can give an infinite number of values), the random variable is said to be continuous.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The Binomial Distribution</a:t>
            </a:r>
            <a:endParaRPr/>
          </a:p>
        </p:txBody>
      </p:sp>
      <p:sp>
        <p:nvSpPr>
          <p:cNvPr id="297" name="Google Shape;297;p4"/>
          <p:cNvSpPr txBox="1">
            <a:spLocks noGrp="1"/>
          </p:cNvSpPr>
          <p:nvPr>
            <p:ph type="body" idx="1"/>
          </p:nvPr>
        </p:nvSpPr>
        <p:spPr>
          <a:xfrm>
            <a:off x="1305874" y="2923096"/>
            <a:ext cx="7740471" cy="2874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Example: Tossing a Coin 3 times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Which outcomes do we want?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"Two Heads"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So 3 of the outcomes produce "Two Heads".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What is the probability of each outcome?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The Binomial Distribution</a:t>
            </a:r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body" idx="1"/>
          </p:nvPr>
        </p:nvSpPr>
        <p:spPr>
          <a:xfrm>
            <a:off x="1305874" y="2923096"/>
            <a:ext cx="7740471" cy="2874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80000"/>
              <a:buChar char="►"/>
            </a:pPr>
            <a:r>
              <a:rPr lang="en-US" sz="2000"/>
              <a:t>Example: Tossing a Coin 3 times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000"/>
              <a:t>What is the probability of each outcome?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000"/>
              <a:t>So, each outcome has a probability of 1/8</a:t>
            </a:r>
            <a:endParaRPr/>
          </a:p>
          <a:p>
            <a:pPr marL="457200" lvl="1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/>
              <a:t>	Number of					Probability of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2000"/>
              <a:t>	outcomes we want	   	    each outcome	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2000"/>
              <a:t>			  3	 	 		  ×	 		1/8	 		=    3/8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2000"/>
              <a:t>So, P(2H) is 3/8</a:t>
            </a:r>
            <a:endParaRPr/>
          </a:p>
          <a:p>
            <a:pPr marL="342900" lvl="0" indent="-24892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The Binomial Distribution</a:t>
            </a:r>
            <a:endParaRPr/>
          </a:p>
        </p:txBody>
      </p:sp>
      <p:sp>
        <p:nvSpPr>
          <p:cNvPr id="309" name="Google Shape;309;p6"/>
          <p:cNvSpPr txBox="1">
            <a:spLocks noGrp="1"/>
          </p:cNvSpPr>
          <p:nvPr>
            <p:ph type="body" idx="1"/>
          </p:nvPr>
        </p:nvSpPr>
        <p:spPr>
          <a:xfrm>
            <a:off x="1305874" y="2923096"/>
            <a:ext cx="7740471" cy="2874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 b="1"/>
              <a:t>Outcome</a:t>
            </a:r>
            <a:r>
              <a:rPr lang="en-US" sz="2400"/>
              <a:t>: any result of three-coin tosses (8 different possibilities)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 b="1"/>
              <a:t>Event</a:t>
            </a:r>
            <a:r>
              <a:rPr lang="en-US" sz="2400"/>
              <a:t>: "Two Heads" out of three-coin tosses (3 outcomes have this)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The Binomial Distribution</a:t>
            </a:r>
            <a:endParaRPr/>
          </a:p>
        </p:txBody>
      </p:sp>
      <p:sp>
        <p:nvSpPr>
          <p:cNvPr id="315" name="Google Shape;315;p7"/>
          <p:cNvSpPr txBox="1">
            <a:spLocks noGrp="1"/>
          </p:cNvSpPr>
          <p:nvPr>
            <p:ph type="body" idx="1"/>
          </p:nvPr>
        </p:nvSpPr>
        <p:spPr>
          <a:xfrm>
            <a:off x="1225975" y="2396970"/>
            <a:ext cx="9871112" cy="3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3 Heads, 2 Heads, 1 Head, None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The calculations are (P means "Probability of"):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P(Three Heads) = P(HHH) =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P(Two Heads) = P(HHT) + P(HTH) + P(THH) =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P(One Head) = P(HTT) + P(THT) + P(TTH) =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P(Zero Heads) = P(TTT) =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8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The Binomial Distribution</a:t>
            </a:r>
            <a:endParaRPr/>
          </a:p>
        </p:txBody>
      </p:sp>
      <p:sp>
        <p:nvSpPr>
          <p:cNvPr id="321" name="Google Shape;321;p8"/>
          <p:cNvSpPr txBox="1">
            <a:spLocks noGrp="1"/>
          </p:cNvSpPr>
          <p:nvPr>
            <p:ph type="body" idx="1"/>
          </p:nvPr>
        </p:nvSpPr>
        <p:spPr>
          <a:xfrm>
            <a:off x="1305875" y="2923096"/>
            <a:ext cx="4872984" cy="2874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In terms of a Random Variable, X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P(X = 3) = 1/8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P(X = 2) = 3/8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P(X = 1) = 3/8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P(X = 0) = 1/8</a:t>
            </a:r>
            <a:endParaRPr/>
          </a:p>
        </p:txBody>
      </p:sp>
      <p:pic>
        <p:nvPicPr>
          <p:cNvPr id="322" name="Google Shape;32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47029" y="3010310"/>
            <a:ext cx="3655153" cy="2874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The Binomial Distribution</a:t>
            </a:r>
            <a:endParaRPr/>
          </a:p>
        </p:txBody>
      </p:sp>
      <p:sp>
        <p:nvSpPr>
          <p:cNvPr id="328" name="Google Shape;328;p9"/>
          <p:cNvSpPr txBox="1">
            <a:spLocks noGrp="1"/>
          </p:cNvSpPr>
          <p:nvPr>
            <p:ph type="body" idx="1"/>
          </p:nvPr>
        </p:nvSpPr>
        <p:spPr>
          <a:xfrm>
            <a:off x="1225975" y="2396970"/>
            <a:ext cx="9871112" cy="3906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80000"/>
              <a:buChar char="►"/>
            </a:pPr>
            <a:r>
              <a:rPr lang="en-US" sz="2400"/>
              <a:t>Making a Formula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400"/>
              <a:t>5 heads in 9 tosses: 512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400"/>
              <a:t>Formula made using Pascal’s Triangle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 sz="24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400"/>
              <a:t>"n choose k“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400"/>
              <a:t>n = total number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400"/>
              <a:t>k = number we want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400"/>
              <a:t>the "!" means "factorial"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 sz="2400"/>
          </a:p>
        </p:txBody>
      </p:sp>
      <p:pic>
        <p:nvPicPr>
          <p:cNvPr id="329" name="Google Shape;32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6894" y="3755254"/>
            <a:ext cx="3187082" cy="1044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The Binomial Distribution - Example</a:t>
            </a:r>
            <a:endParaRPr/>
          </a:p>
        </p:txBody>
      </p:sp>
      <p:sp>
        <p:nvSpPr>
          <p:cNvPr id="335" name="Google Shape;335;p10"/>
          <p:cNvSpPr txBox="1">
            <a:spLocks noGrp="1"/>
          </p:cNvSpPr>
          <p:nvPr>
            <p:ph type="body" idx="1"/>
          </p:nvPr>
        </p:nvSpPr>
        <p:spPr>
          <a:xfrm>
            <a:off x="1160444" y="2645545"/>
            <a:ext cx="9871112" cy="3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Example: with 3 tosses, what are the chances of 2 Heads?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We have n=3 and k=2</a:t>
            </a:r>
            <a:endParaRPr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/>
          </a:p>
        </p:txBody>
      </p:sp>
      <p:pic>
        <p:nvPicPr>
          <p:cNvPr id="336" name="Google Shape;33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7831" y="4545128"/>
            <a:ext cx="3187082" cy="1044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The Binomial Distribution - Example</a:t>
            </a:r>
            <a:endParaRPr/>
          </a:p>
        </p:txBody>
      </p:sp>
      <p:sp>
        <p:nvSpPr>
          <p:cNvPr id="342" name="Google Shape;342;p11"/>
          <p:cNvSpPr txBox="1">
            <a:spLocks noGrp="1"/>
          </p:cNvSpPr>
          <p:nvPr>
            <p:ph type="body" idx="1"/>
          </p:nvPr>
        </p:nvSpPr>
        <p:spPr>
          <a:xfrm>
            <a:off x="1160444" y="2769832"/>
            <a:ext cx="9871112" cy="3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Example: with 3 tosses, what are the chances of 2 Heads?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We have n=3 and k=2</a:t>
            </a: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3 outcomes that have "2 Heads"</a:t>
            </a:r>
            <a:endParaRPr/>
          </a:p>
        </p:txBody>
      </p:sp>
      <p:pic>
        <p:nvPicPr>
          <p:cNvPr id="343" name="Google Shape;34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5243" y="3773011"/>
            <a:ext cx="3045043" cy="184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The Binomial Distribution - Example</a:t>
            </a:r>
            <a:endParaRPr/>
          </a:p>
        </p:txBody>
      </p:sp>
      <p:sp>
        <p:nvSpPr>
          <p:cNvPr id="349" name="Google Shape;349;p12"/>
          <p:cNvSpPr txBox="1">
            <a:spLocks noGrp="1"/>
          </p:cNvSpPr>
          <p:nvPr>
            <p:ph type="body" idx="1"/>
          </p:nvPr>
        </p:nvSpPr>
        <p:spPr>
          <a:xfrm>
            <a:off x="1160444" y="2769832"/>
            <a:ext cx="9871112" cy="3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Example: with 9 tosses, what are the chances of 5 Heads?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We have n=9 and k=5</a:t>
            </a: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126 outcomes will have “5 Heads"</a:t>
            </a:r>
            <a:endParaRPr/>
          </a:p>
        </p:txBody>
      </p:sp>
      <p:pic>
        <p:nvPicPr>
          <p:cNvPr id="350" name="Google Shape;350;p12"/>
          <p:cNvPicPr preferRelativeResize="0"/>
          <p:nvPr/>
        </p:nvPicPr>
        <p:blipFill rotWithShape="1">
          <a:blip r:embed="rId3">
            <a:alphaModFix/>
          </a:blip>
          <a:srcRect b="7834"/>
          <a:stretch/>
        </p:blipFill>
        <p:spPr>
          <a:xfrm>
            <a:off x="2043403" y="3694923"/>
            <a:ext cx="5505061" cy="1983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The Binomial Distribution - Example</a:t>
            </a:r>
            <a:endParaRPr/>
          </a:p>
        </p:txBody>
      </p:sp>
      <p:sp>
        <p:nvSpPr>
          <p:cNvPr id="356" name="Google Shape;356;p13"/>
          <p:cNvSpPr txBox="1">
            <a:spLocks noGrp="1"/>
          </p:cNvSpPr>
          <p:nvPr>
            <p:ph type="body" idx="1"/>
          </p:nvPr>
        </p:nvSpPr>
        <p:spPr>
          <a:xfrm>
            <a:off x="1154954" y="2565645"/>
            <a:ext cx="8560605" cy="380852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710" t="-95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dirty="0"/>
              <a:t>Probability Distributions</a:t>
            </a:r>
            <a:endParaRPr dirty="0"/>
          </a:p>
        </p:txBody>
      </p:sp>
      <p:sp>
        <p:nvSpPr>
          <p:cNvPr id="278" name="Google Shape;278;p2"/>
          <p:cNvSpPr txBox="1">
            <a:spLocks noGrp="1"/>
          </p:cNvSpPr>
          <p:nvPr>
            <p:ph type="body" idx="1"/>
          </p:nvPr>
        </p:nvSpPr>
        <p:spPr>
          <a:xfrm>
            <a:off x="1320687" y="2352583"/>
            <a:ext cx="9272100" cy="4093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/>
              <a:t>The description of the probability of each possible value that a random variable can take is called its probability distribution.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endParaRPr lang="en-US" sz="20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/>
              <a:t>This idea of discrete versus continuous variable is important.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endParaRPr lang="en-US" sz="20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/>
              <a:t>The probability distribution of a random variable x describes the probability of each outcome.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lang="en-US" sz="20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/>
              <a:t>It is called the probability mass function for a discrete variable and probability density function for a continuous variable.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631504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Bias!</a:t>
            </a:r>
            <a:endParaRPr/>
          </a:p>
        </p:txBody>
      </p:sp>
      <p:sp>
        <p:nvSpPr>
          <p:cNvPr id="362" name="Google Shape;362;p14"/>
          <p:cNvSpPr txBox="1">
            <a:spLocks noGrp="1"/>
          </p:cNvSpPr>
          <p:nvPr>
            <p:ph type="body" idx="1"/>
          </p:nvPr>
        </p:nvSpPr>
        <p:spPr>
          <a:xfrm>
            <a:off x="1154954" y="2565645"/>
            <a:ext cx="8560605" cy="3808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What if the coins are biased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 </a:t>
            </a:r>
            <a:r>
              <a:rPr lang="en-US" sz="2000" b="1"/>
              <a:t>Example</a:t>
            </a:r>
            <a:r>
              <a:rPr lang="en-US" sz="2000"/>
              <a:t>: You sell sandwiches. 70% of people choose chicken, the rest choose something else.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What is the probability of selling 2 chicken sandwiches to the next 3 customers?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Bias</a:t>
            </a:r>
            <a:endParaRPr/>
          </a:p>
        </p:txBody>
      </p:sp>
      <p:grpSp>
        <p:nvGrpSpPr>
          <p:cNvPr id="368" name="Google Shape;368;p15"/>
          <p:cNvGrpSpPr/>
          <p:nvPr/>
        </p:nvGrpSpPr>
        <p:grpSpPr>
          <a:xfrm>
            <a:off x="189281" y="2435471"/>
            <a:ext cx="8120327" cy="3908987"/>
            <a:chOff x="3836" y="754839"/>
            <a:chExt cx="8120327" cy="3908987"/>
          </a:xfrm>
        </p:grpSpPr>
        <p:sp>
          <p:nvSpPr>
            <p:cNvPr id="369" name="Google Shape;369;p15"/>
            <p:cNvSpPr/>
            <p:nvPr/>
          </p:nvSpPr>
          <p:spPr>
            <a:xfrm>
              <a:off x="3836" y="2493367"/>
              <a:ext cx="863864" cy="431932"/>
            </a:xfrm>
            <a:prstGeom prst="roundRect">
              <a:avLst>
                <a:gd name="adj" fmla="val 10000"/>
              </a:avLst>
            </a:prstGeom>
            <a:solidFill>
              <a:srgbClr val="B20F6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5"/>
            <p:cNvSpPr txBox="1"/>
            <p:nvPr/>
          </p:nvSpPr>
          <p:spPr>
            <a:xfrm>
              <a:off x="16487" y="2506018"/>
              <a:ext cx="838562" cy="406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entury Gothic"/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</a:t>
              </a:r>
              <a:endParaRPr sz="2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1" name="Google Shape;371;p15"/>
            <p:cNvSpPr/>
            <p:nvPr/>
          </p:nvSpPr>
          <p:spPr>
            <a:xfrm rot="-3296736">
              <a:off x="733079" y="2443254"/>
              <a:ext cx="632548" cy="143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9050" cap="rnd" cmpd="sng">
              <a:solidFill>
                <a:srgbClr val="8D0A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5"/>
            <p:cNvSpPr txBox="1"/>
            <p:nvPr/>
          </p:nvSpPr>
          <p:spPr>
            <a:xfrm rot="-3296736">
              <a:off x="1033540" y="2434615"/>
              <a:ext cx="31627" cy="31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entury Gothic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1231007" y="1975558"/>
              <a:ext cx="863864" cy="431932"/>
            </a:xfrm>
            <a:prstGeom prst="roundRect">
              <a:avLst>
                <a:gd name="adj" fmla="val 10000"/>
              </a:avLst>
            </a:prstGeom>
            <a:solidFill>
              <a:srgbClr val="B20F6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5"/>
            <p:cNvSpPr txBox="1"/>
            <p:nvPr/>
          </p:nvSpPr>
          <p:spPr>
            <a:xfrm>
              <a:off x="1243658" y="1988209"/>
              <a:ext cx="838562" cy="406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entury Gothic"/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0.7</a:t>
              </a:r>
              <a:endParaRPr sz="2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5" name="Google Shape;375;p15"/>
            <p:cNvSpPr/>
            <p:nvPr/>
          </p:nvSpPr>
          <p:spPr>
            <a:xfrm rot="-3325636">
              <a:off x="1969943" y="1946532"/>
              <a:ext cx="577643" cy="143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9050" cap="rnd" cmpd="sng">
              <a:solidFill>
                <a:srgbClr val="A10C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5"/>
            <p:cNvSpPr txBox="1"/>
            <p:nvPr/>
          </p:nvSpPr>
          <p:spPr>
            <a:xfrm rot="-3325636">
              <a:off x="2244323" y="1939265"/>
              <a:ext cx="28882" cy="288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entury Gothic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2422657" y="1499923"/>
              <a:ext cx="863864" cy="431932"/>
            </a:xfrm>
            <a:prstGeom prst="roundRect">
              <a:avLst>
                <a:gd name="adj" fmla="val 10000"/>
              </a:avLst>
            </a:prstGeom>
            <a:solidFill>
              <a:srgbClr val="B20F6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5"/>
            <p:cNvSpPr txBox="1"/>
            <p:nvPr/>
          </p:nvSpPr>
          <p:spPr>
            <a:xfrm>
              <a:off x="2435308" y="1512574"/>
              <a:ext cx="838562" cy="406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entury Gothic"/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</a:t>
              </a:r>
              <a:endParaRPr sz="2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9" name="Google Shape;379;p15"/>
            <p:cNvSpPr/>
            <p:nvPr/>
          </p:nvSpPr>
          <p:spPr>
            <a:xfrm rot="-3310531">
              <a:off x="3156749" y="1460354"/>
              <a:ext cx="605090" cy="143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9050" cap="rnd" cmpd="sng">
              <a:solidFill>
                <a:srgbClr val="A10C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5"/>
            <p:cNvSpPr txBox="1"/>
            <p:nvPr/>
          </p:nvSpPr>
          <p:spPr>
            <a:xfrm rot="-3310531">
              <a:off x="3444167" y="1452400"/>
              <a:ext cx="30254" cy="30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entury Gothic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3632067" y="1003200"/>
              <a:ext cx="863864" cy="431932"/>
            </a:xfrm>
            <a:prstGeom prst="roundRect">
              <a:avLst>
                <a:gd name="adj" fmla="val 10000"/>
              </a:avLst>
            </a:prstGeom>
            <a:solidFill>
              <a:srgbClr val="B20F6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5"/>
            <p:cNvSpPr txBox="1"/>
            <p:nvPr/>
          </p:nvSpPr>
          <p:spPr>
            <a:xfrm>
              <a:off x="3644718" y="1015851"/>
              <a:ext cx="838562" cy="406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entury Gothic"/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0.7</a:t>
              </a: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4495932" y="1211992"/>
              <a:ext cx="345545" cy="143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9050" cap="rnd" cmpd="sng">
              <a:solidFill>
                <a:srgbClr val="A10C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5"/>
            <p:cNvSpPr txBox="1"/>
            <p:nvPr/>
          </p:nvSpPr>
          <p:spPr>
            <a:xfrm>
              <a:off x="4660066" y="1210528"/>
              <a:ext cx="17277" cy="17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entury Gothic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4841478" y="1003200"/>
              <a:ext cx="863864" cy="431932"/>
            </a:xfrm>
            <a:prstGeom prst="roundRect">
              <a:avLst>
                <a:gd name="adj" fmla="val 10000"/>
              </a:avLst>
            </a:prstGeom>
            <a:solidFill>
              <a:srgbClr val="B20F6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 txBox="1"/>
            <p:nvPr/>
          </p:nvSpPr>
          <p:spPr>
            <a:xfrm>
              <a:off x="4854129" y="1015851"/>
              <a:ext cx="838562" cy="406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entury Gothic"/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</a:t>
              </a: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 rot="-2142401">
              <a:off x="5665345" y="1087812"/>
              <a:ext cx="425541" cy="143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9050" cap="rnd" cmpd="sng">
              <a:solidFill>
                <a:srgbClr val="A10C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 txBox="1"/>
            <p:nvPr/>
          </p:nvSpPr>
          <p:spPr>
            <a:xfrm rot="-2142401">
              <a:off x="5867477" y="1084347"/>
              <a:ext cx="21277" cy="21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entury Gothic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6050888" y="754839"/>
              <a:ext cx="863864" cy="431932"/>
            </a:xfrm>
            <a:prstGeom prst="roundRect">
              <a:avLst>
                <a:gd name="adj" fmla="val 10000"/>
              </a:avLst>
            </a:prstGeom>
            <a:solidFill>
              <a:srgbClr val="B20F6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 txBox="1"/>
            <p:nvPr/>
          </p:nvSpPr>
          <p:spPr>
            <a:xfrm>
              <a:off x="6063539" y="767490"/>
              <a:ext cx="838562" cy="406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entury Gothic"/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0.7</a:t>
              </a: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6914753" y="963631"/>
              <a:ext cx="345545" cy="143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9050" cap="rnd" cmpd="sng">
              <a:solidFill>
                <a:srgbClr val="A10C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 txBox="1"/>
            <p:nvPr/>
          </p:nvSpPr>
          <p:spPr>
            <a:xfrm>
              <a:off x="7078887" y="962167"/>
              <a:ext cx="17277" cy="17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entury Gothic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7260299" y="754839"/>
              <a:ext cx="863864" cy="431932"/>
            </a:xfrm>
            <a:prstGeom prst="roundRect">
              <a:avLst>
                <a:gd name="adj" fmla="val 10000"/>
              </a:avLst>
            </a:prstGeom>
            <a:solidFill>
              <a:srgbClr val="B20F6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 txBox="1"/>
            <p:nvPr/>
          </p:nvSpPr>
          <p:spPr>
            <a:xfrm>
              <a:off x="7272950" y="767490"/>
              <a:ext cx="838562" cy="406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entury Gothic"/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</a:t>
              </a: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 rot="2142401">
              <a:off x="5665345" y="1336173"/>
              <a:ext cx="425541" cy="143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9050" cap="rnd" cmpd="sng">
              <a:solidFill>
                <a:srgbClr val="A10C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 txBox="1"/>
            <p:nvPr/>
          </p:nvSpPr>
          <p:spPr>
            <a:xfrm rot="2142401">
              <a:off x="5867477" y="1332709"/>
              <a:ext cx="21277" cy="21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entury Gothic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6050888" y="1251561"/>
              <a:ext cx="863864" cy="431932"/>
            </a:xfrm>
            <a:prstGeom prst="roundRect">
              <a:avLst>
                <a:gd name="adj" fmla="val 10000"/>
              </a:avLst>
            </a:prstGeom>
            <a:solidFill>
              <a:srgbClr val="B20F6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 txBox="1"/>
            <p:nvPr/>
          </p:nvSpPr>
          <p:spPr>
            <a:xfrm>
              <a:off x="6063539" y="1264212"/>
              <a:ext cx="838562" cy="406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entury Gothic"/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0.3</a:t>
              </a: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6914753" y="1460354"/>
              <a:ext cx="345545" cy="143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9050" cap="rnd" cmpd="sng">
              <a:solidFill>
                <a:srgbClr val="A10C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 txBox="1"/>
            <p:nvPr/>
          </p:nvSpPr>
          <p:spPr>
            <a:xfrm>
              <a:off x="7078887" y="1458889"/>
              <a:ext cx="17277" cy="17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entury Gothic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7260299" y="1251561"/>
              <a:ext cx="863864" cy="431932"/>
            </a:xfrm>
            <a:prstGeom prst="roundRect">
              <a:avLst>
                <a:gd name="adj" fmla="val 10000"/>
              </a:avLst>
            </a:prstGeom>
            <a:solidFill>
              <a:srgbClr val="B20F6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 txBox="1"/>
            <p:nvPr/>
          </p:nvSpPr>
          <p:spPr>
            <a:xfrm>
              <a:off x="7272950" y="1264212"/>
              <a:ext cx="838562" cy="406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entury Gothic"/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</a:t>
              </a: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 rot="3310531">
              <a:off x="3156749" y="1957076"/>
              <a:ext cx="605090" cy="143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9050" cap="rnd" cmpd="sng">
              <a:solidFill>
                <a:srgbClr val="A10C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 txBox="1"/>
            <p:nvPr/>
          </p:nvSpPr>
          <p:spPr>
            <a:xfrm rot="3310531">
              <a:off x="3444167" y="1949122"/>
              <a:ext cx="30254" cy="30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entury Gothic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3632067" y="1996645"/>
              <a:ext cx="863864" cy="431932"/>
            </a:xfrm>
            <a:prstGeom prst="roundRect">
              <a:avLst>
                <a:gd name="adj" fmla="val 10000"/>
              </a:avLst>
            </a:prstGeom>
            <a:solidFill>
              <a:srgbClr val="B20F6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 txBox="1"/>
            <p:nvPr/>
          </p:nvSpPr>
          <p:spPr>
            <a:xfrm>
              <a:off x="3644718" y="2009296"/>
              <a:ext cx="838562" cy="406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entury Gothic"/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0.3</a:t>
              </a: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4495932" y="2205437"/>
              <a:ext cx="345545" cy="143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9050" cap="rnd" cmpd="sng">
              <a:solidFill>
                <a:srgbClr val="A10C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 txBox="1"/>
            <p:nvPr/>
          </p:nvSpPr>
          <p:spPr>
            <a:xfrm>
              <a:off x="4660066" y="2203972"/>
              <a:ext cx="17277" cy="17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entury Gothic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4841478" y="1996645"/>
              <a:ext cx="863864" cy="431932"/>
            </a:xfrm>
            <a:prstGeom prst="roundRect">
              <a:avLst>
                <a:gd name="adj" fmla="val 10000"/>
              </a:avLst>
            </a:prstGeom>
            <a:solidFill>
              <a:srgbClr val="B20F6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 txBox="1"/>
            <p:nvPr/>
          </p:nvSpPr>
          <p:spPr>
            <a:xfrm>
              <a:off x="4854129" y="2009296"/>
              <a:ext cx="838562" cy="406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entury Gothic"/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</a:t>
              </a: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 rot="-2142401">
              <a:off x="5665345" y="2081256"/>
              <a:ext cx="425541" cy="143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9050" cap="rnd" cmpd="sng">
              <a:solidFill>
                <a:srgbClr val="A10C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 txBox="1"/>
            <p:nvPr/>
          </p:nvSpPr>
          <p:spPr>
            <a:xfrm rot="-2142401">
              <a:off x="5867477" y="2077792"/>
              <a:ext cx="21277" cy="21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entury Gothic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6050888" y="1748284"/>
              <a:ext cx="863864" cy="431932"/>
            </a:xfrm>
            <a:prstGeom prst="roundRect">
              <a:avLst>
                <a:gd name="adj" fmla="val 10000"/>
              </a:avLst>
            </a:prstGeom>
            <a:solidFill>
              <a:srgbClr val="B20F6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 txBox="1"/>
            <p:nvPr/>
          </p:nvSpPr>
          <p:spPr>
            <a:xfrm>
              <a:off x="6063539" y="1760935"/>
              <a:ext cx="838562" cy="406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entury Gothic"/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0.7</a:t>
              </a: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6914753" y="1957076"/>
              <a:ext cx="345545" cy="143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9050" cap="rnd" cmpd="sng">
              <a:solidFill>
                <a:srgbClr val="A10C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 txBox="1"/>
            <p:nvPr/>
          </p:nvSpPr>
          <p:spPr>
            <a:xfrm>
              <a:off x="7078887" y="1955611"/>
              <a:ext cx="17277" cy="17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entury Gothic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7260299" y="1748284"/>
              <a:ext cx="863864" cy="431932"/>
            </a:xfrm>
            <a:prstGeom prst="roundRect">
              <a:avLst>
                <a:gd name="adj" fmla="val 10000"/>
              </a:avLst>
            </a:prstGeom>
            <a:solidFill>
              <a:srgbClr val="B20F6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 txBox="1"/>
            <p:nvPr/>
          </p:nvSpPr>
          <p:spPr>
            <a:xfrm>
              <a:off x="7272950" y="1760935"/>
              <a:ext cx="838562" cy="406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entury Gothic"/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</a:t>
              </a: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 rot="2142401">
              <a:off x="5665345" y="2329617"/>
              <a:ext cx="425541" cy="143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9050" cap="rnd" cmpd="sng">
              <a:solidFill>
                <a:srgbClr val="A10C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 txBox="1"/>
            <p:nvPr/>
          </p:nvSpPr>
          <p:spPr>
            <a:xfrm rot="2142401">
              <a:off x="5867477" y="2326153"/>
              <a:ext cx="21277" cy="21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entury Gothic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6050888" y="2245006"/>
              <a:ext cx="863864" cy="431932"/>
            </a:xfrm>
            <a:prstGeom prst="roundRect">
              <a:avLst>
                <a:gd name="adj" fmla="val 10000"/>
              </a:avLst>
            </a:prstGeom>
            <a:solidFill>
              <a:srgbClr val="B20F6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5"/>
            <p:cNvSpPr txBox="1"/>
            <p:nvPr/>
          </p:nvSpPr>
          <p:spPr>
            <a:xfrm>
              <a:off x="6063539" y="2257657"/>
              <a:ext cx="838562" cy="406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entury Gothic"/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0.3</a:t>
              </a: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6914753" y="2453798"/>
              <a:ext cx="345545" cy="143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9050" cap="rnd" cmpd="sng">
              <a:solidFill>
                <a:srgbClr val="A10C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5"/>
            <p:cNvSpPr txBox="1"/>
            <p:nvPr/>
          </p:nvSpPr>
          <p:spPr>
            <a:xfrm>
              <a:off x="7078887" y="2452333"/>
              <a:ext cx="17277" cy="17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entury Gothic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7260299" y="2245006"/>
              <a:ext cx="863864" cy="431932"/>
            </a:xfrm>
            <a:prstGeom prst="roundRect">
              <a:avLst>
                <a:gd name="adj" fmla="val 10000"/>
              </a:avLst>
            </a:prstGeom>
            <a:solidFill>
              <a:srgbClr val="B20F6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5"/>
            <p:cNvSpPr txBox="1"/>
            <p:nvPr/>
          </p:nvSpPr>
          <p:spPr>
            <a:xfrm>
              <a:off x="7272950" y="2257657"/>
              <a:ext cx="838562" cy="406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entury Gothic"/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</a:t>
              </a: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 rot="3534887">
              <a:off x="710000" y="2981377"/>
              <a:ext cx="652074" cy="143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9050" cap="rnd" cmpd="sng">
              <a:solidFill>
                <a:srgbClr val="8D0A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5"/>
            <p:cNvSpPr txBox="1"/>
            <p:nvPr/>
          </p:nvSpPr>
          <p:spPr>
            <a:xfrm rot="3534887">
              <a:off x="1019735" y="2972249"/>
              <a:ext cx="32603" cy="326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entury Gothic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1204374" y="3051803"/>
              <a:ext cx="863864" cy="431932"/>
            </a:xfrm>
            <a:prstGeom prst="roundRect">
              <a:avLst>
                <a:gd name="adj" fmla="val 10000"/>
              </a:avLst>
            </a:prstGeom>
            <a:solidFill>
              <a:srgbClr val="B20F6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5"/>
            <p:cNvSpPr txBox="1"/>
            <p:nvPr/>
          </p:nvSpPr>
          <p:spPr>
            <a:xfrm>
              <a:off x="1217025" y="3064454"/>
              <a:ext cx="838562" cy="406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entury Gothic"/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0.3</a:t>
              </a:r>
              <a:endParaRPr sz="2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1" name="Google Shape;431;p15"/>
            <p:cNvSpPr/>
            <p:nvPr/>
          </p:nvSpPr>
          <p:spPr>
            <a:xfrm rot="3049737">
              <a:off x="1964893" y="3478099"/>
              <a:ext cx="561109" cy="143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9050" cap="rnd" cmpd="sng">
              <a:solidFill>
                <a:srgbClr val="A10C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5"/>
            <p:cNvSpPr txBox="1"/>
            <p:nvPr/>
          </p:nvSpPr>
          <p:spPr>
            <a:xfrm rot="3049737">
              <a:off x="2231420" y="3471246"/>
              <a:ext cx="28055" cy="28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entury Gothic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2422657" y="3486811"/>
              <a:ext cx="863864" cy="431932"/>
            </a:xfrm>
            <a:prstGeom prst="roundRect">
              <a:avLst>
                <a:gd name="adj" fmla="val 10000"/>
              </a:avLst>
            </a:prstGeom>
            <a:solidFill>
              <a:srgbClr val="B20F6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5"/>
            <p:cNvSpPr txBox="1"/>
            <p:nvPr/>
          </p:nvSpPr>
          <p:spPr>
            <a:xfrm>
              <a:off x="2435308" y="3499462"/>
              <a:ext cx="838562" cy="406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entury Gothic"/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</a:t>
              </a:r>
              <a:endParaRPr sz="2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5" name="Google Shape;435;p15"/>
            <p:cNvSpPr/>
            <p:nvPr/>
          </p:nvSpPr>
          <p:spPr>
            <a:xfrm rot="-3310531">
              <a:off x="3156749" y="3447242"/>
              <a:ext cx="605090" cy="143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9050" cap="rnd" cmpd="sng">
              <a:solidFill>
                <a:srgbClr val="A10C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5"/>
            <p:cNvSpPr txBox="1"/>
            <p:nvPr/>
          </p:nvSpPr>
          <p:spPr>
            <a:xfrm rot="-3310531">
              <a:off x="3444167" y="3439289"/>
              <a:ext cx="30254" cy="30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entury Gothic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3632067" y="2990089"/>
              <a:ext cx="863864" cy="431932"/>
            </a:xfrm>
            <a:prstGeom prst="roundRect">
              <a:avLst>
                <a:gd name="adj" fmla="val 10000"/>
              </a:avLst>
            </a:prstGeom>
            <a:solidFill>
              <a:srgbClr val="B20F6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5"/>
            <p:cNvSpPr txBox="1"/>
            <p:nvPr/>
          </p:nvSpPr>
          <p:spPr>
            <a:xfrm>
              <a:off x="3644718" y="3002740"/>
              <a:ext cx="838562" cy="406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entury Gothic"/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0.7</a:t>
              </a:r>
              <a:endParaRPr sz="2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4495932" y="3198881"/>
              <a:ext cx="345545" cy="143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9050" cap="rnd" cmpd="sng">
              <a:solidFill>
                <a:srgbClr val="A10C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5"/>
            <p:cNvSpPr txBox="1"/>
            <p:nvPr/>
          </p:nvSpPr>
          <p:spPr>
            <a:xfrm>
              <a:off x="4660066" y="3197417"/>
              <a:ext cx="17277" cy="17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entury Gothic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4841478" y="2990089"/>
              <a:ext cx="863864" cy="431932"/>
            </a:xfrm>
            <a:prstGeom prst="roundRect">
              <a:avLst>
                <a:gd name="adj" fmla="val 10000"/>
              </a:avLst>
            </a:prstGeom>
            <a:solidFill>
              <a:srgbClr val="B20F6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5"/>
            <p:cNvSpPr txBox="1"/>
            <p:nvPr/>
          </p:nvSpPr>
          <p:spPr>
            <a:xfrm>
              <a:off x="4854129" y="3002740"/>
              <a:ext cx="838562" cy="406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entury Gothic"/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</a:t>
              </a:r>
              <a:endParaRPr sz="2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3" name="Google Shape;443;p15"/>
            <p:cNvSpPr/>
            <p:nvPr/>
          </p:nvSpPr>
          <p:spPr>
            <a:xfrm rot="-2142401">
              <a:off x="5665345" y="3074701"/>
              <a:ext cx="425541" cy="143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9050" cap="rnd" cmpd="sng">
              <a:solidFill>
                <a:srgbClr val="A10C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5"/>
            <p:cNvSpPr txBox="1"/>
            <p:nvPr/>
          </p:nvSpPr>
          <p:spPr>
            <a:xfrm rot="-2142401">
              <a:off x="5867477" y="3071236"/>
              <a:ext cx="21277" cy="21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entury Gothic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6050888" y="2741728"/>
              <a:ext cx="863864" cy="431932"/>
            </a:xfrm>
            <a:prstGeom prst="roundRect">
              <a:avLst>
                <a:gd name="adj" fmla="val 10000"/>
              </a:avLst>
            </a:prstGeom>
            <a:solidFill>
              <a:srgbClr val="B20F6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5"/>
            <p:cNvSpPr txBox="1"/>
            <p:nvPr/>
          </p:nvSpPr>
          <p:spPr>
            <a:xfrm>
              <a:off x="6063539" y="2754379"/>
              <a:ext cx="838562" cy="406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entury Gothic"/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0.7</a:t>
              </a:r>
              <a:endParaRPr sz="2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6914753" y="2950520"/>
              <a:ext cx="345545" cy="143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9050" cap="rnd" cmpd="sng">
              <a:solidFill>
                <a:srgbClr val="A10C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5"/>
            <p:cNvSpPr txBox="1"/>
            <p:nvPr/>
          </p:nvSpPr>
          <p:spPr>
            <a:xfrm>
              <a:off x="7078887" y="2949055"/>
              <a:ext cx="17277" cy="17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entury Gothic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9" name="Google Shape;449;p15"/>
            <p:cNvSpPr/>
            <p:nvPr/>
          </p:nvSpPr>
          <p:spPr>
            <a:xfrm>
              <a:off x="7260299" y="2741728"/>
              <a:ext cx="863864" cy="431932"/>
            </a:xfrm>
            <a:prstGeom prst="roundRect">
              <a:avLst>
                <a:gd name="adj" fmla="val 10000"/>
              </a:avLst>
            </a:prstGeom>
            <a:solidFill>
              <a:srgbClr val="B20F6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5"/>
            <p:cNvSpPr txBox="1"/>
            <p:nvPr/>
          </p:nvSpPr>
          <p:spPr>
            <a:xfrm>
              <a:off x="7272950" y="2754379"/>
              <a:ext cx="838562" cy="406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entury Gothic"/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</a:t>
              </a:r>
              <a:endParaRPr sz="2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1" name="Google Shape;451;p15"/>
            <p:cNvSpPr/>
            <p:nvPr/>
          </p:nvSpPr>
          <p:spPr>
            <a:xfrm rot="2142401">
              <a:off x="5665345" y="3323062"/>
              <a:ext cx="425541" cy="143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9050" cap="rnd" cmpd="sng">
              <a:solidFill>
                <a:srgbClr val="A10C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5"/>
            <p:cNvSpPr txBox="1"/>
            <p:nvPr/>
          </p:nvSpPr>
          <p:spPr>
            <a:xfrm rot="2142401">
              <a:off x="5867477" y="3319597"/>
              <a:ext cx="21277" cy="21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entury Gothic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3" name="Google Shape;453;p15"/>
            <p:cNvSpPr/>
            <p:nvPr/>
          </p:nvSpPr>
          <p:spPr>
            <a:xfrm>
              <a:off x="6050888" y="3238450"/>
              <a:ext cx="863864" cy="431932"/>
            </a:xfrm>
            <a:prstGeom prst="roundRect">
              <a:avLst>
                <a:gd name="adj" fmla="val 10000"/>
              </a:avLst>
            </a:prstGeom>
            <a:solidFill>
              <a:srgbClr val="B20F6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5"/>
            <p:cNvSpPr txBox="1"/>
            <p:nvPr/>
          </p:nvSpPr>
          <p:spPr>
            <a:xfrm>
              <a:off x="6063539" y="3251101"/>
              <a:ext cx="838562" cy="406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entury Gothic"/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0.3</a:t>
              </a:r>
              <a:endParaRPr sz="2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5" name="Google Shape;455;p15"/>
            <p:cNvSpPr/>
            <p:nvPr/>
          </p:nvSpPr>
          <p:spPr>
            <a:xfrm>
              <a:off x="6914753" y="3447242"/>
              <a:ext cx="345545" cy="143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9050" cap="rnd" cmpd="sng">
              <a:solidFill>
                <a:srgbClr val="A10C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5"/>
            <p:cNvSpPr txBox="1"/>
            <p:nvPr/>
          </p:nvSpPr>
          <p:spPr>
            <a:xfrm>
              <a:off x="7078887" y="3445778"/>
              <a:ext cx="17277" cy="17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entury Gothic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7" name="Google Shape;457;p15"/>
            <p:cNvSpPr/>
            <p:nvPr/>
          </p:nvSpPr>
          <p:spPr>
            <a:xfrm>
              <a:off x="7260299" y="3238450"/>
              <a:ext cx="863864" cy="431932"/>
            </a:xfrm>
            <a:prstGeom prst="roundRect">
              <a:avLst>
                <a:gd name="adj" fmla="val 10000"/>
              </a:avLst>
            </a:prstGeom>
            <a:solidFill>
              <a:srgbClr val="B20F6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5"/>
            <p:cNvSpPr txBox="1"/>
            <p:nvPr/>
          </p:nvSpPr>
          <p:spPr>
            <a:xfrm>
              <a:off x="7272950" y="3251101"/>
              <a:ext cx="838562" cy="406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entury Gothic"/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</a:t>
              </a:r>
              <a:endParaRPr sz="2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9" name="Google Shape;459;p15"/>
            <p:cNvSpPr/>
            <p:nvPr/>
          </p:nvSpPr>
          <p:spPr>
            <a:xfrm rot="3310531">
              <a:off x="3156749" y="3943964"/>
              <a:ext cx="605090" cy="143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9050" cap="rnd" cmpd="sng">
              <a:solidFill>
                <a:srgbClr val="A10C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5"/>
            <p:cNvSpPr txBox="1"/>
            <p:nvPr/>
          </p:nvSpPr>
          <p:spPr>
            <a:xfrm rot="3310531">
              <a:off x="3444167" y="3936011"/>
              <a:ext cx="30254" cy="30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entury Gothic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1" name="Google Shape;461;p15"/>
            <p:cNvSpPr/>
            <p:nvPr/>
          </p:nvSpPr>
          <p:spPr>
            <a:xfrm>
              <a:off x="3632067" y="3983533"/>
              <a:ext cx="863864" cy="431932"/>
            </a:xfrm>
            <a:prstGeom prst="roundRect">
              <a:avLst>
                <a:gd name="adj" fmla="val 10000"/>
              </a:avLst>
            </a:prstGeom>
            <a:solidFill>
              <a:srgbClr val="B20F6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5"/>
            <p:cNvSpPr txBox="1"/>
            <p:nvPr/>
          </p:nvSpPr>
          <p:spPr>
            <a:xfrm>
              <a:off x="3644718" y="3996184"/>
              <a:ext cx="838562" cy="406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entury Gothic"/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0.3</a:t>
              </a:r>
              <a:endParaRPr sz="2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3" name="Google Shape;463;p15"/>
            <p:cNvSpPr/>
            <p:nvPr/>
          </p:nvSpPr>
          <p:spPr>
            <a:xfrm>
              <a:off x="4495932" y="4192325"/>
              <a:ext cx="345545" cy="143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9050" cap="rnd" cmpd="sng">
              <a:solidFill>
                <a:srgbClr val="A10C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5"/>
            <p:cNvSpPr txBox="1"/>
            <p:nvPr/>
          </p:nvSpPr>
          <p:spPr>
            <a:xfrm>
              <a:off x="4660066" y="4190861"/>
              <a:ext cx="17277" cy="17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entury Gothic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4841478" y="3983533"/>
              <a:ext cx="863864" cy="431932"/>
            </a:xfrm>
            <a:prstGeom prst="roundRect">
              <a:avLst>
                <a:gd name="adj" fmla="val 10000"/>
              </a:avLst>
            </a:prstGeom>
            <a:solidFill>
              <a:srgbClr val="B20F6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5"/>
            <p:cNvSpPr txBox="1"/>
            <p:nvPr/>
          </p:nvSpPr>
          <p:spPr>
            <a:xfrm>
              <a:off x="4854129" y="3996184"/>
              <a:ext cx="838562" cy="406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entury Gothic"/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</a:t>
              </a:r>
              <a:endParaRPr sz="2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7" name="Google Shape;467;p15"/>
            <p:cNvSpPr/>
            <p:nvPr/>
          </p:nvSpPr>
          <p:spPr>
            <a:xfrm rot="-2142401">
              <a:off x="5665345" y="4068145"/>
              <a:ext cx="425541" cy="143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9050" cap="rnd" cmpd="sng">
              <a:solidFill>
                <a:srgbClr val="A10C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5"/>
            <p:cNvSpPr txBox="1"/>
            <p:nvPr/>
          </p:nvSpPr>
          <p:spPr>
            <a:xfrm rot="-2142401">
              <a:off x="5867477" y="4064680"/>
              <a:ext cx="21277" cy="21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entury Gothic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6050888" y="3735172"/>
              <a:ext cx="863864" cy="431932"/>
            </a:xfrm>
            <a:prstGeom prst="roundRect">
              <a:avLst>
                <a:gd name="adj" fmla="val 10000"/>
              </a:avLst>
            </a:prstGeom>
            <a:solidFill>
              <a:srgbClr val="B20F6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5"/>
            <p:cNvSpPr txBox="1"/>
            <p:nvPr/>
          </p:nvSpPr>
          <p:spPr>
            <a:xfrm>
              <a:off x="6063539" y="3747823"/>
              <a:ext cx="838562" cy="406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entury Gothic"/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0.7</a:t>
              </a:r>
              <a:endParaRPr sz="2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6914753" y="3943964"/>
              <a:ext cx="345545" cy="143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9050" cap="rnd" cmpd="sng">
              <a:solidFill>
                <a:srgbClr val="A10C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5"/>
            <p:cNvSpPr txBox="1"/>
            <p:nvPr/>
          </p:nvSpPr>
          <p:spPr>
            <a:xfrm>
              <a:off x="7078887" y="3942500"/>
              <a:ext cx="17277" cy="17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entury Gothic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7260299" y="3735172"/>
              <a:ext cx="863864" cy="431932"/>
            </a:xfrm>
            <a:prstGeom prst="roundRect">
              <a:avLst>
                <a:gd name="adj" fmla="val 10000"/>
              </a:avLst>
            </a:prstGeom>
            <a:solidFill>
              <a:srgbClr val="B20F6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5"/>
            <p:cNvSpPr txBox="1"/>
            <p:nvPr/>
          </p:nvSpPr>
          <p:spPr>
            <a:xfrm>
              <a:off x="7272950" y="3747823"/>
              <a:ext cx="838562" cy="406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entury Gothic"/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</a:t>
              </a:r>
              <a:endParaRPr sz="2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 rot="2142401">
              <a:off x="5665345" y="4316506"/>
              <a:ext cx="425541" cy="143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9050" cap="rnd" cmpd="sng">
              <a:solidFill>
                <a:srgbClr val="A10C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5"/>
            <p:cNvSpPr txBox="1"/>
            <p:nvPr/>
          </p:nvSpPr>
          <p:spPr>
            <a:xfrm rot="2142401">
              <a:off x="5867477" y="4313042"/>
              <a:ext cx="21277" cy="21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entury Gothic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6050888" y="4231894"/>
              <a:ext cx="863864" cy="431932"/>
            </a:xfrm>
            <a:prstGeom prst="roundRect">
              <a:avLst>
                <a:gd name="adj" fmla="val 10000"/>
              </a:avLst>
            </a:prstGeom>
            <a:solidFill>
              <a:srgbClr val="B20F6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5"/>
            <p:cNvSpPr txBox="1"/>
            <p:nvPr/>
          </p:nvSpPr>
          <p:spPr>
            <a:xfrm>
              <a:off x="6063539" y="4244545"/>
              <a:ext cx="838562" cy="406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entury Gothic"/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0.3</a:t>
              </a:r>
              <a:endParaRPr sz="2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6914753" y="4440687"/>
              <a:ext cx="345545" cy="143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9050" cap="rnd" cmpd="sng">
              <a:solidFill>
                <a:srgbClr val="A10C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5"/>
            <p:cNvSpPr txBox="1"/>
            <p:nvPr/>
          </p:nvSpPr>
          <p:spPr>
            <a:xfrm>
              <a:off x="7078887" y="4439222"/>
              <a:ext cx="17277" cy="17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entury Gothic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7260299" y="4231894"/>
              <a:ext cx="863864" cy="431932"/>
            </a:xfrm>
            <a:prstGeom prst="roundRect">
              <a:avLst>
                <a:gd name="adj" fmla="val 10000"/>
              </a:avLst>
            </a:prstGeom>
            <a:solidFill>
              <a:srgbClr val="B20F6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5"/>
            <p:cNvSpPr txBox="1"/>
            <p:nvPr/>
          </p:nvSpPr>
          <p:spPr>
            <a:xfrm>
              <a:off x="7272950" y="4244545"/>
              <a:ext cx="838562" cy="406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entury Gothic"/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</a:t>
              </a:r>
              <a:endParaRPr sz="2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83" name="Google Shape;483;p15"/>
          <p:cNvSpPr txBox="1"/>
          <p:nvPr/>
        </p:nvSpPr>
        <p:spPr>
          <a:xfrm>
            <a:off x="8558074" y="2363962"/>
            <a:ext cx="2432481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0.7 * 0.7 * 0.7 = 0.343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0.7 * 0.7 * 0.3 = 0.147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0.7 * 0.3 * 0.7 = 0.147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0.7 * 0.3 * 0.3 = 0.063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0.3 * 0.7 * 0.7 = 0.147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0.3 * 0.7 * 0.3 = 0.063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0.3 * 0.3 * 0.7 = 0.063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0.3 * 0.3 * 0.3 = 0.027</a:t>
            </a:r>
            <a:endParaRPr/>
          </a:p>
        </p:txBody>
      </p:sp>
      <p:sp>
        <p:nvSpPr>
          <p:cNvPr id="484" name="Google Shape;484;p15"/>
          <p:cNvSpPr txBox="1"/>
          <p:nvPr/>
        </p:nvSpPr>
        <p:spPr>
          <a:xfrm>
            <a:off x="11235184" y="4088123"/>
            <a:ext cx="9568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=1.000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Bias!</a:t>
            </a:r>
            <a:endParaRPr/>
          </a:p>
        </p:txBody>
      </p:sp>
      <p:sp>
        <p:nvSpPr>
          <p:cNvPr id="490" name="Google Shape;490;p16"/>
          <p:cNvSpPr txBox="1">
            <a:spLocks noGrp="1"/>
          </p:cNvSpPr>
          <p:nvPr>
            <p:ph type="body" idx="1"/>
          </p:nvPr>
        </p:nvSpPr>
        <p:spPr>
          <a:xfrm>
            <a:off x="1154954" y="2743198"/>
            <a:ext cx="8560605" cy="380852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84" t="-7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Bias!</a:t>
            </a:r>
            <a:endParaRPr/>
          </a:p>
        </p:txBody>
      </p:sp>
      <p:sp>
        <p:nvSpPr>
          <p:cNvPr id="496" name="Google Shape;496;p17"/>
          <p:cNvSpPr txBox="1">
            <a:spLocks noGrp="1"/>
          </p:cNvSpPr>
          <p:nvPr>
            <p:ph type="body" idx="1"/>
          </p:nvPr>
        </p:nvSpPr>
        <p:spPr>
          <a:xfrm>
            <a:off x="1154955" y="2743198"/>
            <a:ext cx="5210334" cy="380852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6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 </a:t>
            </a:r>
            <a:endParaRPr/>
          </a:p>
        </p:txBody>
      </p:sp>
      <p:sp>
        <p:nvSpPr>
          <p:cNvPr id="497" name="Google Shape;497;p17"/>
          <p:cNvSpPr txBox="1"/>
          <p:nvPr/>
        </p:nvSpPr>
        <p:spPr>
          <a:xfrm>
            <a:off x="7057747" y="4055531"/>
            <a:ext cx="4621450" cy="182880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263" t="-2332" r="-329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8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Bias! – Example continued</a:t>
            </a:r>
            <a:endParaRPr/>
          </a:p>
        </p:txBody>
      </p:sp>
      <p:sp>
        <p:nvSpPr>
          <p:cNvPr id="503" name="Google Shape;503;p18"/>
          <p:cNvSpPr txBox="1">
            <a:spLocks noGrp="1"/>
          </p:cNvSpPr>
          <p:nvPr>
            <p:ph type="body" idx="1"/>
          </p:nvPr>
        </p:nvSpPr>
        <p:spPr>
          <a:xfrm>
            <a:off x="1154954" y="2743198"/>
            <a:ext cx="8560605" cy="380852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84" t="-798" b="-255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9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Bias! – Example continued</a:t>
            </a:r>
            <a:endParaRPr/>
          </a:p>
        </p:txBody>
      </p:sp>
      <p:sp>
        <p:nvSpPr>
          <p:cNvPr id="509" name="Google Shape;509;p19"/>
          <p:cNvSpPr txBox="1">
            <a:spLocks noGrp="1"/>
          </p:cNvSpPr>
          <p:nvPr>
            <p:ph type="body" idx="1"/>
          </p:nvPr>
        </p:nvSpPr>
        <p:spPr>
          <a:xfrm>
            <a:off x="1154954" y="2743199"/>
            <a:ext cx="8560605" cy="36398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568" t="-83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 </a:t>
            </a:r>
            <a:endParaRPr/>
          </a:p>
        </p:txBody>
      </p:sp>
      <p:pic>
        <p:nvPicPr>
          <p:cNvPr id="510" name="Google Shape;510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6721" y="3039931"/>
            <a:ext cx="3187082" cy="1044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Bias! – Example continued</a:t>
            </a:r>
            <a:endParaRPr/>
          </a:p>
        </p:txBody>
      </p:sp>
      <p:sp>
        <p:nvSpPr>
          <p:cNvPr id="516" name="Google Shape;516;p20"/>
          <p:cNvSpPr txBox="1">
            <a:spLocks noGrp="1"/>
          </p:cNvSpPr>
          <p:nvPr>
            <p:ph type="body" idx="1"/>
          </p:nvPr>
        </p:nvSpPr>
        <p:spPr>
          <a:xfrm>
            <a:off x="1154954" y="2565645"/>
            <a:ext cx="8560605" cy="3808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457200" lvl="1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	Number of					Probability of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	outcomes we want	   	    each outcome	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			  3	 	 	  ×	 			0.147			=	0.441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 b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			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Hence, the probability of event "2 people out of 3 choose chicken" = 0.441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Bias! – Example 2</a:t>
            </a:r>
            <a:endParaRPr/>
          </a:p>
        </p:txBody>
      </p:sp>
      <p:sp>
        <p:nvSpPr>
          <p:cNvPr id="522" name="Google Shape;522;p21"/>
          <p:cNvSpPr txBox="1">
            <a:spLocks noGrp="1"/>
          </p:cNvSpPr>
          <p:nvPr>
            <p:ph type="body" idx="1"/>
          </p:nvPr>
        </p:nvSpPr>
        <p:spPr>
          <a:xfrm>
            <a:off x="1154954" y="2565645"/>
            <a:ext cx="8560605" cy="380852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84" t="-959" r="-28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Bias! – Example 2</a:t>
            </a:r>
            <a:endParaRPr/>
          </a:p>
        </p:txBody>
      </p:sp>
      <p:sp>
        <p:nvSpPr>
          <p:cNvPr id="528" name="Google Shape;528;p22"/>
          <p:cNvSpPr txBox="1">
            <a:spLocks noGrp="1"/>
          </p:cNvSpPr>
          <p:nvPr>
            <p:ph type="body" idx="1"/>
          </p:nvPr>
        </p:nvSpPr>
        <p:spPr>
          <a:xfrm>
            <a:off x="1154954" y="2565645"/>
            <a:ext cx="8560605" cy="3808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Total number of outcomes: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/>
          </a:p>
        </p:txBody>
      </p:sp>
      <p:pic>
        <p:nvPicPr>
          <p:cNvPr id="529" name="Google Shape;52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4221" y="3204840"/>
            <a:ext cx="5868139" cy="2778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Bias! – Example continued</a:t>
            </a:r>
            <a:endParaRPr/>
          </a:p>
        </p:txBody>
      </p:sp>
      <p:sp>
        <p:nvSpPr>
          <p:cNvPr id="535" name="Google Shape;535;p23"/>
          <p:cNvSpPr txBox="1">
            <a:spLocks noGrp="1"/>
          </p:cNvSpPr>
          <p:nvPr>
            <p:ph type="body" idx="1"/>
          </p:nvPr>
        </p:nvSpPr>
        <p:spPr>
          <a:xfrm>
            <a:off x="1154954" y="2565645"/>
            <a:ext cx="8560605" cy="3808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457200" lvl="1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	Number of					Probability of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	outcomes we want	   	    each outcome	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			  120	 	 	  ×	 	0.0022235661		= 0.266827932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 b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			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Hence, the probability of event “7 people out of 10 choosing chicken" is only about 27%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"/>
          <p:cNvSpPr txBox="1">
            <a:spLocks noGrp="1"/>
          </p:cNvSpPr>
          <p:nvPr>
            <p:ph type="title"/>
          </p:nvPr>
        </p:nvSpPr>
        <p:spPr>
          <a:xfrm>
            <a:off x="585926" y="947035"/>
            <a:ext cx="1078636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dirty="0"/>
              <a:t>Discrete Variable and Probability Mass Function</a:t>
            </a:r>
          </a:p>
        </p:txBody>
      </p:sp>
      <p:sp>
        <p:nvSpPr>
          <p:cNvPr id="278" name="Google Shape;278;p2"/>
          <p:cNvSpPr txBox="1">
            <a:spLocks noGrp="1"/>
          </p:cNvSpPr>
          <p:nvPr>
            <p:ph type="body" idx="1"/>
          </p:nvPr>
        </p:nvSpPr>
        <p:spPr>
          <a:xfrm>
            <a:off x="1294054" y="2681056"/>
            <a:ext cx="9272100" cy="4093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/>
              <a:t>The probability mass function is the function which describes the probability associated with the random variable x. This function is named P(x) or P(x=x)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/>
              <a:t>Example: Rolling a dice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lang="en-US" sz="2000" dirty="0"/>
          </a:p>
        </p:txBody>
      </p:sp>
      <p:pic>
        <p:nvPicPr>
          <p:cNvPr id="4" name="Picture 3" descr="figure-name">
            <a:extLst>
              <a:ext uri="{FF2B5EF4-FFF2-40B4-BE49-F238E27FC236}">
                <a16:creationId xmlns:a16="http://schemas.microsoft.com/office/drawing/2014/main" id="{8FDD3E9E-C1E1-4FB1-8993-22EEEB6AC59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546" y="4651899"/>
            <a:ext cx="6760093" cy="9372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785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Putting it Together</a:t>
            </a:r>
            <a:endParaRPr/>
          </a:p>
        </p:txBody>
      </p:sp>
      <p:sp>
        <p:nvSpPr>
          <p:cNvPr id="541" name="Google Shape;541;p24"/>
          <p:cNvSpPr txBox="1">
            <a:spLocks noGrp="1"/>
          </p:cNvSpPr>
          <p:nvPr>
            <p:ph type="body" idx="1"/>
          </p:nvPr>
        </p:nvSpPr>
        <p:spPr>
          <a:xfrm>
            <a:off x="1154954" y="2283779"/>
            <a:ext cx="8560605" cy="4090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Now we know how to calculate how many: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And the probability of each: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When multiplied together we get: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Probability of k out of n ways:</a:t>
            </a:r>
            <a:endParaRPr/>
          </a:p>
        </p:txBody>
      </p:sp>
      <p:pic>
        <p:nvPicPr>
          <p:cNvPr id="542" name="Google Shape;54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4127" y="2283778"/>
            <a:ext cx="2804920" cy="79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50311" y="2993188"/>
            <a:ext cx="1891377" cy="668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40995" y="4964330"/>
            <a:ext cx="6475372" cy="1368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Mean, Variance &amp; Standard deviation</a:t>
            </a:r>
            <a:endParaRPr/>
          </a:p>
        </p:txBody>
      </p:sp>
      <p:sp>
        <p:nvSpPr>
          <p:cNvPr id="550" name="Google Shape;550;p25"/>
          <p:cNvSpPr txBox="1">
            <a:spLocks noGrp="1"/>
          </p:cNvSpPr>
          <p:nvPr>
            <p:ph type="body" idx="1"/>
          </p:nvPr>
        </p:nvSpPr>
        <p:spPr>
          <a:xfrm>
            <a:off x="1154954" y="2461333"/>
            <a:ext cx="8560605" cy="4090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Your company makes sports bikes. 90% pass final inspection (and 10% fail and need to be fixed)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What is the expected Mean and Variance of the 4 next inspections?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n = 4,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p = P(Pass) = 0.9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The mean, or "expected value", is:  μ = np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μ = 4 × 0.9 = 3.6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Mean, Variance &amp; Standard deviation</a:t>
            </a:r>
            <a:endParaRPr/>
          </a:p>
        </p:txBody>
      </p:sp>
      <p:sp>
        <p:nvSpPr>
          <p:cNvPr id="556" name="Google Shape;556;p26"/>
          <p:cNvSpPr txBox="1">
            <a:spLocks noGrp="1"/>
          </p:cNvSpPr>
          <p:nvPr>
            <p:ph type="body" idx="1"/>
          </p:nvPr>
        </p:nvSpPr>
        <p:spPr>
          <a:xfrm>
            <a:off x="1154954" y="2461333"/>
            <a:ext cx="8560605" cy="409038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8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562" name="Google Shape;562;p27"/>
          <p:cNvSpPr txBox="1">
            <a:spLocks noGrp="1"/>
          </p:cNvSpPr>
          <p:nvPr>
            <p:ph type="body" idx="1"/>
          </p:nvPr>
        </p:nvSpPr>
        <p:spPr>
          <a:xfrm>
            <a:off x="1154954" y="2461333"/>
            <a:ext cx="8560605" cy="409038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56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8"/>
          <p:cNvSpPr txBox="1"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EBEBEB"/>
                </a:solidFill>
              </a:rPr>
              <a:t>Normal Distribution</a:t>
            </a:r>
            <a:endParaRPr/>
          </a:p>
        </p:txBody>
      </p:sp>
      <p:sp>
        <p:nvSpPr>
          <p:cNvPr id="568" name="Google Shape;568;p28"/>
          <p:cNvSpPr txBox="1">
            <a:spLocks noGrp="1"/>
          </p:cNvSpPr>
          <p:nvPr>
            <p:ph type="body" idx="1"/>
          </p:nvPr>
        </p:nvSpPr>
        <p:spPr>
          <a:xfrm>
            <a:off x="639098" y="2418735"/>
            <a:ext cx="5132439" cy="381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000">
                <a:solidFill>
                  <a:srgbClr val="FFFFFF"/>
                </a:solidFill>
              </a:rPr>
              <a:t>Data can be "distributed" (spread out) in different ways</a:t>
            </a:r>
            <a:r>
              <a:rPr lang="en-US">
                <a:solidFill>
                  <a:srgbClr val="FFFFFF"/>
                </a:solidFill>
              </a:rPr>
              <a:t>.</a:t>
            </a:r>
            <a:endParaRPr b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569" name="Google Shape;569;p28"/>
          <p:cNvPicPr preferRelativeResize="0"/>
          <p:nvPr/>
        </p:nvPicPr>
        <p:blipFill rotWithShape="1">
          <a:blip r:embed="rId3">
            <a:alphaModFix/>
          </a:blip>
          <a:srcRect b="2263"/>
          <a:stretch/>
        </p:blipFill>
        <p:spPr>
          <a:xfrm>
            <a:off x="6563379" y="1390261"/>
            <a:ext cx="5203441" cy="4759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9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EBEBEB"/>
                </a:solidFill>
              </a:rPr>
              <a:t>Normal Distribution</a:t>
            </a:r>
            <a:endParaRPr/>
          </a:p>
        </p:txBody>
      </p:sp>
      <p:sp>
        <p:nvSpPr>
          <p:cNvPr id="575" name="Google Shape;575;p29"/>
          <p:cNvSpPr txBox="1">
            <a:spLocks noGrp="1"/>
          </p:cNvSpPr>
          <p:nvPr>
            <p:ph type="body" idx="1"/>
          </p:nvPr>
        </p:nvSpPr>
        <p:spPr>
          <a:xfrm>
            <a:off x="799847" y="2767612"/>
            <a:ext cx="5494421" cy="3606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“Normal Distribution”</a:t>
            </a: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The "Bell Curve" is a Normal Distribution.</a:t>
            </a: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And the yellow histogram shows some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	data that follows it closely, but not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	perfectly (which is usual).</a:t>
            </a: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/>
          </a:p>
        </p:txBody>
      </p:sp>
      <p:pic>
        <p:nvPicPr>
          <p:cNvPr id="576" name="Google Shape;576;p29"/>
          <p:cNvPicPr preferRelativeResize="0"/>
          <p:nvPr/>
        </p:nvPicPr>
        <p:blipFill rotWithShape="1">
          <a:blip r:embed="rId3">
            <a:alphaModFix/>
          </a:blip>
          <a:srcRect l="7817"/>
          <a:stretch/>
        </p:blipFill>
        <p:spPr>
          <a:xfrm>
            <a:off x="6747028" y="2767611"/>
            <a:ext cx="4989252" cy="3721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EBEBEB"/>
                </a:solidFill>
              </a:rPr>
              <a:t>Normal Distribution</a:t>
            </a:r>
            <a:endParaRPr/>
          </a:p>
        </p:txBody>
      </p:sp>
      <p:sp>
        <p:nvSpPr>
          <p:cNvPr id="582" name="Google Shape;582;p30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“Normally distributed”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Normal Distribution has: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	mean = median = mode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	symmetry about the center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	50% of values less than the mean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and 50% greater than the mean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583" name="Google Shape;583;p30"/>
          <p:cNvPicPr preferRelativeResize="0"/>
          <p:nvPr/>
        </p:nvPicPr>
        <p:blipFill rotWithShape="1">
          <a:blip r:embed="rId3">
            <a:alphaModFix/>
          </a:blip>
          <a:srcRect b="4989"/>
          <a:stretch/>
        </p:blipFill>
        <p:spPr>
          <a:xfrm>
            <a:off x="6418555" y="3051021"/>
            <a:ext cx="4350059" cy="2521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EBEBEB"/>
                </a:solidFill>
              </a:rPr>
              <a:t>Normal Distribution</a:t>
            </a:r>
            <a:endParaRPr/>
          </a:p>
        </p:txBody>
      </p:sp>
      <p:sp>
        <p:nvSpPr>
          <p:cNvPr id="589" name="Google Shape;589;p31"/>
          <p:cNvSpPr txBox="1">
            <a:spLocks noGrp="1"/>
          </p:cNvSpPr>
          <p:nvPr>
            <p:ph type="body" idx="1"/>
          </p:nvPr>
        </p:nvSpPr>
        <p:spPr>
          <a:xfrm>
            <a:off x="1154955" y="2603500"/>
            <a:ext cx="461849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Standard Deviations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b="1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Standard Deviation is a measure of how spread out numbers are.</a:t>
            </a:r>
            <a:endParaRPr/>
          </a:p>
        </p:txBody>
      </p:sp>
      <p:pic>
        <p:nvPicPr>
          <p:cNvPr id="590" name="Google Shape;590;p31"/>
          <p:cNvPicPr preferRelativeResize="0"/>
          <p:nvPr/>
        </p:nvPicPr>
        <p:blipFill rotWithShape="1">
          <a:blip r:embed="rId3">
            <a:alphaModFix/>
          </a:blip>
          <a:srcRect b="1588"/>
          <a:stretch/>
        </p:blipFill>
        <p:spPr>
          <a:xfrm>
            <a:off x="6418555" y="2363848"/>
            <a:ext cx="4618492" cy="3895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EBEBEB"/>
                </a:solidFill>
              </a:rPr>
              <a:t>Normal Distribution</a:t>
            </a:r>
            <a:endParaRPr/>
          </a:p>
        </p:txBody>
      </p:sp>
      <p:sp>
        <p:nvSpPr>
          <p:cNvPr id="596" name="Google Shape;596;p32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 95% of students at school are between 1.1m and 1.7m tall.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Mean = (1.1m + 1.7m) / 2 = 1.4m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95% is 2 standard deviations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  = (1.7m-1.1m) / 4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 	= 0.6m / 4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 	= 0.15m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597" name="Google Shape;59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9150" y="3844032"/>
            <a:ext cx="5424256" cy="2707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EBEBEB"/>
                </a:solidFill>
              </a:rPr>
              <a:t>Standard Scores</a:t>
            </a:r>
            <a:endParaRPr/>
          </a:p>
        </p:txBody>
      </p:sp>
      <p:sp>
        <p:nvSpPr>
          <p:cNvPr id="603" name="Google Shape;603;p33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number of standard deviations from the mean is also called the "Standard Score", "sigma" or "z-score".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 1.85m tall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886200" lvl="8" indent="-228600" algn="r" rtl="0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US" sz="1400" b="1"/>
              <a:t>Z-score of 3.0</a:t>
            </a:r>
            <a:endParaRPr sz="1400" b="1"/>
          </a:p>
        </p:txBody>
      </p:sp>
      <p:pic>
        <p:nvPicPr>
          <p:cNvPr id="604" name="Google Shape;60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7386" y="3764133"/>
            <a:ext cx="5095782" cy="250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"/>
          <p:cNvSpPr txBox="1">
            <a:spLocks noGrp="1"/>
          </p:cNvSpPr>
          <p:nvPr>
            <p:ph type="title"/>
          </p:nvPr>
        </p:nvSpPr>
        <p:spPr>
          <a:xfrm>
            <a:off x="585926" y="947035"/>
            <a:ext cx="1078636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dirty="0"/>
              <a:t>Discrete Variable and Probability Mass Function</a:t>
            </a:r>
          </a:p>
        </p:txBody>
      </p:sp>
      <p:sp>
        <p:nvSpPr>
          <p:cNvPr id="278" name="Google Shape;278;p2"/>
          <p:cNvSpPr txBox="1">
            <a:spLocks noGrp="1"/>
          </p:cNvSpPr>
          <p:nvPr>
            <p:ph type="body" idx="1"/>
          </p:nvPr>
        </p:nvSpPr>
        <p:spPr>
          <a:xfrm>
            <a:off x="1294054" y="2681056"/>
            <a:ext cx="9272100" cy="4093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 dirty="0"/>
              <a:t>We can write: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 dirty="0"/>
              <a:t>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 dirty="0"/>
              <a:t>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 dirty="0"/>
              <a:t>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 dirty="0"/>
              <a:t>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 dirty="0"/>
              <a:t> </a:t>
            </a:r>
          </a:p>
        </p:txBody>
      </p:sp>
      <p:pic>
        <p:nvPicPr>
          <p:cNvPr id="5" name="Picture 4" descr="Equation">
            <a:extLst>
              <a:ext uri="{FF2B5EF4-FFF2-40B4-BE49-F238E27FC236}">
                <a16:creationId xmlns:a16="http://schemas.microsoft.com/office/drawing/2014/main" id="{F880D13D-D8E6-42C8-9098-55E2EF9E3B3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846" y="3299982"/>
            <a:ext cx="3903345" cy="402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Equation">
            <a:extLst>
              <a:ext uri="{FF2B5EF4-FFF2-40B4-BE49-F238E27FC236}">
                <a16:creationId xmlns:a16="http://schemas.microsoft.com/office/drawing/2014/main" id="{9C44E6ED-7286-4CFD-92AA-3DBE15EEE05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934" y="3922124"/>
            <a:ext cx="1951355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Equation">
            <a:extLst>
              <a:ext uri="{FF2B5EF4-FFF2-40B4-BE49-F238E27FC236}">
                <a16:creationId xmlns:a16="http://schemas.microsoft.com/office/drawing/2014/main" id="{EA93D214-CA3C-4919-8555-9646136D350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047" y="4507627"/>
            <a:ext cx="1951355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Equation">
            <a:extLst>
              <a:ext uri="{FF2B5EF4-FFF2-40B4-BE49-F238E27FC236}">
                <a16:creationId xmlns:a16="http://schemas.microsoft.com/office/drawing/2014/main" id="{3C1E8A20-EC09-4F48-AFBE-95C0D7F181C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710" y="5076396"/>
            <a:ext cx="1951355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Equation">
            <a:extLst>
              <a:ext uri="{FF2B5EF4-FFF2-40B4-BE49-F238E27FC236}">
                <a16:creationId xmlns:a16="http://schemas.microsoft.com/office/drawing/2014/main" id="{CC65B2C8-11A3-4634-B138-8FECF8D480F8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346" y="5583348"/>
            <a:ext cx="1951355" cy="368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92933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EBEBEB"/>
                </a:solidFill>
              </a:rPr>
              <a:t>Standard Scores</a:t>
            </a:r>
            <a:endParaRPr/>
          </a:p>
        </p:txBody>
      </p:sp>
      <p:sp>
        <p:nvSpPr>
          <p:cNvPr id="610" name="Google Shape;610;p34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Z-score of 3.0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Mean = 1.85 – 1.4 = 0.45m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SD is 0.15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So, 0.45/0.15 = 3 standard deviations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611" name="Google Shape;61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2944" y="2947388"/>
            <a:ext cx="5095782" cy="250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EBEBEB"/>
                </a:solidFill>
              </a:rPr>
              <a:t>Standard Scores</a:t>
            </a:r>
            <a:endParaRPr/>
          </a:p>
        </p:txBody>
      </p:sp>
      <p:sp>
        <p:nvSpPr>
          <p:cNvPr id="617" name="Google Shape;617;p35"/>
          <p:cNvSpPr txBox="1">
            <a:spLocks noGrp="1"/>
          </p:cNvSpPr>
          <p:nvPr>
            <p:ph type="body" idx="1"/>
          </p:nvPr>
        </p:nvSpPr>
        <p:spPr>
          <a:xfrm>
            <a:off x="1693104" y="2346047"/>
            <a:ext cx="880579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So to convert a value to a Standard Score ("z-score"):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	</a:t>
            </a:r>
            <a:r>
              <a:rPr lang="en-US" sz="1800"/>
              <a:t>first subtract the mean,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	then divide by the Standard Deviation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And doing that is called "Standardizing":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618" name="Google Shape;61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7189" y="4261281"/>
            <a:ext cx="7495284" cy="2299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EBEBEB"/>
                </a:solidFill>
              </a:rPr>
              <a:t>Example: Travel Time</a:t>
            </a:r>
            <a:endParaRPr/>
          </a:p>
        </p:txBody>
      </p:sp>
      <p:sp>
        <p:nvSpPr>
          <p:cNvPr id="624" name="Google Shape;624;p36"/>
          <p:cNvSpPr txBox="1">
            <a:spLocks noGrp="1"/>
          </p:cNvSpPr>
          <p:nvPr>
            <p:ph type="body" idx="1"/>
          </p:nvPr>
        </p:nvSpPr>
        <p:spPr>
          <a:xfrm>
            <a:off x="1154954" y="2903778"/>
            <a:ext cx="8825659" cy="2980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 survey of daily travel time had these results (in minutes):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26, 33, 65, 28, 34, 55, 25, 44, 50, 36, 26, 37, 43, 62, 35, 38, 45, 32, 28, 34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The Mean is 38.8 minutes, and the Standard Deviation is 11.4 minutes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Convert the values to z-scores ("standard scores").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EBEBEB"/>
                </a:solidFill>
              </a:rPr>
              <a:t>Example: Travel Time</a:t>
            </a:r>
            <a:endParaRPr/>
          </a:p>
        </p:txBody>
      </p:sp>
      <p:sp>
        <p:nvSpPr>
          <p:cNvPr id="630" name="Google Shape;630;p37"/>
          <p:cNvSpPr txBox="1">
            <a:spLocks noGrp="1"/>
          </p:cNvSpPr>
          <p:nvPr>
            <p:ph type="body" idx="1"/>
          </p:nvPr>
        </p:nvSpPr>
        <p:spPr>
          <a:xfrm>
            <a:off x="1122830" y="2463677"/>
            <a:ext cx="8825659" cy="2980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We know, to convert a value to a Standard Score ("z-score"):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first subtract the mean,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then divide by the Standard Deviation</a:t>
            </a:r>
            <a:endParaRPr/>
          </a:p>
        </p:txBody>
      </p:sp>
      <p:pic>
        <p:nvPicPr>
          <p:cNvPr id="631" name="Google Shape;631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9037" y="3657599"/>
            <a:ext cx="4989250" cy="2716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8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EBEBEB"/>
                </a:solidFill>
              </a:rPr>
              <a:t>Example: Travel Time</a:t>
            </a:r>
            <a:endParaRPr/>
          </a:p>
        </p:txBody>
      </p:sp>
      <p:sp>
        <p:nvSpPr>
          <p:cNvPr id="637" name="Google Shape;637;p38"/>
          <p:cNvSpPr txBox="1">
            <a:spLocks noGrp="1"/>
          </p:cNvSpPr>
          <p:nvPr>
            <p:ph type="body" idx="1"/>
          </p:nvPr>
        </p:nvSpPr>
        <p:spPr>
          <a:xfrm>
            <a:off x="1154954" y="2903777"/>
            <a:ext cx="8825659" cy="3479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z-score formula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 	z is the "z-score" (Standard Score)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	x is the value to be standardized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	μ ('mu") is the mean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	σ ("sigma") is the standard deviation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638" name="Google Shape;638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39845" y="3311371"/>
            <a:ext cx="2158757" cy="1029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9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EBEBEB"/>
                </a:solidFill>
              </a:rPr>
              <a:t>Example: Travel Time</a:t>
            </a:r>
            <a:endParaRPr/>
          </a:p>
        </p:txBody>
      </p:sp>
      <p:sp>
        <p:nvSpPr>
          <p:cNvPr id="644" name="Google Shape;644;p39"/>
          <p:cNvSpPr txBox="1">
            <a:spLocks noGrp="1"/>
          </p:cNvSpPr>
          <p:nvPr>
            <p:ph type="body" idx="1"/>
          </p:nvPr>
        </p:nvSpPr>
        <p:spPr>
          <a:xfrm>
            <a:off x="1154954" y="2903777"/>
            <a:ext cx="6355555" cy="3479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z-score formula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μ = 38.8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σ = 11.4</a:t>
            </a:r>
            <a:endParaRPr/>
          </a:p>
        </p:txBody>
      </p:sp>
      <p:pic>
        <p:nvPicPr>
          <p:cNvPr id="645" name="Google Shape;645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39845" y="3311371"/>
            <a:ext cx="2158757" cy="1029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EBEBEB"/>
                </a:solidFill>
              </a:rPr>
              <a:t>Skewed Data</a:t>
            </a:r>
            <a:endParaRPr/>
          </a:p>
        </p:txBody>
      </p:sp>
      <p:pic>
        <p:nvPicPr>
          <p:cNvPr id="651" name="Google Shape;651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3907" y="2910294"/>
            <a:ext cx="8149711" cy="2974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EBEBEB"/>
                </a:solidFill>
              </a:rPr>
              <a:t>Skewed Data</a:t>
            </a:r>
            <a:endParaRPr/>
          </a:p>
        </p:txBody>
      </p:sp>
      <p:sp>
        <p:nvSpPr>
          <p:cNvPr id="657" name="Google Shape;657;p41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991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Negative Skew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Because the long "tail" is on the negative side of the peak (left)</a:t>
            </a:r>
            <a:endParaRPr sz="1800"/>
          </a:p>
        </p:txBody>
      </p:sp>
      <p:pic>
        <p:nvPicPr>
          <p:cNvPr id="658" name="Google Shape;65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2808" y="3595456"/>
            <a:ext cx="3703098" cy="2877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EBEBEB"/>
                </a:solidFill>
              </a:rPr>
              <a:t>The Normal Distribution has No Skew</a:t>
            </a:r>
            <a:endParaRPr/>
          </a:p>
        </p:txBody>
      </p:sp>
      <p:sp>
        <p:nvSpPr>
          <p:cNvPr id="664" name="Google Shape;664;p42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991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is perfectly symmetrical.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800"/>
          </a:p>
        </p:txBody>
      </p:sp>
      <p:pic>
        <p:nvPicPr>
          <p:cNvPr id="665" name="Google Shape;665;p42"/>
          <p:cNvPicPr preferRelativeResize="0"/>
          <p:nvPr/>
        </p:nvPicPr>
        <p:blipFill rotWithShape="1">
          <a:blip r:embed="rId3">
            <a:alphaModFix/>
          </a:blip>
          <a:srcRect b="4989"/>
          <a:stretch/>
        </p:blipFill>
        <p:spPr>
          <a:xfrm>
            <a:off x="3204839" y="3595456"/>
            <a:ext cx="5007006" cy="2645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EBEBEB"/>
                </a:solidFill>
              </a:rPr>
              <a:t>Skewed Data</a:t>
            </a:r>
            <a:endParaRPr/>
          </a:p>
        </p:txBody>
      </p:sp>
      <p:sp>
        <p:nvSpPr>
          <p:cNvPr id="671" name="Google Shape;671;p43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991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Positive Skew?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Because the long "tail" is on the positive side of the peak (right)</a:t>
            </a:r>
            <a:endParaRPr sz="1800"/>
          </a:p>
        </p:txBody>
      </p:sp>
      <p:pic>
        <p:nvPicPr>
          <p:cNvPr id="672" name="Google Shape;67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88924" y="3684232"/>
            <a:ext cx="3941685" cy="2867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"/>
          <p:cNvSpPr txBox="1">
            <a:spLocks noGrp="1"/>
          </p:cNvSpPr>
          <p:nvPr>
            <p:ph type="title"/>
          </p:nvPr>
        </p:nvSpPr>
        <p:spPr>
          <a:xfrm>
            <a:off x="585926" y="947035"/>
            <a:ext cx="1078636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dirty="0"/>
              <a:t>Discrete Variable and Probability Mass Function</a:t>
            </a:r>
          </a:p>
        </p:txBody>
      </p:sp>
      <p:sp>
        <p:nvSpPr>
          <p:cNvPr id="278" name="Google Shape;278;p2"/>
          <p:cNvSpPr txBox="1">
            <a:spLocks noGrp="1"/>
          </p:cNvSpPr>
          <p:nvPr>
            <p:ph type="body" idx="1"/>
          </p:nvPr>
        </p:nvSpPr>
        <p:spPr>
          <a:xfrm>
            <a:off x="1070514" y="4799955"/>
            <a:ext cx="4210101" cy="1845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 dirty="0"/>
              <a:t>This distribution shows the same probability for each value: it is called the uniform distribution.</a:t>
            </a:r>
          </a:p>
        </p:txBody>
      </p:sp>
      <p:pic>
        <p:nvPicPr>
          <p:cNvPr id="5" name="Picture 4" descr="Equation">
            <a:extLst>
              <a:ext uri="{FF2B5EF4-FFF2-40B4-BE49-F238E27FC236}">
                <a16:creationId xmlns:a16="http://schemas.microsoft.com/office/drawing/2014/main" id="{F880D13D-D8E6-42C8-9098-55E2EF9E3B3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436" y="2899000"/>
            <a:ext cx="3903345" cy="402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Equation">
            <a:extLst>
              <a:ext uri="{FF2B5EF4-FFF2-40B4-BE49-F238E27FC236}">
                <a16:creationId xmlns:a16="http://schemas.microsoft.com/office/drawing/2014/main" id="{9C44E6ED-7286-4CFD-92AA-3DBE15EEE05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103" y="3552324"/>
            <a:ext cx="1951355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Equation">
            <a:extLst>
              <a:ext uri="{FF2B5EF4-FFF2-40B4-BE49-F238E27FC236}">
                <a16:creationId xmlns:a16="http://schemas.microsoft.com/office/drawing/2014/main" id="{EA93D214-CA3C-4919-8555-9646136D350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961" y="4167571"/>
            <a:ext cx="1951355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Equation">
            <a:extLst>
              <a:ext uri="{FF2B5EF4-FFF2-40B4-BE49-F238E27FC236}">
                <a16:creationId xmlns:a16="http://schemas.microsoft.com/office/drawing/2014/main" id="{3C1E8A20-EC09-4F48-AFBE-95C0D7F181C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423" y="4782818"/>
            <a:ext cx="1951355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Equation">
            <a:extLst>
              <a:ext uri="{FF2B5EF4-FFF2-40B4-BE49-F238E27FC236}">
                <a16:creationId xmlns:a16="http://schemas.microsoft.com/office/drawing/2014/main" id="{CC65B2C8-11A3-4634-B138-8FECF8D480F8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643" y="5398065"/>
            <a:ext cx="1951355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Equation">
            <a:extLst>
              <a:ext uri="{FF2B5EF4-FFF2-40B4-BE49-F238E27FC236}">
                <a16:creationId xmlns:a16="http://schemas.microsoft.com/office/drawing/2014/main" id="{298226E5-1D05-4635-9503-18186EA9B2F0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745" y="6014443"/>
            <a:ext cx="796496" cy="279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587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ctrTitle"/>
          </p:nvPr>
        </p:nvSpPr>
        <p:spPr>
          <a:xfrm>
            <a:off x="1900679" y="2614638"/>
            <a:ext cx="7873635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500"/>
              <a:buFont typeface="Algerian"/>
              <a:buNone/>
            </a:pPr>
            <a:r>
              <a:rPr lang="en-US" sz="11500">
                <a:latin typeface="Algerian"/>
                <a:ea typeface="Algerian"/>
                <a:cs typeface="Algerian"/>
                <a:sym typeface="Algerian"/>
              </a:rPr>
              <a:t>Thank You </a:t>
            </a:r>
            <a:endParaRPr sz="1150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dirty="0"/>
              <a:t>Probability Mass Function</a:t>
            </a:r>
            <a:endParaRPr dirty="0"/>
          </a:p>
        </p:txBody>
      </p:sp>
      <p:sp>
        <p:nvSpPr>
          <p:cNvPr id="278" name="Google Shape;278;p2"/>
          <p:cNvSpPr txBox="1">
            <a:spLocks noGrp="1"/>
          </p:cNvSpPr>
          <p:nvPr>
            <p:ph type="body" idx="1"/>
          </p:nvPr>
        </p:nvSpPr>
        <p:spPr>
          <a:xfrm>
            <a:off x="1320687" y="2352583"/>
            <a:ext cx="9272100" cy="4093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/>
              <a:t>The y-axis gives the probability and x-axis the outcome.</a:t>
            </a:r>
            <a:endParaRPr sz="2000" dirty="0"/>
          </a:p>
        </p:txBody>
      </p:sp>
      <p:pic>
        <p:nvPicPr>
          <p:cNvPr id="4" name="Picture 3" descr="figure-name">
            <a:extLst>
              <a:ext uri="{FF2B5EF4-FFF2-40B4-BE49-F238E27FC236}">
                <a16:creationId xmlns:a16="http://schemas.microsoft.com/office/drawing/2014/main" id="{05FEBD92-CFE9-4C3C-A009-64C14A783D8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897" y="2849732"/>
            <a:ext cx="6400799" cy="3826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6537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dirty="0"/>
              <a:t>Joint probability distribution</a:t>
            </a:r>
            <a:endParaRPr dirty="0"/>
          </a:p>
        </p:txBody>
      </p:sp>
      <p:sp>
        <p:nvSpPr>
          <p:cNvPr id="278" name="Google Shape;278;p2"/>
          <p:cNvSpPr txBox="1">
            <a:spLocks noGrp="1"/>
          </p:cNvSpPr>
          <p:nvPr>
            <p:ph type="body" idx="1"/>
          </p:nvPr>
        </p:nvSpPr>
        <p:spPr>
          <a:xfrm>
            <a:off x="1320687" y="2352583"/>
            <a:ext cx="9272100" cy="4093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/>
              <a:t>The joint probability distribution is useful in the cases where we are interested in the probability that x takes a specific value while y takes another specific value. 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endParaRPr lang="en-US" sz="20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/>
              <a:t>For instance, what would be the probability to get a 1 with the first dice and 2 with the second dice? 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endParaRPr lang="en-US" sz="20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/>
              <a:t>The probabilities corresponding to every pair of values are written P(x=x, y=y) or P(x, y). This is what we call the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joint probability</a:t>
            </a:r>
            <a:r>
              <a:rPr lang="en-US" sz="2000" dirty="0"/>
              <a:t>.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408641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dirty="0"/>
              <a:t>Joint probability distribution</a:t>
            </a:r>
            <a:endParaRPr dirty="0"/>
          </a:p>
        </p:txBody>
      </p:sp>
      <p:sp>
        <p:nvSpPr>
          <p:cNvPr id="278" name="Google Shape;278;p2"/>
          <p:cNvSpPr txBox="1">
            <a:spLocks noGrp="1"/>
          </p:cNvSpPr>
          <p:nvPr>
            <p:ph type="body" idx="1"/>
          </p:nvPr>
        </p:nvSpPr>
        <p:spPr>
          <a:xfrm>
            <a:off x="1320687" y="2352583"/>
            <a:ext cx="9272100" cy="4093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/>
              <a:t>Example: </a:t>
            </a:r>
            <a:endParaRPr sz="2000" dirty="0"/>
          </a:p>
        </p:txBody>
      </p:sp>
      <p:pic>
        <p:nvPicPr>
          <p:cNvPr id="4" name="Picture 3" descr="Equation">
            <a:extLst>
              <a:ext uri="{FF2B5EF4-FFF2-40B4-BE49-F238E27FC236}">
                <a16:creationId xmlns:a16="http://schemas.microsoft.com/office/drawing/2014/main" id="{733F7CA4-47FD-4DB7-A1D9-1AA8275A593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701" y="3719693"/>
            <a:ext cx="7688072" cy="13596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3755155"/>
      </p:ext>
    </p:extLst>
  </p:cSld>
  <p:clrMapOvr>
    <a:masterClrMapping/>
  </p:clrMapOvr>
</p:sld>
</file>

<file path=ppt/theme/theme1.xml><?xml version="1.0" encoding="utf-8"?>
<a:theme xmlns:a="http://schemas.openxmlformats.org/drawingml/2006/main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2021</Words>
  <Application>Microsoft Office PowerPoint</Application>
  <PresentationFormat>Widescreen</PresentationFormat>
  <Paragraphs>337</Paragraphs>
  <Slides>60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Century Gothic</vt:lpstr>
      <vt:lpstr>Cambria Math</vt:lpstr>
      <vt:lpstr>Noto Sans Symbols</vt:lpstr>
      <vt:lpstr>Arial</vt:lpstr>
      <vt:lpstr>Algerian</vt:lpstr>
      <vt:lpstr>Ion Boardroom</vt:lpstr>
      <vt:lpstr>Ion Boardroom</vt:lpstr>
      <vt:lpstr>Probability Distribution</vt:lpstr>
      <vt:lpstr>Random Variables</vt:lpstr>
      <vt:lpstr>Probability Distributions</vt:lpstr>
      <vt:lpstr>Discrete Variable and Probability Mass Function</vt:lpstr>
      <vt:lpstr>Discrete Variable and Probability Mass Function</vt:lpstr>
      <vt:lpstr>Discrete Variable and Probability Mass Function</vt:lpstr>
      <vt:lpstr>Probability Mass Function</vt:lpstr>
      <vt:lpstr>Joint probability distribution</vt:lpstr>
      <vt:lpstr>Joint probability distribution</vt:lpstr>
      <vt:lpstr>Continuous Variable and Probability Density Function</vt:lpstr>
      <vt:lpstr>Continuous Variable and Probability Density Function</vt:lpstr>
      <vt:lpstr>Continuous Variable and Probability Density Function</vt:lpstr>
      <vt:lpstr>Continuous Variable and Probability Density Function</vt:lpstr>
      <vt:lpstr>Area under the Curve</vt:lpstr>
      <vt:lpstr>Area under the Curve</vt:lpstr>
      <vt:lpstr>Area under the Curve</vt:lpstr>
      <vt:lpstr>Types of Probability Distributions</vt:lpstr>
      <vt:lpstr>The Binomial Distribution</vt:lpstr>
      <vt:lpstr>The Binomial Distribution</vt:lpstr>
      <vt:lpstr>The Binomial Distribution</vt:lpstr>
      <vt:lpstr>The Binomial Distribution</vt:lpstr>
      <vt:lpstr>The Binomial Distribution</vt:lpstr>
      <vt:lpstr>The Binomial Distribution</vt:lpstr>
      <vt:lpstr>The Binomial Distribution</vt:lpstr>
      <vt:lpstr>The Binomial Distribution</vt:lpstr>
      <vt:lpstr>The Binomial Distribution - Example</vt:lpstr>
      <vt:lpstr>The Binomial Distribution - Example</vt:lpstr>
      <vt:lpstr>The Binomial Distribution - Example</vt:lpstr>
      <vt:lpstr>The Binomial Distribution - Example</vt:lpstr>
      <vt:lpstr>Bias!</vt:lpstr>
      <vt:lpstr>Bias</vt:lpstr>
      <vt:lpstr>Bias!</vt:lpstr>
      <vt:lpstr>Bias!</vt:lpstr>
      <vt:lpstr>Bias! – Example continued</vt:lpstr>
      <vt:lpstr>Bias! – Example continued</vt:lpstr>
      <vt:lpstr>Bias! – Example continued</vt:lpstr>
      <vt:lpstr>Bias! – Example 2</vt:lpstr>
      <vt:lpstr>Bias! – Example 2</vt:lpstr>
      <vt:lpstr>Bias! – Example continued</vt:lpstr>
      <vt:lpstr>Putting it Together</vt:lpstr>
      <vt:lpstr>Mean, Variance &amp; Standard deviation</vt:lpstr>
      <vt:lpstr>Mean, Variance &amp; Standard deviation</vt:lpstr>
      <vt:lpstr>Summary</vt:lpstr>
      <vt:lpstr>Normal Distribution</vt:lpstr>
      <vt:lpstr>Normal Distribution</vt:lpstr>
      <vt:lpstr>Normal Distribution</vt:lpstr>
      <vt:lpstr>Normal Distribution</vt:lpstr>
      <vt:lpstr>Normal Distribution</vt:lpstr>
      <vt:lpstr>Standard Scores</vt:lpstr>
      <vt:lpstr>Standard Scores</vt:lpstr>
      <vt:lpstr>Standard Scores</vt:lpstr>
      <vt:lpstr>Example: Travel Time</vt:lpstr>
      <vt:lpstr>Example: Travel Time</vt:lpstr>
      <vt:lpstr>Example: Travel Time</vt:lpstr>
      <vt:lpstr>Example: Travel Time</vt:lpstr>
      <vt:lpstr>Skewed Data</vt:lpstr>
      <vt:lpstr>Skewed Data</vt:lpstr>
      <vt:lpstr>The Normal Distribution has No Skew</vt:lpstr>
      <vt:lpstr>Skewed Data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Distribution</dc:title>
  <dc:creator>Vinita Saldanha</dc:creator>
  <cp:lastModifiedBy>Vinita Saldanha</cp:lastModifiedBy>
  <cp:revision>7</cp:revision>
  <dcterms:created xsi:type="dcterms:W3CDTF">2021-05-02T07:02:12Z</dcterms:created>
  <dcterms:modified xsi:type="dcterms:W3CDTF">2021-06-09T13:34:44Z</dcterms:modified>
</cp:coreProperties>
</file>