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9" r:id="rId3"/>
    <p:sldId id="260" r:id="rId4"/>
    <p:sldId id="295" r:id="rId5"/>
    <p:sldId id="296" r:id="rId6"/>
    <p:sldId id="261" r:id="rId7"/>
    <p:sldId id="294" r:id="rId8"/>
    <p:sldId id="262" r:id="rId9"/>
    <p:sldId id="263" r:id="rId10"/>
    <p:sldId id="264" r:id="rId11"/>
    <p:sldId id="265" r:id="rId12"/>
    <p:sldId id="266" r:id="rId13"/>
    <p:sldId id="292" r:id="rId14"/>
    <p:sldId id="293" r:id="rId15"/>
    <p:sldId id="268" r:id="rId16"/>
    <p:sldId id="27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8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79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5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3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6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11DDAF-7520-4A7A-A249-782D95B8FC31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8B26-D714-473D-BB1B-7BAFDD207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33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3C66-F29A-4588-A87A-80E946565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177043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Algerian" panose="04020705040A02060702" pitchFamily="82" charset="0"/>
              </a:rPr>
              <a:t>Probability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18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46185"/>
            <a:ext cx="10164932" cy="994343"/>
          </a:xfrm>
        </p:spPr>
        <p:txBody>
          <a:bodyPr/>
          <a:lstStyle/>
          <a:p>
            <a:r>
              <a:rPr lang="en-US" dirty="0"/>
              <a:t>Poisson Distribution Expected Value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the Poisson distribution is given as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20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3200" dirty="0"/>
                  <a:t> ,  at t=1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sz="2400" dirty="0"/>
                  <a:t>E(X) = λ</a:t>
                </a:r>
              </a:p>
              <a:p>
                <a:endParaRPr lang="en-US" sz="2400" dirty="0"/>
              </a:p>
              <a:p>
                <a:r>
                  <a:rPr lang="en-US" dirty="0"/>
                  <a:t>Expected value (mean) and the variance of the Poisson distribution is equal to λ.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  <a:blipFill>
                <a:blip r:embed="rId2"/>
                <a:stretch>
                  <a:fillRect l="-545" t="-962" r="-68"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46185"/>
            <a:ext cx="9960745" cy="994343"/>
          </a:xfrm>
        </p:spPr>
        <p:txBody>
          <a:bodyPr/>
          <a:lstStyle/>
          <a:p>
            <a:r>
              <a:rPr lang="en-US" dirty="0"/>
              <a:t>Poisson Distribution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55264"/>
            <a:ext cx="8946541" cy="380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1:</a:t>
            </a:r>
          </a:p>
          <a:p>
            <a:r>
              <a:rPr lang="en-US" dirty="0"/>
              <a:t>A life insurance salesman sells on the average 3 life insurance policies per week. Use Poisson's law to calculate the probability that in a given week he will sell</a:t>
            </a:r>
          </a:p>
          <a:p>
            <a:pPr marL="0" indent="0">
              <a:buNone/>
            </a:pPr>
            <a:r>
              <a:rPr lang="en-US" dirty="0"/>
              <a:t>	a)	Some policies</a:t>
            </a:r>
          </a:p>
          <a:p>
            <a:pPr marL="0" indent="0">
              <a:buNone/>
            </a:pPr>
            <a:r>
              <a:rPr lang="en-US" dirty="0"/>
              <a:t>	b)	2 or more policies but less than 5 policies.</a:t>
            </a:r>
          </a:p>
          <a:p>
            <a:pPr marL="0" indent="0">
              <a:buNone/>
            </a:pPr>
            <a:r>
              <a:rPr lang="en-US" dirty="0"/>
              <a:t>	c)	Assuming that there are 5 working days per week, what is the 		       probability that in a given day he will sell one policy?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8" y="346185"/>
            <a:ext cx="9987378" cy="994343"/>
          </a:xfrm>
        </p:spPr>
        <p:txBody>
          <a:bodyPr/>
          <a:lstStyle/>
          <a:p>
            <a:r>
              <a:rPr lang="en-US" dirty="0"/>
              <a:t>Poisson Distribution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9137" y="1626012"/>
                <a:ext cx="8946541" cy="5085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Here, </a:t>
                </a:r>
                <a:r>
                  <a:rPr lang="el-GR" dirty="0"/>
                  <a:t>μ = 3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a) "Some policies" means "1 or more policies“</a:t>
                </a:r>
              </a:p>
              <a:p>
                <a:pPr marL="0" indent="0">
                  <a:buNone/>
                </a:pPr>
                <a:r>
                  <a:rPr lang="en-GB" b="0" i="1" dirty="0">
                    <a:effectLst/>
                    <a:latin typeface="KaTeX_Math"/>
                  </a:rPr>
                  <a:t>		</a:t>
                </a:r>
                <a:r>
                  <a:rPr lang="en-GB" sz="2400" b="0" i="1" dirty="0">
                    <a:effectLst/>
                    <a:latin typeface="KaTeX_Math"/>
                  </a:rPr>
                  <a:t>P</a:t>
                </a:r>
                <a:r>
                  <a:rPr lang="en-GB" sz="2400" b="0" i="0" dirty="0">
                    <a:effectLst/>
                    <a:latin typeface="KaTeX_Main"/>
                  </a:rPr>
                  <a:t>(</a:t>
                </a:r>
                <a:r>
                  <a:rPr lang="en-GB" sz="2400" b="0" i="1" dirty="0">
                    <a:effectLst/>
                    <a:latin typeface="KaTeX_Math"/>
                  </a:rPr>
                  <a:t>X</a:t>
                </a:r>
                <a:r>
                  <a:rPr lang="en-GB" sz="2400" b="0" i="0" dirty="0">
                    <a:effectLst/>
                    <a:latin typeface="KaTeX_Main"/>
                  </a:rPr>
                  <a:t> &gt; 0) = 1 − </a:t>
                </a:r>
                <a:r>
                  <a:rPr lang="en-GB" sz="2400" b="0" i="1" dirty="0">
                    <a:effectLst/>
                    <a:latin typeface="KaTeX_Math"/>
                  </a:rPr>
                  <a:t>P</a:t>
                </a:r>
                <a:r>
                  <a:rPr lang="en-GB" sz="2400" b="0" i="0" dirty="0">
                    <a:effectLst/>
                    <a:latin typeface="KaTeX_Main"/>
                  </a:rPr>
                  <a:t>(</a:t>
                </a:r>
                <a:r>
                  <a:rPr lang="en-GB" sz="2400" b="0" i="1" dirty="0">
                    <a:effectLst/>
                    <a:latin typeface="KaTeX_Math"/>
                  </a:rPr>
                  <a:t>x</a:t>
                </a:r>
                <a:r>
                  <a:rPr lang="en-GB" sz="2400" b="0" i="0" baseline="-25000" dirty="0">
                    <a:effectLst/>
                    <a:latin typeface="KaTeX_Main"/>
                  </a:rPr>
                  <a:t>0</a:t>
                </a:r>
                <a:r>
                  <a:rPr lang="en-GB" sz="2400" b="0" i="0" dirty="0">
                    <a:effectLst/>
                    <a:latin typeface="KaTeX_Main"/>
                  </a:rPr>
                  <a:t>)</a:t>
                </a:r>
              </a:p>
              <a:p>
                <a:pPr marL="0" indent="0">
                  <a:buNone/>
                </a:pPr>
                <a:endParaRPr lang="en-GB" b="0" i="0" dirty="0">
                  <a:effectLst/>
                  <a:latin typeface="KaTeX_Main"/>
                </a:endParaRPr>
              </a:p>
              <a:p>
                <a:pPr marL="0" indent="0">
                  <a:buNone/>
                </a:pPr>
                <a:r>
                  <a:rPr lang="en-GB" dirty="0"/>
                  <a:t>Now</a:t>
                </a:r>
                <a:r>
                  <a:rPr lang="en-GB" dirty="0">
                    <a:latin typeface="KaTeX_Mai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=4.9787 ∗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KaTeX_Math"/>
                  </a:rPr>
                  <a:t>	</a:t>
                </a:r>
                <a:r>
                  <a:rPr lang="en-GB" sz="2400" i="1" dirty="0">
                    <a:latin typeface="KaTeX_Math"/>
                  </a:rPr>
                  <a:t>P</a:t>
                </a:r>
                <a:r>
                  <a:rPr lang="en-GB" sz="2400" dirty="0">
                    <a:latin typeface="KaTeX_Main"/>
                  </a:rPr>
                  <a:t>(</a:t>
                </a:r>
                <a:r>
                  <a:rPr lang="en-GB" sz="2400" i="1" dirty="0">
                    <a:latin typeface="KaTeX_Math"/>
                  </a:rPr>
                  <a:t>X</a:t>
                </a:r>
                <a:r>
                  <a:rPr lang="en-GB" sz="2400" dirty="0">
                    <a:latin typeface="KaTeX_Main"/>
                  </a:rPr>
                  <a:t> &gt; 0) = 1 − </a:t>
                </a:r>
                <a:r>
                  <a:rPr lang="en-GB" sz="2400" i="1" dirty="0">
                    <a:latin typeface="KaTeX_Math"/>
                  </a:rPr>
                  <a:t>P</a:t>
                </a:r>
                <a:r>
                  <a:rPr lang="en-GB" sz="2400" dirty="0">
                    <a:latin typeface="KaTeX_Main"/>
                  </a:rPr>
                  <a:t>(</a:t>
                </a:r>
                <a:r>
                  <a:rPr lang="en-GB" sz="2400" i="1" dirty="0">
                    <a:latin typeface="KaTeX_Math"/>
                  </a:rPr>
                  <a:t>x</a:t>
                </a:r>
                <a:r>
                  <a:rPr lang="en-GB" sz="2400" baseline="-25000" dirty="0">
                    <a:latin typeface="KaTeX_Main"/>
                  </a:rPr>
                  <a:t>0</a:t>
                </a:r>
                <a:r>
                  <a:rPr lang="en-GB" sz="2400" dirty="0">
                    <a:latin typeface="KaTeX_Main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KaTeX_Main"/>
                  </a:rPr>
                  <a:t>			=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4.9787 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sz="2400" dirty="0">
                  <a:latin typeface="KaTeX_Main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= 0.95021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137" y="1626012"/>
                <a:ext cx="8946541" cy="5085232"/>
              </a:xfrm>
              <a:blipFill>
                <a:blip r:embed="rId2"/>
                <a:stretch>
                  <a:fillRect l="-750" t="-719" b="-2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46185"/>
            <a:ext cx="9960745" cy="994343"/>
          </a:xfrm>
        </p:spPr>
        <p:txBody>
          <a:bodyPr/>
          <a:lstStyle/>
          <a:p>
            <a:r>
              <a:rPr lang="en-US" dirty="0"/>
              <a:t>Poisson Distribution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b)	2 or more policies but less than 5 policies.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</a:p>
              <a:p>
                <a:pPr marL="0" indent="0">
                  <a:buNone/>
                </a:pPr>
                <a:r>
                  <a:rPr lang="en-US" dirty="0"/>
                  <a:t>						= 0.61611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  <a:blipFill>
                <a:blip r:embed="rId2"/>
                <a:stretch>
                  <a:fillRect l="-681" t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46185"/>
            <a:ext cx="9960745" cy="994343"/>
          </a:xfrm>
        </p:spPr>
        <p:txBody>
          <a:bodyPr/>
          <a:lstStyle/>
          <a:p>
            <a:r>
              <a:rPr lang="en-US" dirty="0"/>
              <a:t>Poisson Distribution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c)Average number of policies sold per day: 	</a:t>
                </a:r>
              </a:p>
              <a:p>
                <a:pPr marL="0" indent="0">
                  <a:buNone/>
                </a:pPr>
                <a:r>
                  <a:rPr lang="en-US" dirty="0"/>
                  <a:t>				3/5=0.6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−0.6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= 0.32929					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  <a:blipFill>
                <a:blip r:embed="rId2"/>
                <a:stretch>
                  <a:fillRect l="-681" t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8" y="346185"/>
            <a:ext cx="9987378" cy="994343"/>
          </a:xfrm>
        </p:spPr>
        <p:txBody>
          <a:bodyPr/>
          <a:lstStyle/>
          <a:p>
            <a:r>
              <a:rPr lang="en-US" dirty="0"/>
              <a:t>Poisson Distribution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6560" y="1424686"/>
                <a:ext cx="8946541" cy="52809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 2:</a:t>
                </a:r>
              </a:p>
              <a:p>
                <a:r>
                  <a:rPr lang="en-US" dirty="0"/>
                  <a:t>If electricity power failures occur according to a Poisson distribution with an average of 3 failures every twenty weeks, calculate the probability that there will not be more than one failure during a particular week.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								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b="0" i="1" dirty="0">
                    <a:latin typeface="Cambria Math" panose="02040503050406030204" pitchFamily="18" charset="0"/>
                  </a:rPr>
                  <a:t>Solution: </a:t>
                </a: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The average number of failures per week is: µ=3/20=0.15</a:t>
                </a:r>
                <a:r>
                  <a:rPr lang="en-US" sz="2000" b="0" dirty="0"/>
                  <a:t>		</a:t>
                </a:r>
              </a:p>
              <a:p>
                <a:r>
                  <a:rPr lang="fr-FR" dirty="0"/>
                  <a:t>“ 0 </a:t>
                </a:r>
                <a:r>
                  <a:rPr lang="fr-FR" dirty="0" err="1"/>
                  <a:t>failures</a:t>
                </a:r>
                <a:r>
                  <a:rPr lang="fr-FR" dirty="0"/>
                  <a:t>" plus “1 </a:t>
                </a:r>
                <a:r>
                  <a:rPr lang="fr-FR" dirty="0" err="1"/>
                  <a:t>failure</a:t>
                </a:r>
                <a:r>
                  <a:rPr lang="fr-FR" dirty="0"/>
                  <a:t>".</a:t>
                </a:r>
                <a:endParaRPr lang="en-GB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560" y="1424686"/>
                <a:ext cx="8946541" cy="5280914"/>
              </a:xfrm>
              <a:blipFill>
                <a:blip r:embed="rId2"/>
                <a:stretch>
                  <a:fillRect l="-681" t="-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20293D-A9FA-4017-BD3B-69692BACEE9E}"/>
                  </a:ext>
                </a:extLst>
              </p:cNvPr>
              <p:cNvSpPr txBox="1"/>
              <p:nvPr/>
            </p:nvSpPr>
            <p:spPr>
              <a:xfrm>
                <a:off x="2500489" y="5156315"/>
                <a:ext cx="4812471" cy="1206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−0.15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−0.15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=0.98981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20293D-A9FA-4017-BD3B-69692BACE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89" y="5156315"/>
                <a:ext cx="4812471" cy="1206805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7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46185"/>
            <a:ext cx="9960745" cy="994343"/>
          </a:xfrm>
        </p:spPr>
        <p:txBody>
          <a:bodyPr/>
          <a:lstStyle/>
          <a:p>
            <a:r>
              <a:rPr lang="en-US" dirty="0"/>
              <a:t>Poisson Distribution Practical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44210"/>
            <a:ext cx="8946541" cy="4474345"/>
          </a:xfrm>
        </p:spPr>
        <p:txBody>
          <a:bodyPr>
            <a:normAutofit/>
          </a:bodyPr>
          <a:lstStyle/>
          <a:p>
            <a:r>
              <a:rPr lang="en-US" dirty="0"/>
              <a:t>Priya is recording birds in a national park, using a microphone placed in a tree. She is counting the number of times a bird is recorded singing and wants to model the number of birds singing in a minute. For this task, she’ll assume independence of the detected birds.</a:t>
            </a:r>
          </a:p>
          <a:p>
            <a:endParaRPr lang="en-US" dirty="0"/>
          </a:p>
          <a:p>
            <a:r>
              <a:rPr lang="en-US" dirty="0"/>
              <a:t>Looking at the data of the last few hours, Priya observes that in average, there are two birds detected in an interval of one minute. So the value 2 could be a good candidate for the parameter of the distribution λ. Her goal is to know the probability that a specific number of birds will sing in the next minute.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46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96" y="2221594"/>
            <a:ext cx="8946541" cy="3353583"/>
          </a:xfrm>
        </p:spPr>
        <p:txBody>
          <a:bodyPr>
            <a:normAutofit/>
          </a:bodyPr>
          <a:lstStyle/>
          <a:p>
            <a:r>
              <a:rPr lang="en-US" dirty="0"/>
              <a:t>The distribution of the chi-square statistic is called the chi-square distribution.</a:t>
            </a:r>
          </a:p>
          <a:p>
            <a:endParaRPr lang="en-US" dirty="0"/>
          </a:p>
          <a:p>
            <a:r>
              <a:rPr lang="en-US" dirty="0"/>
              <a:t>we learn to compute the chi-square statistic and find the probability associated with the statistic.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Chi-Square Statistic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5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Distribution</a:t>
            </a:r>
            <a:br>
              <a:rPr lang="en-US" dirty="0"/>
            </a:br>
            <a:r>
              <a:rPr lang="en-US" dirty="0"/>
              <a:t>The Chi-Square Statistic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74" y="2368350"/>
            <a:ext cx="8946541" cy="3987294"/>
          </a:xfrm>
        </p:spPr>
        <p:txBody>
          <a:bodyPr>
            <a:normAutofit/>
          </a:bodyPr>
          <a:lstStyle/>
          <a:p>
            <a:r>
              <a:rPr lang="en-US" dirty="0"/>
              <a:t>We select a random sample of size n from a normal population, having a standard deviation equal to σ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find that the standard deviation in our sample is equal to s.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[ ( n - 1 ) * s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] / σ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The distribution of the chi-square statistic is called the chi-square distribution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Distribution</a:t>
            </a:r>
            <a:br>
              <a:rPr lang="en-US" dirty="0"/>
            </a:br>
            <a:r>
              <a:rPr lang="en-US" dirty="0"/>
              <a:t>The Chi-Square Statistic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74" y="1917577"/>
            <a:ext cx="9597353" cy="4758431"/>
          </a:xfrm>
        </p:spPr>
        <p:txBody>
          <a:bodyPr>
            <a:normAutofit/>
          </a:bodyPr>
          <a:lstStyle/>
          <a:p>
            <a:r>
              <a:rPr lang="en-US" dirty="0"/>
              <a:t>Probability density function:</a:t>
            </a:r>
          </a:p>
          <a:p>
            <a:r>
              <a:rPr lang="en-GB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Y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* ( Χ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) 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v/2 - 1 )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* </a:t>
            </a:r>
            <a:r>
              <a:rPr lang="en-GB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-Χ2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 2</a:t>
            </a:r>
          </a:p>
          <a:p>
            <a:pPr marL="0" indent="0">
              <a:buNone/>
            </a:pPr>
            <a:endParaRPr lang="en-GB" sz="18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Where,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Y0 is a constant that depends on the number of degrees of freedom,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Χ2 is the chi-square statistic,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v = n - 1 is the number of degrees of freedom,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e is a constant equal to the base of the natural logarithm system (approximately 2.71828).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Y0 is defined, so that the area under the chi-square curve is equal to one.</a:t>
            </a: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03999"/>
          </a:xfrm>
        </p:spPr>
        <p:txBody>
          <a:bodyPr/>
          <a:lstStyle/>
          <a:p>
            <a:r>
              <a:rPr lang="en-GB" dirty="0"/>
              <a:t>Poisson distribution is a discrete probability distribution</a:t>
            </a:r>
          </a:p>
          <a:p>
            <a:endParaRPr lang="en-GB" dirty="0"/>
          </a:p>
          <a:p>
            <a:r>
              <a:rPr lang="en-US" dirty="0"/>
              <a:t>Can take specific values in each list of numbers, probably infinite</a:t>
            </a:r>
          </a:p>
          <a:p>
            <a:endParaRPr lang="en-US" dirty="0"/>
          </a:p>
          <a:p>
            <a:r>
              <a:rPr lang="en-US" dirty="0"/>
              <a:t>It classifies the experiment into two categories, such as success or failure. </a:t>
            </a:r>
          </a:p>
          <a:p>
            <a:endParaRPr lang="en-US" dirty="0"/>
          </a:p>
          <a:p>
            <a:r>
              <a:rPr lang="en-US" dirty="0"/>
              <a:t>Poisson distribution is a limiting process of the binomial distribution.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88" y="154274"/>
            <a:ext cx="10031767" cy="827859"/>
          </a:xfrm>
        </p:spPr>
        <p:txBody>
          <a:bodyPr/>
          <a:lstStyle/>
          <a:p>
            <a:r>
              <a:rPr lang="en-US" dirty="0"/>
              <a:t>The Chi-Square Statistic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88" y="1182511"/>
            <a:ext cx="11021725" cy="1905949"/>
          </a:xfrm>
        </p:spPr>
        <p:txBody>
          <a:bodyPr>
            <a:normAutofit/>
          </a:bodyPr>
          <a:lstStyle/>
          <a:p>
            <a:r>
              <a:rPr lang="en-US" dirty="0"/>
              <a:t>The red curve shows the distribution of chi-square values computed from all possible samples of size 3, where degrees of freedom is n - 1 = 3 - 1 = 2. </a:t>
            </a:r>
          </a:p>
          <a:p>
            <a:r>
              <a:rPr lang="en-US" dirty="0"/>
              <a:t>The green curve shows the distribution for samples of size 5 (degrees of freedom equal to 4)</a:t>
            </a:r>
          </a:p>
          <a:p>
            <a:r>
              <a:rPr lang="en-US" dirty="0"/>
              <a:t>The blue curve, for samples of size 11 (degrees of freedom equal to 10).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5FD8A-AC23-4BB3-AE83-014A01A25563}"/>
              </a:ext>
            </a:extLst>
          </p:cNvPr>
          <p:cNvPicPr/>
          <p:nvPr/>
        </p:nvPicPr>
        <p:blipFill rotWithShape="1">
          <a:blip r:embed="rId2"/>
          <a:srcRect t="5291"/>
          <a:stretch/>
        </p:blipFill>
        <p:spPr bwMode="auto">
          <a:xfrm>
            <a:off x="2726267" y="3173428"/>
            <a:ext cx="6739466" cy="3872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72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96" y="1772356"/>
            <a:ext cx="8946541" cy="4739459"/>
          </a:xfrm>
        </p:spPr>
        <p:txBody>
          <a:bodyPr>
            <a:normAutofit/>
          </a:bodyPr>
          <a:lstStyle/>
          <a:p>
            <a:r>
              <a:rPr lang="en-US" dirty="0"/>
              <a:t>The mean of the distribution is equal to the number of degrees of freedom: μ = v.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variance is equal to two times the number of degrees of freedom: σ2 = 2 * 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degrees of freedom are greater than or equal to 2, the maximum value for Y occurs when Χ2 = v - 2.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the degrees of freedom increase, the chi-square curve approaches a normal distribution.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Problem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70" y="1919112"/>
            <a:ext cx="10479860" cy="4346222"/>
          </a:xfrm>
        </p:spPr>
        <p:txBody>
          <a:bodyPr>
            <a:noAutofit/>
          </a:bodyPr>
          <a:lstStyle/>
          <a:p>
            <a:r>
              <a:rPr lang="en-US" sz="2200" dirty="0"/>
              <a:t>The Acme Battery Company has developed a new cell phone battery.</a:t>
            </a:r>
          </a:p>
          <a:p>
            <a:pPr marL="0" indent="0">
              <a:buNone/>
            </a:pPr>
            <a:r>
              <a:rPr lang="en-US" sz="2200" dirty="0"/>
              <a:t>    On average, the battery lasts 60 minutes on a single charge. The</a:t>
            </a:r>
          </a:p>
          <a:p>
            <a:pPr marL="0" indent="0">
              <a:buNone/>
            </a:pPr>
            <a:r>
              <a:rPr lang="en-US" sz="2200" dirty="0"/>
              <a:t>    standard deviation is 4 minutes.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Suppose the manufacturing department runs a quality control test. They</a:t>
            </a:r>
          </a:p>
          <a:p>
            <a:pPr marL="0" indent="0">
              <a:buNone/>
            </a:pPr>
            <a:r>
              <a:rPr lang="en-US" sz="2200" dirty="0"/>
              <a:t>     randomly select 7 batteries. The standard deviation of the selected</a:t>
            </a:r>
          </a:p>
          <a:p>
            <a:pPr marL="0" indent="0">
              <a:buNone/>
            </a:pPr>
            <a:r>
              <a:rPr lang="en-US" sz="2200" dirty="0"/>
              <a:t>     batteries is 6 minutes. What would be the chi-square statistic </a:t>
            </a:r>
          </a:p>
          <a:p>
            <a:pPr marL="0" indent="0">
              <a:buNone/>
            </a:pPr>
            <a:r>
              <a:rPr lang="en-US" sz="2200" dirty="0"/>
              <a:t>     represented by this test?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6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Problem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96" y="1772356"/>
            <a:ext cx="10479860" cy="473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Solution</a:t>
            </a:r>
          </a:p>
          <a:p>
            <a:r>
              <a:rPr lang="en-US" dirty="0"/>
              <a:t>The standard deviation of the population is 4 minutes.</a:t>
            </a:r>
          </a:p>
          <a:p>
            <a:r>
              <a:rPr lang="en-US" dirty="0"/>
              <a:t>The standard deviation of the sample is 6 minutes.</a:t>
            </a:r>
          </a:p>
          <a:p>
            <a:r>
              <a:rPr lang="en-US" dirty="0"/>
              <a:t>The number of sample observations is 7.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GB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en-GB" sz="28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[ ( n - 1 ) * s</a:t>
            </a:r>
            <a:r>
              <a:rPr lang="en-GB" sz="28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] / σ</a:t>
            </a:r>
            <a:r>
              <a:rPr lang="en-GB" sz="28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GB" sz="3200" baseline="300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Χ</a:t>
            </a:r>
            <a:r>
              <a:rPr lang="en-GB" sz="32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[ ( 7 - 1 ) * 6</a:t>
            </a:r>
            <a:r>
              <a:rPr lang="en-GB" sz="32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] / 4</a:t>
            </a:r>
            <a:r>
              <a:rPr lang="en-GB" sz="3200" baseline="30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GB" sz="3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= 13.5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Problem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70" y="1919112"/>
            <a:ext cx="10479860" cy="4346222"/>
          </a:xfrm>
        </p:spPr>
        <p:txBody>
          <a:bodyPr>
            <a:noAutofit/>
          </a:bodyPr>
          <a:lstStyle/>
          <a:p>
            <a:r>
              <a:rPr lang="en-US" sz="2200" dirty="0"/>
              <a:t>The manufacturing department ran a quality control test, using 7</a:t>
            </a:r>
          </a:p>
          <a:p>
            <a:pPr marL="0" indent="0">
              <a:buNone/>
            </a:pPr>
            <a:r>
              <a:rPr lang="en-US" sz="2200" dirty="0"/>
              <a:t>     randomly selected batteries. In their test, the standard deviation was </a:t>
            </a:r>
          </a:p>
          <a:p>
            <a:pPr marL="0" indent="0">
              <a:buNone/>
            </a:pPr>
            <a:r>
              <a:rPr lang="en-US" sz="2200" dirty="0"/>
              <a:t>    6 minutes, which equated to a chi-square statistic of 13.5.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Suppose they repeated the test with a new random sample of 7</a:t>
            </a:r>
          </a:p>
          <a:p>
            <a:pPr marL="0" indent="0">
              <a:buNone/>
            </a:pPr>
            <a:r>
              <a:rPr lang="en-US" sz="2200" dirty="0"/>
              <a:t>    batteries. What is the probability that the standard deviation in the </a:t>
            </a:r>
          </a:p>
          <a:p>
            <a:pPr marL="0" indent="0">
              <a:buNone/>
            </a:pPr>
            <a:r>
              <a:rPr lang="en-US" sz="2200" dirty="0"/>
              <a:t>    new test would be greater than 6 minutes?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1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8" y="346185"/>
            <a:ext cx="10031767" cy="994343"/>
          </a:xfrm>
        </p:spPr>
        <p:txBody>
          <a:bodyPr/>
          <a:lstStyle/>
          <a:p>
            <a:r>
              <a:rPr lang="en-US" dirty="0"/>
              <a:t>Chi Square Problem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96" y="1772356"/>
            <a:ext cx="10479860" cy="473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Solution</a:t>
            </a:r>
          </a:p>
          <a:p>
            <a:r>
              <a:rPr lang="en-US" dirty="0"/>
              <a:t>The sample size n is equal to 7.</a:t>
            </a:r>
          </a:p>
          <a:p>
            <a:r>
              <a:rPr lang="en-US" dirty="0"/>
              <a:t>The degrees of freedom are equal to n-1=7-1=6.</a:t>
            </a:r>
          </a:p>
          <a:p>
            <a:r>
              <a:rPr lang="en-US" dirty="0"/>
              <a:t>The chi-square statistics is equal to 13.5</a:t>
            </a:r>
          </a:p>
          <a:p>
            <a:endParaRPr lang="en-US" dirty="0"/>
          </a:p>
          <a:p>
            <a:r>
              <a:rPr lang="en-US" dirty="0"/>
              <a:t>Cumulative probability: 0.96</a:t>
            </a:r>
          </a:p>
          <a:p>
            <a:r>
              <a:rPr lang="en-US" dirty="0"/>
              <a:t>The probability that a standard deviation would be less than or equal to 6 minutes is 0.96. </a:t>
            </a:r>
          </a:p>
          <a:p>
            <a:r>
              <a:rPr lang="en-US" dirty="0"/>
              <a:t>The probability that the standard deviation would be greater than 6 minutes is 1-0.96 or 0.04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46185"/>
            <a:ext cx="9960745" cy="994343"/>
          </a:xfrm>
        </p:spPr>
        <p:txBody>
          <a:bodyPr/>
          <a:lstStyle/>
          <a:p>
            <a:r>
              <a:rPr lang="en-US" dirty="0"/>
              <a:t>Chi Square Distribution Practical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10" y="2190046"/>
            <a:ext cx="9584422" cy="3917244"/>
          </a:xfrm>
        </p:spPr>
        <p:txBody>
          <a:bodyPr>
            <a:normAutofit/>
          </a:bodyPr>
          <a:lstStyle/>
          <a:p>
            <a:r>
              <a:rPr lang="en-US" dirty="0"/>
              <a:t>df - (degree of freedom).</a:t>
            </a:r>
          </a:p>
          <a:p>
            <a:endParaRPr lang="en-US" dirty="0"/>
          </a:p>
          <a:p>
            <a:r>
              <a:rPr lang="en-US" dirty="0"/>
              <a:t>size - The shape of the returned array.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  <a:p>
            <a:r>
              <a:rPr lang="en-US" dirty="0"/>
              <a:t>Draw out a sample for chi squared distribution with degree of freedom 2 with size 2x3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Visualization of Chi Square Distribution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647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643" y="2559295"/>
            <a:ext cx="6737823" cy="994343"/>
          </a:xfrm>
        </p:spPr>
        <p:txBody>
          <a:bodyPr/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GB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Poisson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83" y="1635668"/>
            <a:ext cx="8946541" cy="1720091"/>
          </a:xfrm>
        </p:spPr>
        <p:txBody>
          <a:bodyPr/>
          <a:lstStyle/>
          <a:p>
            <a:r>
              <a:rPr lang="en-US" dirty="0"/>
              <a:t>A Poisson Process is a model for a series of discrete event where the average time between events is known, but the exact timing of events is random.</a:t>
            </a:r>
          </a:p>
          <a:p>
            <a:r>
              <a:rPr lang="en-US" dirty="0"/>
              <a:t>The arrival of an event is independent of the event before 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B5E2A-C434-46E5-8976-FACD2F09EF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9" y="3355759"/>
            <a:ext cx="9769151" cy="3049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2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0925"/>
          </a:xfrm>
        </p:spPr>
        <p:txBody>
          <a:bodyPr/>
          <a:lstStyle/>
          <a:p>
            <a:r>
              <a:rPr lang="en-GB" dirty="0"/>
              <a:t>Poisson Process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824" y="2341520"/>
            <a:ext cx="8946541" cy="3491109"/>
          </a:xfrm>
        </p:spPr>
        <p:txBody>
          <a:bodyPr/>
          <a:lstStyle/>
          <a:p>
            <a:r>
              <a:rPr lang="en-US" dirty="0"/>
              <a:t>Events are independent of each other. The occurrence of one event does not affect the probability another event will occur.</a:t>
            </a:r>
          </a:p>
          <a:p>
            <a:endParaRPr lang="en-US" dirty="0"/>
          </a:p>
          <a:p>
            <a:r>
              <a:rPr lang="en-US" dirty="0"/>
              <a:t>The average rate is constant.</a:t>
            </a:r>
          </a:p>
          <a:p>
            <a:endParaRPr lang="en-US" dirty="0"/>
          </a:p>
          <a:p>
            <a:r>
              <a:rPr lang="en-US" dirty="0"/>
              <a:t>Two events cannot occur at the same time.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4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0925"/>
          </a:xfrm>
        </p:spPr>
        <p:txBody>
          <a:bodyPr/>
          <a:lstStyle/>
          <a:p>
            <a:r>
              <a:rPr lang="en-GB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824" y="1899822"/>
            <a:ext cx="8946541" cy="213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 the probability of several events in a time period or finding the probability of waiting some time until the next event.</a:t>
            </a:r>
          </a:p>
          <a:p>
            <a:endParaRPr lang="en-US" dirty="0"/>
          </a:p>
          <a:p>
            <a:r>
              <a:rPr lang="en-US" dirty="0"/>
              <a:t>The Poisson Distribution probability mass function gives the probability of observing k events in a time period given the length of the period and the average events per time: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BDF01-0F97-4135-9CEF-0136B8BCB5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01" y="4260285"/>
            <a:ext cx="8946541" cy="1291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3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Poisson Distribution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55264"/>
                <a:ext cx="8946541" cy="4183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dirty="0"/>
                  <a:t>Where,</a:t>
                </a:r>
              </a:p>
              <a:p>
                <a:pPr lvl="1"/>
                <a:r>
                  <a:rPr lang="en-US" dirty="0"/>
                  <a:t>e is the base of the logarithm / e is Euler's number (e = 2.71828...)</a:t>
                </a:r>
              </a:p>
              <a:p>
                <a:pPr lvl="1"/>
                <a:r>
                  <a:rPr lang="en-US" dirty="0"/>
                  <a:t>x is a Poisson random variable / x is the number of occurrences</a:t>
                </a:r>
              </a:p>
              <a:p>
                <a:pPr lvl="1"/>
                <a:r>
                  <a:rPr lang="en-US" dirty="0"/>
                  <a:t>λ is an average rate of value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55264"/>
                <a:ext cx="8946541" cy="4183688"/>
              </a:xfrm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8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544"/>
          </a:xfrm>
        </p:spPr>
        <p:txBody>
          <a:bodyPr/>
          <a:lstStyle/>
          <a:p>
            <a:r>
              <a:rPr lang="en-GB" dirty="0"/>
              <a:t>Understanding Poisson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7804"/>
            <a:ext cx="8946541" cy="4667478"/>
          </a:xfrm>
        </p:spPr>
        <p:txBody>
          <a:bodyPr>
            <a:normAutofit/>
          </a:bodyPr>
          <a:lstStyle/>
          <a:p>
            <a:r>
              <a:rPr lang="en-US" dirty="0"/>
              <a:t>A Poisson distribution can be used to estimate how likely it is that something will happen "X" number of times. </a:t>
            </a:r>
          </a:p>
          <a:p>
            <a:r>
              <a:rPr lang="en-US" dirty="0"/>
              <a:t>For example, if the average number of people who rent movies on a Friday night at a single video store location is 400, a Poisson distribution can answer such questions as, "What is the probability that more than 600 people will rent movies?"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historical, estimating the annual number of Prussian cavalry soldiers killed due to horse-kicks;</a:t>
            </a:r>
          </a:p>
          <a:p>
            <a:pPr lvl="1"/>
            <a:r>
              <a:rPr lang="en-US" dirty="0"/>
              <a:t>modern, estimating the number of car crashes in a city of a given size; </a:t>
            </a:r>
          </a:p>
          <a:p>
            <a:pPr lvl="1"/>
            <a:r>
              <a:rPr lang="en-US" dirty="0"/>
              <a:t>in physiology, this distribution is often used to calculate the probabilistic frequencies of different types of neurotransmitter secretions;</a:t>
            </a:r>
          </a:p>
        </p:txBody>
      </p:sp>
    </p:spTree>
    <p:extLst>
      <p:ext uri="{BB962C8B-B14F-4D97-AF65-F5344CB8AC3E}">
        <p14:creationId xmlns:p14="http://schemas.microsoft.com/office/powerpoint/2010/main" val="1850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/>
              <a:t>Poisson Distribution table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CEC-ED7A-4277-9414-F6A599D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f(x) = P(X ≥ x)</a:t>
            </a:r>
          </a:p>
          <a:p>
            <a:r>
              <a:rPr lang="en-US" sz="1400" dirty="0"/>
              <a:t>where X has a Poisson distribution with parameter λ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B011F-9A3F-4212-A62E-C281259E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06" y="1296955"/>
            <a:ext cx="7552943" cy="47228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68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A40-0F8E-4018-B21E-F93A8091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0" y="346185"/>
            <a:ext cx="10832716" cy="994343"/>
          </a:xfrm>
        </p:spPr>
        <p:txBody>
          <a:bodyPr/>
          <a:lstStyle/>
          <a:p>
            <a:r>
              <a:rPr lang="en-US" dirty="0"/>
              <a:t>Poisson Distribution Mean and Variance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Poisson distribution, the mean of the distribution is represented by</a:t>
                </a:r>
              </a:p>
              <a:p>
                <a:pPr marL="0" indent="0">
                  <a:buNone/>
                </a:pPr>
                <a:r>
                  <a:rPr lang="en-US" dirty="0"/>
                  <a:t>     λ and e is constant, which is approximately equal to 2.71828.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sz="2400" dirty="0"/>
                  <a:t>E(X) = λ</a:t>
                </a:r>
                <a:endParaRPr lang="en-GB" sz="2400" dirty="0"/>
              </a:p>
              <a:p>
                <a:r>
                  <a:rPr lang="en-US" sz="2400" dirty="0"/>
                  <a:t>E(X) = V(X)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93CEC-ED7A-4277-9414-F6A599D48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55264"/>
                <a:ext cx="8946541" cy="3806344"/>
              </a:xfrm>
              <a:blipFill>
                <a:blip r:embed="rId2"/>
                <a:stretch>
                  <a:fillRect l="-545" t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1639</Words>
  <Application>Microsoft Office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Algerian</vt:lpstr>
      <vt:lpstr>Arial</vt:lpstr>
      <vt:lpstr>Calibri</vt:lpstr>
      <vt:lpstr>Cambria Math</vt:lpstr>
      <vt:lpstr>Century Gothic</vt:lpstr>
      <vt:lpstr>KaTeX_Main</vt:lpstr>
      <vt:lpstr>KaTeX_Math</vt:lpstr>
      <vt:lpstr>Segoe UI</vt:lpstr>
      <vt:lpstr>Wingdings 3</vt:lpstr>
      <vt:lpstr>Ion</vt:lpstr>
      <vt:lpstr>Probability Distribution</vt:lpstr>
      <vt:lpstr>Poisson Distribution</vt:lpstr>
      <vt:lpstr>Poisson Process</vt:lpstr>
      <vt:lpstr>Poisson Process criteria</vt:lpstr>
      <vt:lpstr>Poisson Distribution</vt:lpstr>
      <vt:lpstr>Poisson Distribution Formula</vt:lpstr>
      <vt:lpstr>Understanding Poisson Distributions</vt:lpstr>
      <vt:lpstr>Poisson Distribution table</vt:lpstr>
      <vt:lpstr>Poisson Distribution Mean and Variance</vt:lpstr>
      <vt:lpstr>Poisson Distribution Expected Value</vt:lpstr>
      <vt:lpstr>Poisson Distribution Examples</vt:lpstr>
      <vt:lpstr>Poisson Distribution Examples</vt:lpstr>
      <vt:lpstr>Poisson Distribution Examples</vt:lpstr>
      <vt:lpstr>Poisson Distribution Examples</vt:lpstr>
      <vt:lpstr>Poisson Distribution Examples</vt:lpstr>
      <vt:lpstr>Poisson Distribution Practical</vt:lpstr>
      <vt:lpstr>Chi Square Distribution</vt:lpstr>
      <vt:lpstr>Chi Square Distribution The Chi-Square Statistic</vt:lpstr>
      <vt:lpstr>Chi Square Distribution The Chi-Square Statistic</vt:lpstr>
      <vt:lpstr>The Chi-Square Statistic</vt:lpstr>
      <vt:lpstr>Chi Square Properties</vt:lpstr>
      <vt:lpstr>Chi Square Problem 1</vt:lpstr>
      <vt:lpstr>Chi Square Problem 1</vt:lpstr>
      <vt:lpstr>Chi Square Problem 2</vt:lpstr>
      <vt:lpstr>Chi Square Problem 2</vt:lpstr>
      <vt:lpstr>Chi Square Distribution Practical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</dc:title>
  <dc:creator>Vinita Saldanha</dc:creator>
  <cp:lastModifiedBy>Vinita Saldanha</cp:lastModifiedBy>
  <cp:revision>65</cp:revision>
  <dcterms:created xsi:type="dcterms:W3CDTF">2021-05-03T04:58:54Z</dcterms:created>
  <dcterms:modified xsi:type="dcterms:W3CDTF">2021-06-10T08:03:48Z</dcterms:modified>
</cp:coreProperties>
</file>