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lGO4bcqoEHQoVYibzFOAi57Ml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 name="Google Shape;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b0306a62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db0306a625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b0306a62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db0306a625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 name="Google Shape;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 name="Google Shape;5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gdb0306a625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gdb0306a625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0" name="Google Shape;20;gdb0306a625_0_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db0306a625_0_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 name="Google Shape;22;gdb0306a625_0_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9" name="Google Shape;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0" name="Google Shape;1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1.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 name="Shape 26"/>
        <p:cNvGrpSpPr/>
        <p:nvPr/>
      </p:nvGrpSpPr>
      <p:grpSpPr>
        <a:xfrm>
          <a:off x="0" y="0"/>
          <a:ext cx="0" cy="0"/>
          <a:chOff x="0" y="0"/>
          <a:chExt cx="0" cy="0"/>
        </a:xfrm>
      </p:grpSpPr>
      <p:pic>
        <p:nvPicPr>
          <p:cNvPr descr="Stock market graph on display" id="27" name="Google Shape;27;p1"/>
          <p:cNvPicPr preferRelativeResize="0"/>
          <p:nvPr/>
        </p:nvPicPr>
        <p:blipFill rotWithShape="1">
          <a:blip r:embed="rId3">
            <a:alphaModFix amt="50000"/>
          </a:blip>
          <a:srcRect b="0" l="0" r="0" t="3016"/>
          <a:stretch/>
        </p:blipFill>
        <p:spPr>
          <a:xfrm>
            <a:off x="20" y="1"/>
            <a:ext cx="12191980" cy="6857999"/>
          </a:xfrm>
          <a:prstGeom prst="rect">
            <a:avLst/>
          </a:prstGeom>
          <a:noFill/>
          <a:ln>
            <a:noFill/>
          </a:ln>
        </p:spPr>
      </p:pic>
      <p:sp>
        <p:nvSpPr>
          <p:cNvPr id="28" name="Google Shape;28;p1"/>
          <p:cNvSpPr txBox="1"/>
          <p:nvPr>
            <p:ph type="ctrTitle"/>
          </p:nvPr>
        </p:nvSpPr>
        <p:spPr>
          <a:xfrm>
            <a:off x="1524000" y="1122362"/>
            <a:ext cx="9144000" cy="29005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solidFill>
                  <a:srgbClr val="FFFFFF"/>
                </a:solidFill>
              </a:rPr>
              <a:t>Introduction to Statistics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8"/>
                                        </p:tgtEl>
                                        <p:attrNameLst>
                                          <p:attrName>style.visibility</p:attrName>
                                        </p:attrNameLst>
                                      </p:cBhvr>
                                      <p:to>
                                        <p:strVal val="visible"/>
                                      </p:to>
                                    </p:set>
                                    <p:animEffect filter="fade" transition="in">
                                      <p:cBhvr>
                                        <p:cTn dur="700"/>
                                        <p:tgtEl>
                                          <p:spTgt spid="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6"/>
          <p:cNvSpPr txBox="1"/>
          <p:nvPr>
            <p:ph type="title"/>
          </p:nvPr>
        </p:nvSpPr>
        <p:spPr>
          <a:xfrm>
            <a:off x="99528" y="75537"/>
            <a:ext cx="2446902" cy="5957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a:t>Census?</a:t>
            </a:r>
            <a:endParaRPr b="1"/>
          </a:p>
        </p:txBody>
      </p:sp>
      <p:sp>
        <p:nvSpPr>
          <p:cNvPr id="102" name="Google Shape;102;p6"/>
          <p:cNvSpPr txBox="1"/>
          <p:nvPr>
            <p:ph idx="1" type="body"/>
          </p:nvPr>
        </p:nvSpPr>
        <p:spPr>
          <a:xfrm>
            <a:off x="243281" y="1073791"/>
            <a:ext cx="6014906" cy="5708671"/>
          </a:xfrm>
          <a:prstGeom prst="rect">
            <a:avLst/>
          </a:prstGeom>
          <a:noFill/>
          <a:ln>
            <a:noFill/>
          </a:ln>
        </p:spPr>
        <p:txBody>
          <a:bodyPr anchorCtr="0" anchor="t" bIns="45700" lIns="91425" spcFirstLastPara="1" rIns="91425" wrap="square" tIns="45700">
            <a:normAutofit fontScale="47500"/>
          </a:bodyPr>
          <a:lstStyle/>
          <a:p>
            <a:pPr indent="0" lvl="0" marL="0" rtl="0" algn="just">
              <a:lnSpc>
                <a:spcPct val="90000"/>
              </a:lnSpc>
              <a:spcBef>
                <a:spcPts val="0"/>
              </a:spcBef>
              <a:spcAft>
                <a:spcPts val="0"/>
              </a:spcAft>
              <a:buClr>
                <a:schemeClr val="lt1"/>
              </a:buClr>
              <a:buSzPct val="100000"/>
              <a:buNone/>
            </a:pPr>
            <a:r>
              <a:rPr lang="en-US" sz="3200">
                <a:latin typeface="Times New Roman"/>
                <a:ea typeface="Times New Roman"/>
                <a:cs typeface="Times New Roman"/>
                <a:sym typeface="Times New Roman"/>
              </a:rPr>
              <a:t>A census is when the data is collected from every member of the group or the whole target population or who the survey or the data collection is relevant to.</a:t>
            </a:r>
            <a:endParaRPr/>
          </a:p>
          <a:p>
            <a:pPr indent="0" lvl="0" marL="0" rtl="0" algn="just">
              <a:lnSpc>
                <a:spcPct val="90000"/>
              </a:lnSpc>
              <a:spcBef>
                <a:spcPts val="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lt1"/>
              </a:buClr>
              <a:buSzPct val="100000"/>
              <a:buNone/>
            </a:pPr>
            <a:r>
              <a:rPr lang="en-US" sz="3200">
                <a:latin typeface="Times New Roman"/>
                <a:ea typeface="Times New Roman"/>
                <a:cs typeface="Times New Roman"/>
                <a:sym typeface="Times New Roman"/>
              </a:rPr>
              <a:t>E.g.: 2000 students in a University and you collect data from all 2000 that would be census</a:t>
            </a:r>
            <a:endParaRPr/>
          </a:p>
          <a:p>
            <a:pPr indent="0" lvl="0" marL="0" rtl="0" algn="just">
              <a:lnSpc>
                <a:spcPct val="90000"/>
              </a:lnSpc>
              <a:spcBef>
                <a:spcPts val="1000"/>
              </a:spcBef>
              <a:spcAft>
                <a:spcPts val="0"/>
              </a:spcAft>
              <a:buClr>
                <a:schemeClr val="lt1"/>
              </a:buClr>
              <a:buSzPct val="100000"/>
              <a:buNone/>
            </a:pPr>
            <a:r>
              <a:t/>
            </a:r>
            <a:endParaRPr sz="29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rPr lang="en-US" sz="3200">
                <a:latin typeface="Times New Roman"/>
                <a:ea typeface="Times New Roman"/>
                <a:cs typeface="Times New Roman"/>
                <a:sym typeface="Times New Roman"/>
              </a:rPr>
              <a:t>Sampling is rather less accurate, however close since the data doesn’t reflect the generics of the entire population but just a part.</a:t>
            </a:r>
            <a:endParaRPr/>
          </a:p>
          <a:p>
            <a:pPr indent="0" lvl="0" marL="0" rtl="0" algn="just">
              <a:lnSpc>
                <a:spcPct val="90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rPr lang="en-US" sz="3200">
                <a:latin typeface="Times New Roman"/>
                <a:ea typeface="Times New Roman"/>
                <a:cs typeface="Times New Roman"/>
                <a:sym typeface="Times New Roman"/>
              </a:rPr>
              <a:t>Primary  data : Data that you collect yourself directly from the source. </a:t>
            </a:r>
            <a:endParaRPr/>
          </a:p>
          <a:p>
            <a:pPr indent="0" lvl="0" marL="0" rtl="0" algn="just">
              <a:lnSpc>
                <a:spcPct val="90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rPr lang="en-US" sz="3200">
                <a:latin typeface="Times New Roman"/>
                <a:ea typeface="Times New Roman"/>
                <a:cs typeface="Times New Roman"/>
                <a:sym typeface="Times New Roman"/>
              </a:rPr>
              <a:t>Secondary data is data collected you did not collect yourself or someone else like the internet or another data repository like Kaggle.</a:t>
            </a:r>
            <a:endParaRPr/>
          </a:p>
          <a:p>
            <a:pPr indent="0" lvl="0" marL="0" rtl="0" algn="just">
              <a:lnSpc>
                <a:spcPct val="90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p:txBody>
      </p:sp>
      <p:pic>
        <p:nvPicPr>
          <p:cNvPr descr="Difference Between Census and Sampling (with Comparison Chart) - Key  Differences" id="103" name="Google Shape;103;p6"/>
          <p:cNvPicPr preferRelativeResize="0"/>
          <p:nvPr/>
        </p:nvPicPr>
        <p:blipFill rotWithShape="1">
          <a:blip r:embed="rId3">
            <a:alphaModFix/>
          </a:blip>
          <a:srcRect b="0" l="0" r="0" t="0"/>
          <a:stretch/>
        </p:blipFill>
        <p:spPr>
          <a:xfrm>
            <a:off x="6258187" y="1808305"/>
            <a:ext cx="5933813" cy="39759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0"/>
          <p:cNvSpPr txBox="1"/>
          <p:nvPr>
            <p:ph type="title"/>
          </p:nvPr>
        </p:nvSpPr>
        <p:spPr>
          <a:xfrm>
            <a:off x="99528" y="75537"/>
            <a:ext cx="5314536" cy="39973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a:t>Census?</a:t>
            </a:r>
            <a:endParaRPr b="1"/>
          </a:p>
        </p:txBody>
      </p:sp>
      <p:sp>
        <p:nvSpPr>
          <p:cNvPr id="109" name="Google Shape;109;p30"/>
          <p:cNvSpPr txBox="1"/>
          <p:nvPr>
            <p:ph idx="1" type="body"/>
          </p:nvPr>
        </p:nvSpPr>
        <p:spPr>
          <a:xfrm>
            <a:off x="243281" y="1073791"/>
            <a:ext cx="5604363" cy="570867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1000"/>
              </a:spcBef>
              <a:spcAft>
                <a:spcPts val="0"/>
              </a:spcAft>
              <a:buClr>
                <a:schemeClr val="lt1"/>
              </a:buClr>
              <a:buSzPct val="100000"/>
              <a:buNone/>
            </a:pPr>
            <a:r>
              <a:rPr lang="en-US" sz="2600">
                <a:latin typeface="Times New Roman"/>
                <a:ea typeface="Times New Roman"/>
                <a:cs typeface="Times New Roman"/>
                <a:sym typeface="Times New Roman"/>
              </a:rPr>
              <a:t>Our data collection or surveying can also be classified as Reliable or Biased</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rPr lang="en-US" sz="2600">
                <a:latin typeface="Times New Roman"/>
                <a:ea typeface="Times New Roman"/>
                <a:cs typeface="Times New Roman"/>
                <a:sym typeface="Times New Roman"/>
              </a:rPr>
              <a:t>Bias is where the target audience where we collect our data from conform or emphasis is placed on certain set characteristics</a:t>
            </a:r>
            <a:endParaRPr/>
          </a:p>
          <a:p>
            <a:pPr indent="0" lvl="0" marL="0" rtl="0" algn="just">
              <a:lnSpc>
                <a:spcPct val="90000"/>
              </a:lnSpc>
              <a:spcBef>
                <a:spcPts val="1000"/>
              </a:spcBef>
              <a:spcAft>
                <a:spcPts val="0"/>
              </a:spcAft>
              <a:buClr>
                <a:schemeClr val="lt1"/>
              </a:buClr>
              <a:buSzPct val="100000"/>
              <a:buNone/>
            </a:pPr>
            <a:r>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rPr lang="en-US" sz="2600">
                <a:latin typeface="Times New Roman"/>
                <a:ea typeface="Times New Roman"/>
                <a:cs typeface="Times New Roman"/>
                <a:sym typeface="Times New Roman"/>
              </a:rPr>
              <a:t>Voluntary response samples are the sample where the people have chosen to contribute to the sampling or surveying where you let the sample come to you for data collection</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ct val="100000"/>
              <a:buNone/>
            </a:pPr>
            <a:r>
              <a:t/>
            </a:r>
            <a:endParaRPr sz="3200">
              <a:latin typeface="Times New Roman"/>
              <a:ea typeface="Times New Roman"/>
              <a:cs typeface="Times New Roman"/>
              <a:sym typeface="Times New Roman"/>
            </a:endParaRPr>
          </a:p>
        </p:txBody>
      </p:sp>
      <p:pic>
        <p:nvPicPr>
          <p:cNvPr id="110" name="Google Shape;110;p30"/>
          <p:cNvPicPr preferRelativeResize="0"/>
          <p:nvPr/>
        </p:nvPicPr>
        <p:blipFill rotWithShape="1">
          <a:blip r:embed="rId3">
            <a:alphaModFix/>
          </a:blip>
          <a:srcRect b="0" l="0" r="0" t="0"/>
          <a:stretch/>
        </p:blipFill>
        <p:spPr>
          <a:xfrm>
            <a:off x="6217090" y="2065867"/>
            <a:ext cx="5604363" cy="35039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84000"/>
          </a:blip>
          <a:stretch>
            <a:fillRect/>
          </a:stretch>
        </a:blipFill>
      </p:bgPr>
    </p:bg>
    <p:spTree>
      <p:nvGrpSpPr>
        <p:cNvPr id="114" name="Shape 114"/>
        <p:cNvGrpSpPr/>
        <p:nvPr/>
      </p:nvGrpSpPr>
      <p:grpSpPr>
        <a:xfrm>
          <a:off x="0" y="0"/>
          <a:ext cx="0" cy="0"/>
          <a:chOff x="0" y="0"/>
          <a:chExt cx="0" cy="0"/>
        </a:xfrm>
      </p:grpSpPr>
      <p:sp>
        <p:nvSpPr>
          <p:cNvPr id="115" name="Google Shape;115;p7"/>
          <p:cNvSpPr txBox="1"/>
          <p:nvPr>
            <p:ph type="title"/>
          </p:nvPr>
        </p:nvSpPr>
        <p:spPr>
          <a:xfrm>
            <a:off x="69770" y="74224"/>
            <a:ext cx="4569285" cy="7311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b="1" lang="en-US" sz="4000">
                <a:solidFill>
                  <a:schemeClr val="lt1"/>
                </a:solidFill>
              </a:rPr>
              <a:t>Sample types</a:t>
            </a:r>
            <a:endParaRPr b="1" sz="3700">
              <a:solidFill>
                <a:schemeClr val="lt1"/>
              </a:solidFill>
            </a:endParaRPr>
          </a:p>
        </p:txBody>
      </p:sp>
      <p:sp>
        <p:nvSpPr>
          <p:cNvPr id="116" name="Google Shape;116;p7"/>
          <p:cNvSpPr txBox="1"/>
          <p:nvPr>
            <p:ph idx="1" type="body"/>
          </p:nvPr>
        </p:nvSpPr>
        <p:spPr>
          <a:xfrm>
            <a:off x="139959" y="1249960"/>
            <a:ext cx="4272650" cy="497386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lt1"/>
              </a:buClr>
              <a:buSzPts val="2400"/>
              <a:buNone/>
            </a:pPr>
            <a:r>
              <a:rPr lang="en-US" sz="2400">
                <a:solidFill>
                  <a:schemeClr val="lt1"/>
                </a:solidFill>
              </a:rPr>
              <a:t>Biased samples can be classed into two other types .</a:t>
            </a:r>
            <a:endParaRPr/>
          </a:p>
          <a:p>
            <a:pPr indent="0" lvl="0" marL="0" rtl="0" algn="just">
              <a:lnSpc>
                <a:spcPct val="90000"/>
              </a:lnSpc>
              <a:spcBef>
                <a:spcPts val="1000"/>
              </a:spcBef>
              <a:spcAft>
                <a:spcPts val="0"/>
              </a:spcAft>
              <a:buClr>
                <a:schemeClr val="dk1"/>
              </a:buClr>
              <a:buSzPts val="2400"/>
              <a:buNone/>
            </a:pPr>
            <a:r>
              <a:t/>
            </a:r>
            <a:endParaRPr sz="2400">
              <a:solidFill>
                <a:schemeClr val="lt1"/>
              </a:solidFill>
            </a:endParaRPr>
          </a:p>
          <a:p>
            <a:pPr indent="-228600" lvl="0" marL="228600" rtl="0" algn="just">
              <a:lnSpc>
                <a:spcPct val="90000"/>
              </a:lnSpc>
              <a:spcBef>
                <a:spcPts val="1000"/>
              </a:spcBef>
              <a:spcAft>
                <a:spcPts val="0"/>
              </a:spcAft>
              <a:buClr>
                <a:schemeClr val="lt1"/>
              </a:buClr>
              <a:buSzPts val="2400"/>
              <a:buChar char="•"/>
            </a:pPr>
            <a:r>
              <a:rPr lang="en-US" sz="2400">
                <a:solidFill>
                  <a:schemeClr val="lt1"/>
                </a:solidFill>
              </a:rPr>
              <a:t>Convenience sample </a:t>
            </a:r>
            <a:endParaRPr/>
          </a:p>
          <a:p>
            <a:pPr indent="-228600" lvl="0" marL="228600" rtl="0" algn="just">
              <a:lnSpc>
                <a:spcPct val="90000"/>
              </a:lnSpc>
              <a:spcBef>
                <a:spcPts val="1000"/>
              </a:spcBef>
              <a:spcAft>
                <a:spcPts val="0"/>
              </a:spcAft>
              <a:buClr>
                <a:schemeClr val="lt1"/>
              </a:buClr>
              <a:buSzPts val="2400"/>
              <a:buChar char="•"/>
            </a:pPr>
            <a:r>
              <a:rPr lang="en-US" sz="2400">
                <a:solidFill>
                  <a:schemeClr val="lt1"/>
                </a:solidFill>
              </a:rPr>
              <a:t>Voluntary response sample</a:t>
            </a:r>
            <a:endParaRPr/>
          </a:p>
          <a:p>
            <a:pPr indent="-76200" lvl="0" marL="228600" rtl="0" algn="just">
              <a:lnSpc>
                <a:spcPct val="90000"/>
              </a:lnSpc>
              <a:spcBef>
                <a:spcPts val="1000"/>
              </a:spcBef>
              <a:spcAft>
                <a:spcPts val="0"/>
              </a:spcAft>
              <a:buClr>
                <a:schemeClr val="dk1"/>
              </a:buClr>
              <a:buSzPts val="2400"/>
              <a:buNone/>
            </a:pPr>
            <a:r>
              <a:t/>
            </a:r>
            <a:endParaRPr sz="2400">
              <a:solidFill>
                <a:schemeClr val="lt1"/>
              </a:solidFill>
            </a:endParaRPr>
          </a:p>
          <a:p>
            <a:pPr indent="0" lvl="0" marL="0" rtl="0" algn="just">
              <a:lnSpc>
                <a:spcPct val="90000"/>
              </a:lnSpc>
              <a:spcBef>
                <a:spcPts val="1000"/>
              </a:spcBef>
              <a:spcAft>
                <a:spcPts val="0"/>
              </a:spcAft>
              <a:buClr>
                <a:schemeClr val="lt1"/>
              </a:buClr>
              <a:buSzPts val="2400"/>
              <a:buNone/>
            </a:pPr>
            <a:r>
              <a:rPr lang="en-US" sz="2400">
                <a:solidFill>
                  <a:schemeClr val="lt1"/>
                </a:solidFill>
              </a:rPr>
              <a:t>The unbiased sample have three types:</a:t>
            </a:r>
            <a:endParaRPr/>
          </a:p>
          <a:p>
            <a:pPr indent="-228600" lvl="0" marL="228600" rtl="0" algn="just">
              <a:lnSpc>
                <a:spcPct val="90000"/>
              </a:lnSpc>
              <a:spcBef>
                <a:spcPts val="1000"/>
              </a:spcBef>
              <a:spcAft>
                <a:spcPts val="0"/>
              </a:spcAft>
              <a:buClr>
                <a:schemeClr val="lt1"/>
              </a:buClr>
              <a:buSzPts val="2400"/>
              <a:buChar char="•"/>
            </a:pPr>
            <a:r>
              <a:rPr lang="en-US" sz="2400">
                <a:solidFill>
                  <a:schemeClr val="lt1"/>
                </a:solidFill>
              </a:rPr>
              <a:t>SRS</a:t>
            </a:r>
            <a:endParaRPr/>
          </a:p>
          <a:p>
            <a:pPr indent="-228600" lvl="0" marL="228600" rtl="0" algn="just">
              <a:lnSpc>
                <a:spcPct val="90000"/>
              </a:lnSpc>
              <a:spcBef>
                <a:spcPts val="1000"/>
              </a:spcBef>
              <a:spcAft>
                <a:spcPts val="0"/>
              </a:spcAft>
              <a:buClr>
                <a:schemeClr val="lt1"/>
              </a:buClr>
              <a:buSzPts val="2400"/>
              <a:buChar char="•"/>
            </a:pPr>
            <a:r>
              <a:rPr lang="en-US" sz="2400">
                <a:solidFill>
                  <a:schemeClr val="lt1"/>
                </a:solidFill>
              </a:rPr>
              <a:t>Stratified random population </a:t>
            </a:r>
            <a:endParaRPr/>
          </a:p>
          <a:p>
            <a:pPr indent="-228600" lvl="0" marL="228600" rtl="0" algn="just">
              <a:lnSpc>
                <a:spcPct val="90000"/>
              </a:lnSpc>
              <a:spcBef>
                <a:spcPts val="1000"/>
              </a:spcBef>
              <a:spcAft>
                <a:spcPts val="0"/>
              </a:spcAft>
              <a:buClr>
                <a:schemeClr val="lt1"/>
              </a:buClr>
              <a:buSzPts val="2400"/>
              <a:buChar char="•"/>
            </a:pPr>
            <a:r>
              <a:rPr lang="en-US" sz="2400">
                <a:solidFill>
                  <a:schemeClr val="lt1"/>
                </a:solidFill>
              </a:rPr>
              <a:t>Multistage </a:t>
            </a:r>
            <a:endParaRPr/>
          </a:p>
        </p:txBody>
      </p:sp>
      <p:sp>
        <p:nvSpPr>
          <p:cNvPr id="117" name="Google Shape;117;p7"/>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7"/>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9" name="Google Shape;119;p7"/>
          <p:cNvPicPr preferRelativeResize="0"/>
          <p:nvPr/>
        </p:nvPicPr>
        <p:blipFill rotWithShape="1">
          <a:blip r:embed="rId4">
            <a:alphaModFix/>
          </a:blip>
          <a:srcRect b="0" l="0" r="0" t="0"/>
          <a:stretch/>
        </p:blipFill>
        <p:spPr>
          <a:xfrm>
            <a:off x="6261383" y="557784"/>
            <a:ext cx="3974299" cy="2633735"/>
          </a:xfrm>
          <a:prstGeom prst="rect">
            <a:avLst/>
          </a:prstGeom>
          <a:noFill/>
          <a:ln>
            <a:noFill/>
          </a:ln>
        </p:spPr>
      </p:pic>
      <p:pic>
        <p:nvPicPr>
          <p:cNvPr id="120" name="Google Shape;120;p7"/>
          <p:cNvPicPr preferRelativeResize="0"/>
          <p:nvPr/>
        </p:nvPicPr>
        <p:blipFill rotWithShape="1">
          <a:blip r:embed="rId5">
            <a:alphaModFix/>
          </a:blip>
          <a:srcRect b="0" l="0" r="0" t="0"/>
          <a:stretch/>
        </p:blipFill>
        <p:spPr>
          <a:xfrm>
            <a:off x="6487670" y="3314214"/>
            <a:ext cx="3521724" cy="28568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8"/>
          <p:cNvSpPr txBox="1"/>
          <p:nvPr>
            <p:ph type="title"/>
          </p:nvPr>
        </p:nvSpPr>
        <p:spPr>
          <a:xfrm>
            <a:off x="99528" y="75537"/>
            <a:ext cx="4235405" cy="57921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a:t>Measurement ?</a:t>
            </a:r>
            <a:endParaRPr b="1"/>
          </a:p>
        </p:txBody>
      </p:sp>
      <p:sp>
        <p:nvSpPr>
          <p:cNvPr id="126" name="Google Shape;126;p8"/>
          <p:cNvSpPr txBox="1"/>
          <p:nvPr>
            <p:ph idx="1" type="body"/>
          </p:nvPr>
        </p:nvSpPr>
        <p:spPr>
          <a:xfrm>
            <a:off x="243281" y="1073791"/>
            <a:ext cx="6014906" cy="5708671"/>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90000"/>
              </a:lnSpc>
              <a:spcBef>
                <a:spcPts val="0"/>
              </a:spcBef>
              <a:spcAft>
                <a:spcPts val="0"/>
              </a:spcAft>
              <a:buClr>
                <a:schemeClr val="lt1"/>
              </a:buClr>
              <a:buSzPct val="113798"/>
              <a:buNone/>
            </a:pPr>
            <a:r>
              <a:rPr lang="en-US" sz="1900">
                <a:latin typeface="Times New Roman"/>
                <a:ea typeface="Times New Roman"/>
                <a:cs typeface="Times New Roman"/>
                <a:sym typeface="Times New Roman"/>
              </a:rPr>
              <a:t>Measurement is the process of applying numbers to objects according  a set of rules. </a:t>
            </a:r>
            <a:endParaRPr sz="19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13798"/>
              <a:buNone/>
            </a:pPr>
            <a:r>
              <a:t/>
            </a:r>
            <a:endParaRPr sz="19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13798"/>
              <a:buNone/>
            </a:pPr>
            <a:r>
              <a:rPr lang="en-US" sz="1900">
                <a:latin typeface="Times New Roman"/>
                <a:ea typeface="Times New Roman"/>
                <a:cs typeface="Times New Roman"/>
                <a:sym typeface="Times New Roman"/>
              </a:rPr>
              <a:t>There are 4 scales of measurement : Nominal, Ordinal , Interval and Ratio</a:t>
            </a:r>
            <a:endParaRPr/>
          </a:p>
          <a:p>
            <a:pPr indent="0" lvl="0" marL="0" rtl="0" algn="l">
              <a:lnSpc>
                <a:spcPct val="90000"/>
              </a:lnSpc>
              <a:spcBef>
                <a:spcPts val="1000"/>
              </a:spcBef>
              <a:spcAft>
                <a:spcPts val="0"/>
              </a:spcAft>
              <a:buClr>
                <a:schemeClr val="lt1"/>
              </a:buClr>
              <a:buSzPct val="113798"/>
              <a:buNone/>
            </a:pPr>
            <a:r>
              <a:t/>
            </a:r>
            <a:endParaRPr sz="19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13798"/>
              <a:buNone/>
            </a:pPr>
            <a:r>
              <a:rPr lang="en-US" sz="1900">
                <a:latin typeface="Times New Roman"/>
                <a:ea typeface="Times New Roman"/>
                <a:cs typeface="Times New Roman"/>
                <a:sym typeface="Times New Roman"/>
              </a:rPr>
              <a:t>Nominal measurement is where there is no specific meaning to the difference between the objects. </a:t>
            </a:r>
            <a:endParaRPr/>
          </a:p>
          <a:p>
            <a:pPr indent="0" lvl="0" marL="0" rtl="0" algn="l">
              <a:lnSpc>
                <a:spcPct val="90000"/>
              </a:lnSpc>
              <a:spcBef>
                <a:spcPts val="1000"/>
              </a:spcBef>
              <a:spcAft>
                <a:spcPts val="0"/>
              </a:spcAft>
              <a:buClr>
                <a:schemeClr val="lt1"/>
              </a:buClr>
              <a:buSzPct val="113798"/>
              <a:buNone/>
            </a:pPr>
            <a:r>
              <a:rPr lang="en-US" sz="1900">
                <a:latin typeface="Times New Roman"/>
                <a:ea typeface="Times New Roman"/>
                <a:cs typeface="Times New Roman"/>
                <a:sym typeface="Times New Roman"/>
              </a:rPr>
              <a:t>For eg : We assign Apple =1 and Mango = 2. It doesn’t matter what numbers we assign this data if they are different. </a:t>
            </a:r>
            <a:endParaRPr/>
          </a:p>
          <a:p>
            <a:pPr indent="0" lvl="0" marL="0" rtl="0" algn="l">
              <a:lnSpc>
                <a:spcPct val="90000"/>
              </a:lnSpc>
              <a:spcBef>
                <a:spcPts val="1000"/>
              </a:spcBef>
              <a:spcAft>
                <a:spcPts val="0"/>
              </a:spcAft>
              <a:buClr>
                <a:schemeClr val="lt1"/>
              </a:buClr>
              <a:buSzPct val="113798"/>
              <a:buNone/>
            </a:pPr>
            <a:r>
              <a:t/>
            </a:r>
            <a:endParaRPr sz="19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13798"/>
              <a:buNone/>
            </a:pPr>
            <a:r>
              <a:rPr lang="en-US" sz="1900">
                <a:latin typeface="Times New Roman"/>
                <a:ea typeface="Times New Roman"/>
                <a:cs typeface="Times New Roman"/>
                <a:sym typeface="Times New Roman"/>
              </a:rPr>
              <a:t>Ordinal scale where numbers are assigned to objects however they have a meaningful  order</a:t>
            </a:r>
            <a:endParaRPr sz="19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13798"/>
              <a:buNone/>
            </a:pPr>
            <a:r>
              <a:t/>
            </a:r>
            <a:endParaRPr sz="19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13798"/>
              <a:buNone/>
            </a:pPr>
            <a:r>
              <a:rPr lang="en-US" sz="1900">
                <a:latin typeface="Times New Roman"/>
                <a:ea typeface="Times New Roman"/>
                <a:cs typeface="Times New Roman"/>
                <a:sym typeface="Times New Roman"/>
              </a:rPr>
              <a:t>Interval scale of measurement has order and has equal interval between the adjacent categories</a:t>
            </a:r>
            <a:endParaRPr/>
          </a:p>
          <a:p>
            <a:pPr indent="0" lvl="0" marL="0" rtl="0" algn="l">
              <a:lnSpc>
                <a:spcPct val="90000"/>
              </a:lnSpc>
              <a:spcBef>
                <a:spcPts val="1000"/>
              </a:spcBef>
              <a:spcAft>
                <a:spcPts val="0"/>
              </a:spcAft>
              <a:buClr>
                <a:schemeClr val="lt1"/>
              </a:buClr>
              <a:buSzPct val="113798"/>
              <a:buNone/>
            </a:pPr>
            <a:r>
              <a:t/>
            </a:r>
            <a:endParaRPr sz="19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13798"/>
              <a:buNone/>
            </a:pPr>
            <a:r>
              <a:rPr lang="en-US" sz="1900">
                <a:latin typeface="Times New Roman"/>
                <a:ea typeface="Times New Roman"/>
                <a:cs typeface="Times New Roman"/>
                <a:sym typeface="Times New Roman"/>
              </a:rPr>
              <a:t>Ratios are meaningful and they have a natural zero or a true zero point where the variable means nothing</a:t>
            </a:r>
            <a:endParaRPr/>
          </a:p>
          <a:p>
            <a:pPr indent="0" lvl="0" marL="0" rtl="0" algn="l">
              <a:lnSpc>
                <a:spcPct val="90000"/>
              </a:lnSpc>
              <a:spcBef>
                <a:spcPts val="1000"/>
              </a:spcBef>
              <a:spcAft>
                <a:spcPts val="0"/>
              </a:spcAft>
              <a:buClr>
                <a:schemeClr val="lt1"/>
              </a:buClr>
              <a:buSzPct val="108108"/>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lt1"/>
              </a:buClr>
              <a:buSzPct val="108108"/>
              <a:buNone/>
            </a:pPr>
            <a:r>
              <a:t/>
            </a:r>
            <a:endParaRPr sz="3200">
              <a:latin typeface="Times New Roman"/>
              <a:ea typeface="Times New Roman"/>
              <a:cs typeface="Times New Roman"/>
              <a:sym typeface="Times New Roman"/>
            </a:endParaRPr>
          </a:p>
        </p:txBody>
      </p:sp>
      <p:sp>
        <p:nvSpPr>
          <p:cNvPr id="127" name="Google Shape;127;p8"/>
          <p:cNvSpPr/>
          <p:nvPr/>
        </p:nvSpPr>
        <p:spPr>
          <a:xfrm flipH="1">
            <a:off x="6258187" y="-2008"/>
            <a:ext cx="5933813" cy="6425386"/>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 name="Google Shape;128;p8"/>
          <p:cNvSpPr/>
          <p:nvPr/>
        </p:nvSpPr>
        <p:spPr>
          <a:xfrm>
            <a:off x="6434667" y="-3"/>
            <a:ext cx="5757333" cy="6254047"/>
          </a:xfrm>
          <a:custGeom>
            <a:rect b="b" l="l" r="r" t="t"/>
            <a:pathLst>
              <a:path extrusionOk="0" h="5654940" w="5441859">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29" name="Google Shape;129;p8"/>
          <p:cNvPicPr preferRelativeResize="0"/>
          <p:nvPr/>
        </p:nvPicPr>
        <p:blipFill rotWithShape="1">
          <a:blip r:embed="rId3">
            <a:alphaModFix/>
          </a:blip>
          <a:srcRect b="12446" l="0" r="0" t="6648"/>
          <a:stretch/>
        </p:blipFill>
        <p:spPr>
          <a:xfrm>
            <a:off x="6976532" y="1073792"/>
            <a:ext cx="5215468" cy="34078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1"/>
          <p:cNvSpPr txBox="1"/>
          <p:nvPr>
            <p:ph type="title"/>
          </p:nvPr>
        </p:nvSpPr>
        <p:spPr>
          <a:xfrm>
            <a:off x="99528" y="75537"/>
            <a:ext cx="4310426" cy="67669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a:t>Measurement </a:t>
            </a:r>
            <a:endParaRPr b="1"/>
          </a:p>
        </p:txBody>
      </p:sp>
      <p:pic>
        <p:nvPicPr>
          <p:cNvPr id="135" name="Google Shape;135;p31"/>
          <p:cNvPicPr preferRelativeResize="0"/>
          <p:nvPr/>
        </p:nvPicPr>
        <p:blipFill rotWithShape="1">
          <a:blip r:embed="rId3">
            <a:alphaModFix/>
          </a:blip>
          <a:srcRect b="0" l="0" r="0" t="0"/>
          <a:stretch/>
        </p:blipFill>
        <p:spPr>
          <a:xfrm>
            <a:off x="3322735" y="3855415"/>
            <a:ext cx="5055810" cy="2927048"/>
          </a:xfrm>
          <a:prstGeom prst="rect">
            <a:avLst/>
          </a:prstGeom>
          <a:noFill/>
          <a:ln>
            <a:noFill/>
          </a:ln>
        </p:spPr>
      </p:pic>
      <p:pic>
        <p:nvPicPr>
          <p:cNvPr id="136" name="Google Shape;136;p31"/>
          <p:cNvPicPr preferRelativeResize="0"/>
          <p:nvPr/>
        </p:nvPicPr>
        <p:blipFill rotWithShape="1">
          <a:blip r:embed="rId4">
            <a:alphaModFix/>
          </a:blip>
          <a:srcRect b="0" l="4404" r="2547" t="5426"/>
          <a:stretch/>
        </p:blipFill>
        <p:spPr>
          <a:xfrm>
            <a:off x="432121" y="1178646"/>
            <a:ext cx="4988291" cy="2250354"/>
          </a:xfrm>
          <a:prstGeom prst="rect">
            <a:avLst/>
          </a:prstGeom>
          <a:noFill/>
          <a:ln>
            <a:noFill/>
          </a:ln>
        </p:spPr>
      </p:pic>
      <p:pic>
        <p:nvPicPr>
          <p:cNvPr id="137" name="Google Shape;137;p31"/>
          <p:cNvPicPr preferRelativeResize="0"/>
          <p:nvPr/>
        </p:nvPicPr>
        <p:blipFill rotWithShape="1">
          <a:blip r:embed="rId4">
            <a:alphaModFix/>
          </a:blip>
          <a:srcRect b="0" l="3938" r="3011" t="5426"/>
          <a:stretch/>
        </p:blipFill>
        <p:spPr>
          <a:xfrm>
            <a:off x="6518874" y="1178646"/>
            <a:ext cx="5055809" cy="22818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84000"/>
          </a:blip>
          <a:stretch>
            <a:fillRect/>
          </a:stretch>
        </a:blipFill>
      </p:bgPr>
    </p:bg>
    <p:spTree>
      <p:nvGrpSpPr>
        <p:cNvPr id="141" name="Shape 141"/>
        <p:cNvGrpSpPr/>
        <p:nvPr/>
      </p:nvGrpSpPr>
      <p:grpSpPr>
        <a:xfrm>
          <a:off x="0" y="0"/>
          <a:ext cx="0" cy="0"/>
          <a:chOff x="0" y="0"/>
          <a:chExt cx="0" cy="0"/>
        </a:xfrm>
      </p:grpSpPr>
      <p:sp>
        <p:nvSpPr>
          <p:cNvPr id="142" name="Google Shape;142;p9"/>
          <p:cNvSpPr txBox="1"/>
          <p:nvPr>
            <p:ph type="title"/>
          </p:nvPr>
        </p:nvSpPr>
        <p:spPr>
          <a:xfrm>
            <a:off x="69770" y="74224"/>
            <a:ext cx="4569285" cy="73112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sz="4000">
                <a:solidFill>
                  <a:schemeClr val="lt1"/>
                </a:solidFill>
              </a:rPr>
              <a:t>Statistic and Parameters</a:t>
            </a:r>
            <a:endParaRPr b="1" sz="3700">
              <a:solidFill>
                <a:schemeClr val="lt1"/>
              </a:solidFill>
            </a:endParaRPr>
          </a:p>
        </p:txBody>
      </p:sp>
      <p:sp>
        <p:nvSpPr>
          <p:cNvPr id="143" name="Google Shape;143;p9"/>
          <p:cNvSpPr txBox="1"/>
          <p:nvPr>
            <p:ph idx="1" type="body"/>
          </p:nvPr>
        </p:nvSpPr>
        <p:spPr>
          <a:xfrm>
            <a:off x="139958" y="1249960"/>
            <a:ext cx="4432041" cy="4973860"/>
          </a:xfrm>
          <a:prstGeom prst="rect">
            <a:avLst/>
          </a:prstGeom>
          <a:noFill/>
          <a:ln>
            <a:noFill/>
          </a:ln>
        </p:spPr>
        <p:txBody>
          <a:bodyPr anchorCtr="0" anchor="t" bIns="45700" lIns="91425" spcFirstLastPara="1" rIns="91425" wrap="square" tIns="45700">
            <a:normAutofit fontScale="77500" lnSpcReduction="20000"/>
          </a:bodyPr>
          <a:lstStyle/>
          <a:p>
            <a:pPr indent="-445769" lvl="0" marL="457200" rtl="0" algn="just">
              <a:lnSpc>
                <a:spcPct val="90000"/>
              </a:lnSpc>
              <a:spcBef>
                <a:spcPts val="0"/>
              </a:spcBef>
              <a:spcAft>
                <a:spcPts val="0"/>
              </a:spcAft>
              <a:buClr>
                <a:schemeClr val="lt1"/>
              </a:buClr>
              <a:buSzPct val="100000"/>
              <a:buAutoNum type="arabicPeriod"/>
            </a:pPr>
            <a:r>
              <a:rPr lang="en-US" sz="2400">
                <a:solidFill>
                  <a:schemeClr val="lt1"/>
                </a:solidFill>
              </a:rPr>
              <a:t>Statistics are characteristics that describe the sample. </a:t>
            </a:r>
            <a:endParaRPr/>
          </a:p>
          <a:p>
            <a:pPr indent="-445769" lvl="0" marL="457200" rtl="0" algn="just">
              <a:lnSpc>
                <a:spcPct val="90000"/>
              </a:lnSpc>
              <a:spcBef>
                <a:spcPts val="1000"/>
              </a:spcBef>
              <a:spcAft>
                <a:spcPts val="0"/>
              </a:spcAft>
              <a:buClr>
                <a:schemeClr val="lt1"/>
              </a:buClr>
              <a:buSzPct val="100000"/>
              <a:buAutoNum type="arabicPeriod"/>
            </a:pPr>
            <a:r>
              <a:rPr lang="en-US" sz="2400">
                <a:solidFill>
                  <a:schemeClr val="lt1"/>
                </a:solidFill>
              </a:rPr>
              <a:t>Parameters are characteristics describe a population. </a:t>
            </a:r>
            <a:endParaRPr/>
          </a:p>
          <a:p>
            <a:pPr indent="-445769" lvl="0" marL="457200" rtl="0" algn="just">
              <a:lnSpc>
                <a:spcPct val="90000"/>
              </a:lnSpc>
              <a:spcBef>
                <a:spcPts val="1000"/>
              </a:spcBef>
              <a:spcAft>
                <a:spcPts val="0"/>
              </a:spcAft>
              <a:buClr>
                <a:schemeClr val="lt1"/>
              </a:buClr>
              <a:buSzPct val="100000"/>
              <a:buAutoNum type="arabicPeriod"/>
            </a:pPr>
            <a:r>
              <a:rPr lang="en-US" sz="2400">
                <a:solidFill>
                  <a:schemeClr val="lt1"/>
                </a:solidFill>
              </a:rPr>
              <a:t>A statistic and a parameter are very similar.</a:t>
            </a:r>
            <a:endParaRPr/>
          </a:p>
          <a:p>
            <a:pPr indent="-327660" lvl="0" marL="457200" rtl="0" algn="just">
              <a:lnSpc>
                <a:spcPct val="90000"/>
              </a:lnSpc>
              <a:spcBef>
                <a:spcPts val="1000"/>
              </a:spcBef>
              <a:spcAft>
                <a:spcPts val="0"/>
              </a:spcAft>
              <a:buClr>
                <a:schemeClr val="dk1"/>
              </a:buClr>
              <a:buSzPct val="100000"/>
              <a:buNone/>
            </a:pPr>
            <a:r>
              <a:t/>
            </a:r>
            <a:endParaRPr sz="2400">
              <a:solidFill>
                <a:schemeClr val="lt1"/>
              </a:solidFill>
            </a:endParaRPr>
          </a:p>
          <a:p>
            <a:pPr indent="-445769" lvl="0" marL="457200" rtl="0" algn="just">
              <a:lnSpc>
                <a:spcPct val="90000"/>
              </a:lnSpc>
              <a:spcBef>
                <a:spcPts val="1000"/>
              </a:spcBef>
              <a:spcAft>
                <a:spcPts val="0"/>
              </a:spcAft>
              <a:buClr>
                <a:schemeClr val="lt1"/>
              </a:buClr>
              <a:buSzPct val="100000"/>
              <a:buAutoNum type="arabicPeriod"/>
            </a:pPr>
            <a:r>
              <a:rPr lang="en-US" sz="2400">
                <a:solidFill>
                  <a:schemeClr val="lt1"/>
                </a:solidFill>
              </a:rPr>
              <a:t>A parameter never changes.</a:t>
            </a:r>
            <a:endParaRPr/>
          </a:p>
          <a:p>
            <a:pPr indent="-327660" lvl="0" marL="457200" rtl="0" algn="just">
              <a:lnSpc>
                <a:spcPct val="90000"/>
              </a:lnSpc>
              <a:spcBef>
                <a:spcPts val="1000"/>
              </a:spcBef>
              <a:spcAft>
                <a:spcPts val="0"/>
              </a:spcAft>
              <a:buClr>
                <a:schemeClr val="dk1"/>
              </a:buClr>
              <a:buSzPct val="100000"/>
              <a:buNone/>
            </a:pPr>
            <a:r>
              <a:t/>
            </a:r>
            <a:endParaRPr sz="2400">
              <a:solidFill>
                <a:schemeClr val="lt1"/>
              </a:solidFill>
            </a:endParaRPr>
          </a:p>
          <a:p>
            <a:pPr indent="-445769" lvl="0" marL="457200" rtl="0" algn="just">
              <a:lnSpc>
                <a:spcPct val="90000"/>
              </a:lnSpc>
              <a:spcBef>
                <a:spcPts val="1000"/>
              </a:spcBef>
              <a:spcAft>
                <a:spcPts val="0"/>
              </a:spcAft>
              <a:buClr>
                <a:schemeClr val="lt1"/>
              </a:buClr>
              <a:buSzPct val="100000"/>
              <a:buAutoNum type="arabicPeriod"/>
            </a:pPr>
            <a:r>
              <a:rPr lang="en-US" sz="2400">
                <a:solidFill>
                  <a:schemeClr val="lt1"/>
                </a:solidFill>
              </a:rPr>
              <a:t>Statistics vary. </a:t>
            </a:r>
            <a:endParaRPr/>
          </a:p>
          <a:p>
            <a:pPr indent="-327660" lvl="0" marL="457200" rtl="0" algn="just">
              <a:lnSpc>
                <a:spcPct val="90000"/>
              </a:lnSpc>
              <a:spcBef>
                <a:spcPts val="1000"/>
              </a:spcBef>
              <a:spcAft>
                <a:spcPts val="0"/>
              </a:spcAft>
              <a:buClr>
                <a:schemeClr val="dk1"/>
              </a:buClr>
              <a:buSzPct val="100000"/>
              <a:buNone/>
            </a:pPr>
            <a:r>
              <a:t/>
            </a:r>
            <a:endParaRPr sz="2400">
              <a:solidFill>
                <a:schemeClr val="lt1"/>
              </a:solidFill>
            </a:endParaRPr>
          </a:p>
          <a:p>
            <a:pPr indent="-445769" lvl="0" marL="457200" rtl="0" algn="just">
              <a:lnSpc>
                <a:spcPct val="90000"/>
              </a:lnSpc>
              <a:spcBef>
                <a:spcPts val="1000"/>
              </a:spcBef>
              <a:spcAft>
                <a:spcPts val="0"/>
              </a:spcAft>
              <a:buClr>
                <a:schemeClr val="lt1"/>
              </a:buClr>
              <a:buSzPct val="100000"/>
              <a:buAutoNum type="arabicPeriod"/>
            </a:pPr>
            <a:r>
              <a:rPr lang="en-US" sz="2400">
                <a:solidFill>
                  <a:schemeClr val="lt1"/>
                </a:solidFill>
              </a:rPr>
              <a:t>Parameters are usually Greek letters (e.g. σ) or capital letters (e.g. P). </a:t>
            </a:r>
            <a:endParaRPr/>
          </a:p>
          <a:p>
            <a:pPr indent="-327660" lvl="0" marL="457200" rtl="0" algn="just">
              <a:lnSpc>
                <a:spcPct val="90000"/>
              </a:lnSpc>
              <a:spcBef>
                <a:spcPts val="1000"/>
              </a:spcBef>
              <a:spcAft>
                <a:spcPts val="0"/>
              </a:spcAft>
              <a:buClr>
                <a:schemeClr val="dk1"/>
              </a:buClr>
              <a:buSzPct val="100000"/>
              <a:buNone/>
            </a:pPr>
            <a:r>
              <a:t/>
            </a:r>
            <a:endParaRPr sz="2400">
              <a:solidFill>
                <a:schemeClr val="lt1"/>
              </a:solidFill>
            </a:endParaRPr>
          </a:p>
          <a:p>
            <a:pPr indent="-445769" lvl="0" marL="457200" rtl="0" algn="just">
              <a:lnSpc>
                <a:spcPct val="90000"/>
              </a:lnSpc>
              <a:spcBef>
                <a:spcPts val="1000"/>
              </a:spcBef>
              <a:spcAft>
                <a:spcPts val="0"/>
              </a:spcAft>
              <a:buClr>
                <a:schemeClr val="lt1"/>
              </a:buClr>
              <a:buSzPct val="100000"/>
              <a:buAutoNum type="arabicPeriod"/>
            </a:pPr>
            <a:r>
              <a:rPr lang="en-US" sz="2400">
                <a:solidFill>
                  <a:schemeClr val="lt1"/>
                </a:solidFill>
              </a:rPr>
              <a:t>Statistics are usually Roman letters (e.g. s)</a:t>
            </a:r>
            <a:endParaRPr/>
          </a:p>
        </p:txBody>
      </p:sp>
      <p:sp>
        <p:nvSpPr>
          <p:cNvPr id="144" name="Google Shape;144;p9"/>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9"/>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6" name="Google Shape;146;p9"/>
          <p:cNvPicPr preferRelativeResize="0"/>
          <p:nvPr/>
        </p:nvPicPr>
        <p:blipFill rotWithShape="1">
          <a:blip r:embed="rId4">
            <a:alphaModFix/>
          </a:blip>
          <a:srcRect b="0" l="0" r="0" t="0"/>
          <a:stretch/>
        </p:blipFill>
        <p:spPr>
          <a:xfrm>
            <a:off x="6319057" y="1665083"/>
            <a:ext cx="4076700" cy="3343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10"/>
          <p:cNvSpPr txBox="1"/>
          <p:nvPr>
            <p:ph type="title"/>
          </p:nvPr>
        </p:nvSpPr>
        <p:spPr>
          <a:xfrm>
            <a:off x="99528" y="75537"/>
            <a:ext cx="5314536" cy="39973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a:t>Types of statistics ?</a:t>
            </a:r>
            <a:endParaRPr b="1"/>
          </a:p>
        </p:txBody>
      </p:sp>
      <p:sp>
        <p:nvSpPr>
          <p:cNvPr id="152" name="Google Shape;152;p10"/>
          <p:cNvSpPr txBox="1"/>
          <p:nvPr>
            <p:ph idx="1" type="body"/>
          </p:nvPr>
        </p:nvSpPr>
        <p:spPr>
          <a:xfrm>
            <a:off x="243280" y="1073791"/>
            <a:ext cx="10127636" cy="2355209"/>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lt1"/>
              </a:buClr>
              <a:buSzPts val="2000"/>
              <a:buNone/>
            </a:pPr>
            <a:r>
              <a:rPr lang="en-US" sz="2400">
                <a:latin typeface="Times New Roman"/>
                <a:ea typeface="Times New Roman"/>
                <a:cs typeface="Times New Roman"/>
                <a:sym typeface="Times New Roman"/>
              </a:rPr>
              <a:t>There are two kinds of statistics : Inferential and descriptive</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2000"/>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2000"/>
              <a:buNone/>
            </a:pPr>
            <a:r>
              <a:rPr lang="en-US" sz="2400">
                <a:latin typeface="Times New Roman"/>
                <a:ea typeface="Times New Roman"/>
                <a:cs typeface="Times New Roman"/>
                <a:sym typeface="Times New Roman"/>
              </a:rPr>
              <a:t>Inferential statistics is taking a sample and analyzing and making judgements</a:t>
            </a:r>
            <a:endParaRPr sz="2400"/>
          </a:p>
          <a:p>
            <a:pPr indent="0" lvl="0" marL="0" rtl="0" algn="just">
              <a:lnSpc>
                <a:spcPct val="90000"/>
              </a:lnSpc>
              <a:spcBef>
                <a:spcPts val="1000"/>
              </a:spcBef>
              <a:spcAft>
                <a:spcPts val="0"/>
              </a:spcAft>
              <a:buClr>
                <a:schemeClr val="lt1"/>
              </a:buClr>
              <a:buSzPts val="2000"/>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2000"/>
              <a:buNone/>
            </a:pPr>
            <a:r>
              <a:rPr lang="en-US" sz="2400">
                <a:latin typeface="Times New Roman"/>
                <a:ea typeface="Times New Roman"/>
                <a:cs typeface="Times New Roman"/>
                <a:sym typeface="Times New Roman"/>
              </a:rPr>
              <a:t>Descriptive statistics refers to getting data and talking about it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3200"/>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3200"/>
              <a:buNone/>
            </a:pPr>
            <a:r>
              <a:t/>
            </a:r>
            <a:endParaRPr sz="2400">
              <a:latin typeface="Times New Roman"/>
              <a:ea typeface="Times New Roman"/>
              <a:cs typeface="Times New Roman"/>
              <a:sym typeface="Times New Roman"/>
            </a:endParaRPr>
          </a:p>
        </p:txBody>
      </p:sp>
      <p:pic>
        <p:nvPicPr>
          <p:cNvPr id="153" name="Google Shape;153;p10"/>
          <p:cNvPicPr preferRelativeResize="0"/>
          <p:nvPr/>
        </p:nvPicPr>
        <p:blipFill rotWithShape="1">
          <a:blip r:embed="rId3">
            <a:alphaModFix/>
          </a:blip>
          <a:srcRect b="0" l="0" r="0" t="18214"/>
          <a:stretch/>
        </p:blipFill>
        <p:spPr>
          <a:xfrm>
            <a:off x="4143737" y="3553428"/>
            <a:ext cx="8048263" cy="33045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838199" y="291090"/>
            <a:ext cx="10515599" cy="93268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sz="5400">
                <a:solidFill>
                  <a:srgbClr val="F2F2F2"/>
                </a:solidFill>
                <a:latin typeface="Avenir"/>
                <a:ea typeface="Avenir"/>
                <a:cs typeface="Avenir"/>
                <a:sym typeface="Avenir"/>
              </a:rPr>
              <a:t>Types of statistics</a:t>
            </a:r>
            <a:endParaRPr/>
          </a:p>
        </p:txBody>
      </p:sp>
      <p:pic>
        <p:nvPicPr>
          <p:cNvPr id="159" name="Google Shape;159;p32"/>
          <p:cNvPicPr preferRelativeResize="0"/>
          <p:nvPr/>
        </p:nvPicPr>
        <p:blipFill rotWithShape="1">
          <a:blip r:embed="rId3">
            <a:alphaModFix/>
          </a:blip>
          <a:srcRect b="6773" l="3671" r="0" t="4836"/>
          <a:stretch/>
        </p:blipFill>
        <p:spPr>
          <a:xfrm>
            <a:off x="659756" y="1632030"/>
            <a:ext cx="10694041" cy="4583576"/>
          </a:xfrm>
          <a:prstGeom prst="rect">
            <a:avLst/>
          </a:prstGeom>
          <a:noFill/>
          <a:ln>
            <a:noFill/>
          </a:ln>
        </p:spPr>
      </p:pic>
      <p:sp>
        <p:nvSpPr>
          <p:cNvPr id="160" name="Google Shape;160;p32"/>
          <p:cNvSpPr/>
          <p:nvPr/>
        </p:nvSpPr>
        <p:spPr>
          <a:xfrm>
            <a:off x="10679289" y="1828800"/>
            <a:ext cx="440267" cy="417689"/>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pic>
        <p:nvPicPr>
          <p:cNvPr id="165" name="Google Shape;165;gdb0306a625_0_12"/>
          <p:cNvPicPr preferRelativeResize="0"/>
          <p:nvPr/>
        </p:nvPicPr>
        <p:blipFill>
          <a:blip r:embed="rId3">
            <a:alphaModFix/>
          </a:blip>
          <a:stretch>
            <a:fillRect/>
          </a:stretch>
        </p:blipFill>
        <p:spPr>
          <a:xfrm>
            <a:off x="242625" y="428625"/>
            <a:ext cx="11706776" cy="601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gdb0306a625_0_19"/>
          <p:cNvSpPr txBox="1"/>
          <p:nvPr>
            <p:ph idx="1" type="body"/>
          </p:nvPr>
        </p:nvSpPr>
        <p:spPr>
          <a:xfrm>
            <a:off x="243275" y="442924"/>
            <a:ext cx="10127700" cy="5915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lt1"/>
              </a:buClr>
              <a:buSzPts val="2000"/>
              <a:buNone/>
            </a:pPr>
            <a:r>
              <a:rPr lang="en-US" sz="3000">
                <a:latin typeface="Times New Roman"/>
                <a:ea typeface="Times New Roman"/>
                <a:cs typeface="Times New Roman"/>
                <a:sym typeface="Times New Roman"/>
              </a:rPr>
              <a:t>Types of </a:t>
            </a:r>
            <a:r>
              <a:rPr b="1" lang="en-US" sz="3000">
                <a:latin typeface="Times New Roman"/>
                <a:ea typeface="Times New Roman"/>
                <a:cs typeface="Times New Roman"/>
                <a:sym typeface="Times New Roman"/>
              </a:rPr>
              <a:t>Inferential statistics</a:t>
            </a: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2000"/>
              <a:buNone/>
            </a:pPr>
            <a:r>
              <a:t/>
            </a:r>
            <a:endParaRPr sz="3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2000"/>
              <a:buNone/>
            </a:pPr>
            <a:r>
              <a:rPr lang="en-US" sz="3000">
                <a:latin typeface="Times New Roman"/>
                <a:ea typeface="Times New Roman"/>
                <a:cs typeface="Times New Roman"/>
                <a:sym typeface="Times New Roman"/>
              </a:rPr>
              <a:t>Various types of inferential statistics are used widely nowadays and are very easy to interpret. These are given below:</a:t>
            </a:r>
            <a:endParaRPr sz="3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2000"/>
              <a:buNone/>
            </a:pPr>
            <a:r>
              <a:t/>
            </a:r>
            <a:endParaRPr sz="3000">
              <a:latin typeface="Times New Roman"/>
              <a:ea typeface="Times New Roman"/>
              <a:cs typeface="Times New Roman"/>
              <a:sym typeface="Times New Roman"/>
            </a:endParaRPr>
          </a:p>
          <a:p>
            <a:pPr indent="-419100" lvl="0" marL="457200" rtl="0" algn="just">
              <a:lnSpc>
                <a:spcPct val="90000"/>
              </a:lnSpc>
              <a:spcBef>
                <a:spcPts val="1000"/>
              </a:spcBef>
              <a:spcAft>
                <a:spcPts val="0"/>
              </a:spcAft>
              <a:buSzPts val="3000"/>
              <a:buFont typeface="Times New Roman"/>
              <a:buChar char="•"/>
            </a:pPr>
            <a:r>
              <a:rPr lang="en-US" sz="3000">
                <a:latin typeface="Times New Roman"/>
                <a:ea typeface="Times New Roman"/>
                <a:cs typeface="Times New Roman"/>
                <a:sym typeface="Times New Roman"/>
              </a:rPr>
              <a:t>One sample test of difference/One sample hypothesis test</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Confidence Interval</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Contingency Tables and Chi-Square Statistic</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T-test or Anova</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Pearson Correlation</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Bi-variate Regression</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Multivariate</a:t>
            </a:r>
            <a:r>
              <a:rPr lang="en-US" sz="3000">
                <a:latin typeface="Times New Roman"/>
                <a:ea typeface="Times New Roman"/>
                <a:cs typeface="Times New Roman"/>
                <a:sym typeface="Times New Roman"/>
              </a:rPr>
              <a:t> Regression</a:t>
            </a:r>
            <a:r>
              <a:rPr lang="en-U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3200"/>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3200"/>
              <a:buNone/>
            </a:pPr>
            <a:r>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84000"/>
          </a:blip>
          <a:stretch>
            <a:fillRect/>
          </a:stretch>
        </a:blipFill>
      </p:bgPr>
    </p:bg>
    <p:spTree>
      <p:nvGrpSpPr>
        <p:cNvPr id="32" name="Shape 32"/>
        <p:cNvGrpSpPr/>
        <p:nvPr/>
      </p:nvGrpSpPr>
      <p:grpSpPr>
        <a:xfrm>
          <a:off x="0" y="0"/>
          <a:ext cx="0" cy="0"/>
          <a:chOff x="0" y="0"/>
          <a:chExt cx="0" cy="0"/>
        </a:xfrm>
      </p:grpSpPr>
      <p:sp>
        <p:nvSpPr>
          <p:cNvPr id="33" name="Google Shape;33;p3"/>
          <p:cNvSpPr txBox="1"/>
          <p:nvPr>
            <p:ph type="title"/>
          </p:nvPr>
        </p:nvSpPr>
        <p:spPr>
          <a:xfrm>
            <a:off x="7486571" y="697510"/>
            <a:ext cx="3102407" cy="114257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Calibri"/>
              <a:buNone/>
            </a:pPr>
            <a:r>
              <a:rPr b="1" lang="en-US" sz="4000">
                <a:solidFill>
                  <a:schemeClr val="lt1"/>
                </a:solidFill>
              </a:rPr>
              <a:t>What is statistics?</a:t>
            </a:r>
            <a:endParaRPr b="1" sz="4000">
              <a:solidFill>
                <a:schemeClr val="lt1"/>
              </a:solidFill>
            </a:endParaRPr>
          </a:p>
        </p:txBody>
      </p:sp>
      <p:sp>
        <p:nvSpPr>
          <p:cNvPr id="34" name="Google Shape;34;p3"/>
          <p:cNvSpPr txBox="1"/>
          <p:nvPr>
            <p:ph idx="1" type="body"/>
          </p:nvPr>
        </p:nvSpPr>
        <p:spPr>
          <a:xfrm>
            <a:off x="7486571" y="2498055"/>
            <a:ext cx="4272650" cy="45272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lt1"/>
              </a:buClr>
              <a:buSzPct val="100000"/>
              <a:buChar char="•"/>
            </a:pPr>
            <a:r>
              <a:rPr lang="en-US" sz="2600">
                <a:solidFill>
                  <a:schemeClr val="lt1"/>
                </a:solidFill>
                <a:latin typeface="Times New Roman"/>
                <a:ea typeface="Times New Roman"/>
                <a:cs typeface="Times New Roman"/>
                <a:sym typeface="Times New Roman"/>
              </a:rPr>
              <a:t>Statistics is the science of learning from data. </a:t>
            </a:r>
            <a:endParaRPr/>
          </a:p>
          <a:p>
            <a:pPr indent="-63500" lvl="0" marL="228600" rtl="0" algn="just">
              <a:lnSpc>
                <a:spcPct val="90000"/>
              </a:lnSpc>
              <a:spcBef>
                <a:spcPts val="1000"/>
              </a:spcBef>
              <a:spcAft>
                <a:spcPts val="0"/>
              </a:spcAft>
              <a:buSzPct val="74844"/>
              <a:buNone/>
            </a:pPr>
            <a:r>
              <a:t/>
            </a:r>
            <a:endParaRPr sz="2600">
              <a:solidFill>
                <a:schemeClr val="lt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ct val="100000"/>
              <a:buChar char="•"/>
            </a:pPr>
            <a:r>
              <a:rPr lang="en-US" sz="2600">
                <a:solidFill>
                  <a:schemeClr val="lt1"/>
                </a:solidFill>
                <a:latin typeface="Times New Roman"/>
                <a:ea typeface="Times New Roman"/>
                <a:cs typeface="Times New Roman"/>
                <a:sym typeface="Times New Roman"/>
              </a:rPr>
              <a:t>It facilitates a way to  gather, describe , process, analyze and present data.</a:t>
            </a:r>
            <a:endParaRPr/>
          </a:p>
          <a:p>
            <a:pPr indent="-63500" lvl="0" marL="228600" rtl="0" algn="just">
              <a:lnSpc>
                <a:spcPct val="90000"/>
              </a:lnSpc>
              <a:spcBef>
                <a:spcPts val="1000"/>
              </a:spcBef>
              <a:spcAft>
                <a:spcPts val="0"/>
              </a:spcAft>
              <a:buSzPct val="74844"/>
              <a:buNone/>
            </a:pPr>
            <a:r>
              <a:t/>
            </a:r>
            <a:endParaRPr sz="2600">
              <a:solidFill>
                <a:schemeClr val="lt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ct val="100000"/>
              <a:buChar char="•"/>
            </a:pPr>
            <a:r>
              <a:rPr lang="en-US" sz="2600">
                <a:solidFill>
                  <a:schemeClr val="lt1"/>
                </a:solidFill>
                <a:latin typeface="Times New Roman"/>
                <a:ea typeface="Times New Roman"/>
                <a:cs typeface="Times New Roman"/>
                <a:sym typeface="Times New Roman"/>
              </a:rPr>
              <a:t>It is a way to understand the data that is collected. </a:t>
            </a:r>
            <a:endParaRPr/>
          </a:p>
          <a:p>
            <a:pPr indent="-63500" lvl="0" marL="228600" rtl="0" algn="just">
              <a:lnSpc>
                <a:spcPct val="90000"/>
              </a:lnSpc>
              <a:spcBef>
                <a:spcPts val="1000"/>
              </a:spcBef>
              <a:spcAft>
                <a:spcPts val="0"/>
              </a:spcAft>
              <a:buSzPct val="74844"/>
              <a:buNone/>
            </a:pPr>
            <a:r>
              <a:t/>
            </a:r>
            <a:endParaRPr sz="2600">
              <a:solidFill>
                <a:schemeClr val="lt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ct val="100000"/>
              <a:buChar char="•"/>
            </a:pPr>
            <a:r>
              <a:rPr lang="en-US" sz="2600">
                <a:solidFill>
                  <a:schemeClr val="lt1"/>
                </a:solidFill>
                <a:latin typeface="Times New Roman"/>
                <a:ea typeface="Times New Roman"/>
                <a:cs typeface="Times New Roman"/>
                <a:sym typeface="Times New Roman"/>
              </a:rPr>
              <a:t>Statistics is to make sense or an inference of or meaningful insights from data</a:t>
            </a:r>
            <a:endParaRPr sz="1700">
              <a:solidFill>
                <a:schemeClr val="lt1"/>
              </a:solidFill>
            </a:endParaRPr>
          </a:p>
        </p:txBody>
      </p:sp>
      <p:pic>
        <p:nvPicPr>
          <p:cNvPr id="35" name="Google Shape;35;p3"/>
          <p:cNvPicPr preferRelativeResize="0"/>
          <p:nvPr/>
        </p:nvPicPr>
        <p:blipFill rotWithShape="1">
          <a:blip r:embed="rId4">
            <a:alphaModFix/>
          </a:blip>
          <a:srcRect b="0" l="0" r="0" t="0"/>
          <a:stretch/>
        </p:blipFill>
        <p:spPr>
          <a:xfrm>
            <a:off x="0" y="1"/>
            <a:ext cx="7287931" cy="6858000"/>
          </a:xfrm>
          <a:prstGeom prst="rect">
            <a:avLst/>
          </a:prstGeom>
          <a:noFill/>
          <a:ln>
            <a:noFill/>
          </a:ln>
          <a:effectLst>
            <a:outerShdw blurRad="381000" rotWithShape="0" algn="t" dir="5400000" dist="152400">
              <a:srgbClr val="000000">
                <a:alpha val="9411"/>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ctrTitle"/>
          </p:nvPr>
        </p:nvSpPr>
        <p:spPr>
          <a:xfrm>
            <a:off x="1524000" y="1686808"/>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8800"/>
              <a:t>Thank you . . . ! </a:t>
            </a:r>
            <a:endParaRPr sz="8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 name="Google Shape;41;p2"/>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 name="Google Shape;42;p2"/>
          <p:cNvSpPr txBox="1"/>
          <p:nvPr>
            <p:ph type="title"/>
          </p:nvPr>
        </p:nvSpPr>
        <p:spPr>
          <a:xfrm>
            <a:off x="2209931" y="592640"/>
            <a:ext cx="2925707" cy="68162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92592"/>
              <a:buFont typeface="Calibri"/>
              <a:buNone/>
            </a:pPr>
            <a:r>
              <a:rPr b="1" lang="en-US" sz="4800">
                <a:solidFill>
                  <a:schemeClr val="lt1"/>
                </a:solidFill>
              </a:rPr>
              <a:t>What is data ?</a:t>
            </a:r>
            <a:endParaRPr/>
          </a:p>
        </p:txBody>
      </p:sp>
      <p:grpSp>
        <p:nvGrpSpPr>
          <p:cNvPr id="43" name="Google Shape;43;p2"/>
          <p:cNvGrpSpPr/>
          <p:nvPr/>
        </p:nvGrpSpPr>
        <p:grpSpPr>
          <a:xfrm>
            <a:off x="767290" y="681628"/>
            <a:ext cx="1128382" cy="847206"/>
            <a:chOff x="668003" y="1684057"/>
            <a:chExt cx="1128382" cy="847206"/>
          </a:xfrm>
        </p:grpSpPr>
        <p:sp>
          <p:nvSpPr>
            <p:cNvPr id="44" name="Google Shape;44;p2"/>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idx="1" type="body"/>
          </p:nvPr>
        </p:nvSpPr>
        <p:spPr>
          <a:xfrm>
            <a:off x="196769" y="1866908"/>
            <a:ext cx="4349364" cy="4823260"/>
          </a:xfrm>
          <a:prstGeom prst="rect">
            <a:avLst/>
          </a:prstGeom>
          <a:noFill/>
          <a:ln>
            <a:noFill/>
          </a:ln>
        </p:spPr>
        <p:txBody>
          <a:bodyPr anchorCtr="0" anchor="t" bIns="45700" lIns="91425" spcFirstLastPara="1" rIns="91425" wrap="square" tIns="45700">
            <a:normAutofit lnSpcReduction="20000"/>
          </a:bodyPr>
          <a:lstStyle/>
          <a:p>
            <a:pPr indent="-285750" lvl="0" marL="310039" rtl="0" algn="l">
              <a:lnSpc>
                <a:spcPct val="90000"/>
              </a:lnSpc>
              <a:spcBef>
                <a:spcPts val="0"/>
              </a:spcBef>
              <a:spcAft>
                <a:spcPts val="0"/>
              </a:spcAft>
              <a:buSzPts val="1600"/>
              <a:buChar char="•"/>
            </a:pPr>
            <a:r>
              <a:rPr lang="en-US" sz="1600">
                <a:solidFill>
                  <a:schemeClr val="lt1"/>
                </a:solidFill>
              </a:rPr>
              <a:t>Data is a collection of facts, such as numbers, words, measurements, observations or just descriptions of things.</a:t>
            </a:r>
            <a:endParaRPr/>
          </a:p>
          <a:p>
            <a:pPr indent="0" lvl="0" marL="228600" rtl="0" algn="l">
              <a:lnSpc>
                <a:spcPct val="90000"/>
              </a:lnSpc>
              <a:spcBef>
                <a:spcPts val="0"/>
              </a:spcBef>
              <a:spcAft>
                <a:spcPts val="0"/>
              </a:spcAft>
              <a:buSzPts val="1800"/>
              <a:buNone/>
            </a:pPr>
            <a:r>
              <a:t/>
            </a:r>
            <a:endParaRPr sz="1600">
              <a:solidFill>
                <a:schemeClr val="lt1"/>
              </a:solidFill>
            </a:endParaRPr>
          </a:p>
          <a:p>
            <a:pPr indent="-285750" lvl="0" marL="285750" rtl="0" algn="l">
              <a:lnSpc>
                <a:spcPct val="90000"/>
              </a:lnSpc>
              <a:spcBef>
                <a:spcPts val="0"/>
              </a:spcBef>
              <a:spcAft>
                <a:spcPts val="0"/>
              </a:spcAft>
              <a:buSzPts val="2119"/>
              <a:buChar char="•"/>
            </a:pPr>
            <a:r>
              <a:rPr lang="en-US" sz="1600">
                <a:solidFill>
                  <a:schemeClr val="lt1"/>
                </a:solidFill>
              </a:rPr>
              <a:t>Social media giants like Facebook, Twitter, WhatsApp, Instagram, search engines like Google , Apps like Google pay have contributed to the unprecedented surge of online data that has caused data to gain monetary value</a:t>
            </a:r>
            <a:endParaRPr/>
          </a:p>
          <a:p>
            <a:pPr indent="0" lvl="0" marL="0" rtl="0" algn="l">
              <a:lnSpc>
                <a:spcPct val="90000"/>
              </a:lnSpc>
              <a:spcBef>
                <a:spcPts val="0"/>
              </a:spcBef>
              <a:spcAft>
                <a:spcPts val="0"/>
              </a:spcAft>
              <a:buClr>
                <a:schemeClr val="lt1"/>
              </a:buClr>
              <a:buSzPts val="2119"/>
              <a:buNone/>
            </a:pPr>
            <a:r>
              <a:t/>
            </a:r>
            <a:endParaRPr sz="1600">
              <a:solidFill>
                <a:schemeClr val="lt1"/>
              </a:solidFill>
            </a:endParaRPr>
          </a:p>
          <a:p>
            <a:pPr indent="-204311" lvl="0" marL="228600" rtl="0" algn="l">
              <a:lnSpc>
                <a:spcPct val="90000"/>
              </a:lnSpc>
              <a:spcBef>
                <a:spcPts val="1000"/>
              </a:spcBef>
              <a:spcAft>
                <a:spcPts val="0"/>
              </a:spcAft>
              <a:buClr>
                <a:schemeClr val="lt1"/>
              </a:buClr>
              <a:buSzPts val="1600"/>
              <a:buChar char="•"/>
            </a:pPr>
            <a:r>
              <a:rPr lang="en-US" sz="1600">
                <a:solidFill>
                  <a:schemeClr val="lt1"/>
                </a:solidFill>
              </a:rPr>
              <a:t>Data is categorized into two types: Quantitative and Qualitative.</a:t>
            </a:r>
            <a:endParaRPr/>
          </a:p>
          <a:p>
            <a:pPr indent="0" lvl="0" marL="24289" rtl="0" algn="l">
              <a:lnSpc>
                <a:spcPct val="90000"/>
              </a:lnSpc>
              <a:spcBef>
                <a:spcPts val="1000"/>
              </a:spcBef>
              <a:spcAft>
                <a:spcPts val="0"/>
              </a:spcAft>
              <a:buClr>
                <a:schemeClr val="lt1"/>
              </a:buClr>
              <a:buSzPts val="1600"/>
              <a:buNone/>
            </a:pPr>
            <a:r>
              <a:t/>
            </a:r>
            <a:endParaRPr sz="1600">
              <a:solidFill>
                <a:schemeClr val="lt1"/>
              </a:solidFill>
            </a:endParaRPr>
          </a:p>
          <a:p>
            <a:pPr indent="-204311" lvl="0" marL="228600" rtl="0" algn="l">
              <a:lnSpc>
                <a:spcPct val="90000"/>
              </a:lnSpc>
              <a:spcBef>
                <a:spcPts val="1000"/>
              </a:spcBef>
              <a:spcAft>
                <a:spcPts val="0"/>
              </a:spcAft>
              <a:buClr>
                <a:schemeClr val="lt1"/>
              </a:buClr>
              <a:buSzPts val="1600"/>
              <a:buChar char="•"/>
            </a:pPr>
            <a:r>
              <a:rPr lang="en-US" sz="1600">
                <a:solidFill>
                  <a:schemeClr val="lt1"/>
                </a:solidFill>
              </a:rPr>
              <a:t>Quantitative data: as the name suggest  is rather numbers.</a:t>
            </a:r>
            <a:endParaRPr/>
          </a:p>
          <a:p>
            <a:pPr indent="0" lvl="0" marL="24289" rtl="0" algn="l">
              <a:lnSpc>
                <a:spcPct val="90000"/>
              </a:lnSpc>
              <a:spcBef>
                <a:spcPts val="1000"/>
              </a:spcBef>
              <a:spcAft>
                <a:spcPts val="0"/>
              </a:spcAft>
              <a:buClr>
                <a:schemeClr val="lt1"/>
              </a:buClr>
              <a:buSzPts val="1600"/>
              <a:buNone/>
            </a:pPr>
            <a:r>
              <a:t/>
            </a:r>
            <a:endParaRPr sz="1600">
              <a:solidFill>
                <a:schemeClr val="lt1"/>
              </a:solidFill>
            </a:endParaRPr>
          </a:p>
          <a:p>
            <a:pPr indent="-204311" lvl="0" marL="228600" rtl="0" algn="l">
              <a:lnSpc>
                <a:spcPct val="90000"/>
              </a:lnSpc>
              <a:spcBef>
                <a:spcPts val="1000"/>
              </a:spcBef>
              <a:spcAft>
                <a:spcPts val="0"/>
              </a:spcAft>
              <a:buClr>
                <a:schemeClr val="lt1"/>
              </a:buClr>
              <a:buSzPts val="1600"/>
              <a:buChar char="•"/>
            </a:pPr>
            <a:r>
              <a:rPr lang="en-US" sz="1600">
                <a:solidFill>
                  <a:schemeClr val="lt1"/>
                </a:solidFill>
              </a:rPr>
              <a:t>Qualitative is descriptive data. </a:t>
            </a:r>
            <a:endParaRPr/>
          </a:p>
        </p:txBody>
      </p:sp>
      <p:pic>
        <p:nvPicPr>
          <p:cNvPr descr="Qualitative vs Quantitative Data: Analysis, Definitions, Examples" id="47" name="Google Shape;47;p2"/>
          <p:cNvPicPr preferRelativeResize="0"/>
          <p:nvPr/>
        </p:nvPicPr>
        <p:blipFill rotWithShape="1">
          <a:blip r:embed="rId3">
            <a:alphaModFix/>
          </a:blip>
          <a:srcRect b="0" l="0" r="0" t="0"/>
          <a:stretch/>
        </p:blipFill>
        <p:spPr>
          <a:xfrm>
            <a:off x="4694547" y="462987"/>
            <a:ext cx="7496779" cy="59262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 name="Google Shape;53;p25"/>
          <p:cNvSpPr/>
          <p:nvPr/>
        </p:nvSpPr>
        <p:spPr>
          <a:xfrm>
            <a:off x="0" y="0"/>
            <a:ext cx="4693698" cy="6858000"/>
          </a:xfrm>
          <a:custGeom>
            <a:rect b="b" l="l" r="r" t="t"/>
            <a:pathLst>
              <a:path extrusionOk="0" h="6858000" w="4693698">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 name="Google Shape;54;p25"/>
          <p:cNvSpPr/>
          <p:nvPr/>
        </p:nvSpPr>
        <p:spPr>
          <a:xfrm flipH="1">
            <a:off x="0" y="0"/>
            <a:ext cx="4838076" cy="6858000"/>
          </a:xfrm>
          <a:custGeom>
            <a:rect b="b" l="l" r="r" t="t"/>
            <a:pathLst>
              <a:path extrusionOk="0" h="6858000" w="4838076">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rgbClr val="1F3864">
              <a:alpha val="2470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 name="Google Shape;55;p25"/>
          <p:cNvSpPr txBox="1"/>
          <p:nvPr>
            <p:ph type="title"/>
          </p:nvPr>
        </p:nvSpPr>
        <p:spPr>
          <a:xfrm>
            <a:off x="312516" y="662400"/>
            <a:ext cx="3836535" cy="9812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b="1" lang="en-US">
                <a:solidFill>
                  <a:schemeClr val="lt1"/>
                </a:solidFill>
              </a:rPr>
              <a:t>What is data ?</a:t>
            </a:r>
            <a:endParaRPr/>
          </a:p>
        </p:txBody>
      </p:sp>
      <p:sp>
        <p:nvSpPr>
          <p:cNvPr id="56" name="Google Shape;56;p25"/>
          <p:cNvSpPr txBox="1"/>
          <p:nvPr>
            <p:ph idx="1" type="body"/>
          </p:nvPr>
        </p:nvSpPr>
        <p:spPr>
          <a:xfrm>
            <a:off x="312516" y="1794076"/>
            <a:ext cx="3836535" cy="4336724"/>
          </a:xfrm>
          <a:prstGeom prst="rect">
            <a:avLst/>
          </a:prstGeom>
          <a:noFill/>
          <a:ln>
            <a:noFill/>
          </a:ln>
        </p:spPr>
        <p:txBody>
          <a:bodyPr anchorCtr="0" anchor="t" bIns="45700" lIns="91425" spcFirstLastPara="1" rIns="91425" wrap="square" tIns="45700">
            <a:normAutofit/>
          </a:bodyPr>
          <a:lstStyle/>
          <a:p>
            <a:pPr indent="-204311" lvl="0" marL="228600" rtl="0" algn="l">
              <a:lnSpc>
                <a:spcPct val="90000"/>
              </a:lnSpc>
              <a:spcBef>
                <a:spcPts val="1000"/>
              </a:spcBef>
              <a:spcAft>
                <a:spcPts val="0"/>
              </a:spcAft>
              <a:buClr>
                <a:schemeClr val="lt1"/>
              </a:buClr>
              <a:buSzPts val="2000"/>
              <a:buChar char="•"/>
            </a:pPr>
            <a:r>
              <a:rPr lang="en-US" sz="2000">
                <a:solidFill>
                  <a:schemeClr val="lt1"/>
                </a:solidFill>
              </a:rPr>
              <a:t>Discrete or whole numbers are the ones that can count and floats or continuous are those that measure. </a:t>
            </a:r>
            <a:endParaRPr/>
          </a:p>
          <a:p>
            <a:pPr indent="-77311" lvl="0" marL="228600" rtl="0" algn="l">
              <a:lnSpc>
                <a:spcPct val="90000"/>
              </a:lnSpc>
              <a:spcBef>
                <a:spcPts val="1000"/>
              </a:spcBef>
              <a:spcAft>
                <a:spcPts val="0"/>
              </a:spcAft>
              <a:buClr>
                <a:schemeClr val="lt1"/>
              </a:buClr>
              <a:buSzPts val="2000"/>
              <a:buNone/>
            </a:pPr>
            <a:r>
              <a:t/>
            </a:r>
            <a:endParaRPr sz="2000">
              <a:solidFill>
                <a:schemeClr val="lt1"/>
              </a:solidFill>
            </a:endParaRPr>
          </a:p>
          <a:p>
            <a:pPr indent="-204311" lvl="0" marL="228600" rtl="0" algn="l">
              <a:lnSpc>
                <a:spcPct val="90000"/>
              </a:lnSpc>
              <a:spcBef>
                <a:spcPts val="1000"/>
              </a:spcBef>
              <a:spcAft>
                <a:spcPts val="0"/>
              </a:spcAft>
              <a:buClr>
                <a:schemeClr val="lt1"/>
              </a:buClr>
              <a:buSzPts val="2000"/>
              <a:buChar char="•"/>
            </a:pPr>
            <a:r>
              <a:rPr lang="en-US" sz="2000">
                <a:solidFill>
                  <a:schemeClr val="lt1"/>
                </a:solidFill>
              </a:rPr>
              <a:t>So, your weight, height are measurements, and they are continuous.</a:t>
            </a:r>
            <a:endParaRPr/>
          </a:p>
          <a:p>
            <a:pPr indent="-77311" lvl="0" marL="228600" rtl="0" algn="l">
              <a:lnSpc>
                <a:spcPct val="90000"/>
              </a:lnSpc>
              <a:spcBef>
                <a:spcPts val="1000"/>
              </a:spcBef>
              <a:spcAft>
                <a:spcPts val="0"/>
              </a:spcAft>
              <a:buClr>
                <a:schemeClr val="lt1"/>
              </a:buClr>
              <a:buSzPts val="2000"/>
              <a:buNone/>
            </a:pPr>
            <a:r>
              <a:t/>
            </a:r>
            <a:endParaRPr sz="2000">
              <a:solidFill>
                <a:schemeClr val="lt1"/>
              </a:solidFill>
            </a:endParaRPr>
          </a:p>
          <a:p>
            <a:pPr indent="-204311" lvl="0" marL="228600" rtl="0" algn="l">
              <a:lnSpc>
                <a:spcPct val="90000"/>
              </a:lnSpc>
              <a:spcBef>
                <a:spcPts val="1000"/>
              </a:spcBef>
              <a:spcAft>
                <a:spcPts val="0"/>
              </a:spcAft>
              <a:buClr>
                <a:schemeClr val="lt1"/>
              </a:buClr>
              <a:buSzPts val="2000"/>
              <a:buChar char="•"/>
            </a:pPr>
            <a:r>
              <a:rPr lang="en-US" sz="2000">
                <a:solidFill>
                  <a:schemeClr val="lt1"/>
                </a:solidFill>
              </a:rPr>
              <a:t>Number of glasses , number of people are discrete because they’re counted.</a:t>
            </a:r>
            <a:endParaRPr/>
          </a:p>
        </p:txBody>
      </p:sp>
      <p:pic>
        <p:nvPicPr>
          <p:cNvPr descr="Types Of Random Variables. Discrete &amp; Continuous —the mighty… | by  dharmanath patil 🤟🏻 | Medium" id="57" name="Google Shape;57;p25"/>
          <p:cNvPicPr preferRelativeResize="0"/>
          <p:nvPr/>
        </p:nvPicPr>
        <p:blipFill rotWithShape="1">
          <a:blip r:embed="rId3">
            <a:alphaModFix/>
          </a:blip>
          <a:srcRect b="0" l="0" r="0" t="0"/>
          <a:stretch/>
        </p:blipFill>
        <p:spPr>
          <a:xfrm>
            <a:off x="4982984" y="346237"/>
            <a:ext cx="6775352" cy="58693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6"/>
          <p:cNvSpPr txBox="1"/>
          <p:nvPr>
            <p:ph type="title"/>
          </p:nvPr>
        </p:nvSpPr>
        <p:spPr>
          <a:xfrm>
            <a:off x="69770" y="74223"/>
            <a:ext cx="6026229" cy="701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b="1" lang="en-US" sz="4000">
                <a:solidFill>
                  <a:schemeClr val="lt1"/>
                </a:solidFill>
              </a:rPr>
              <a:t>What is data ?</a:t>
            </a:r>
            <a:endParaRPr b="1" sz="3700">
              <a:solidFill>
                <a:schemeClr val="lt1"/>
              </a:solidFill>
            </a:endParaRPr>
          </a:p>
        </p:txBody>
      </p:sp>
      <p:sp>
        <p:nvSpPr>
          <p:cNvPr id="63" name="Google Shape;63;p26"/>
          <p:cNvSpPr txBox="1"/>
          <p:nvPr>
            <p:ph idx="1" type="body"/>
          </p:nvPr>
        </p:nvSpPr>
        <p:spPr>
          <a:xfrm>
            <a:off x="69770" y="775504"/>
            <a:ext cx="11941607" cy="2898035"/>
          </a:xfrm>
          <a:prstGeom prst="rect">
            <a:avLst/>
          </a:prstGeom>
          <a:noFill/>
          <a:ln>
            <a:noFill/>
          </a:ln>
        </p:spPr>
        <p:txBody>
          <a:bodyPr anchorCtr="0" anchor="t" bIns="45700" lIns="91425" spcFirstLastPara="1" rIns="91425" wrap="square" tIns="45700">
            <a:normAutofit lnSpcReduction="20000"/>
          </a:bodyPr>
          <a:lstStyle/>
          <a:p>
            <a:pPr indent="-204311" lvl="0" marL="228600" rtl="0" algn="just">
              <a:lnSpc>
                <a:spcPct val="90000"/>
              </a:lnSpc>
              <a:spcBef>
                <a:spcPts val="0"/>
              </a:spcBef>
              <a:spcAft>
                <a:spcPts val="0"/>
              </a:spcAft>
              <a:buClr>
                <a:schemeClr val="lt1"/>
              </a:buClr>
              <a:buSzPts val="2200"/>
              <a:buChar char="•"/>
            </a:pPr>
            <a:r>
              <a:rPr lang="en-US" sz="2200"/>
              <a:t>O</a:t>
            </a:r>
            <a:r>
              <a:rPr lang="en-US" sz="2200">
                <a:solidFill>
                  <a:schemeClr val="lt1"/>
                </a:solidFill>
              </a:rPr>
              <a:t>ther types of data: Analog and digital</a:t>
            </a:r>
            <a:endParaRPr/>
          </a:p>
          <a:p>
            <a:pPr indent="0" lvl="0" marL="24289" rtl="0" algn="just">
              <a:lnSpc>
                <a:spcPct val="90000"/>
              </a:lnSpc>
              <a:spcBef>
                <a:spcPts val="0"/>
              </a:spcBef>
              <a:spcAft>
                <a:spcPts val="0"/>
              </a:spcAft>
              <a:buClr>
                <a:schemeClr val="lt1"/>
              </a:buClr>
              <a:buSzPts val="2200"/>
              <a:buNone/>
            </a:pPr>
            <a:r>
              <a:t/>
            </a:r>
            <a:endParaRPr sz="2200"/>
          </a:p>
          <a:p>
            <a:pPr indent="-204311" lvl="0" marL="228600" rtl="0" algn="just">
              <a:lnSpc>
                <a:spcPct val="90000"/>
              </a:lnSpc>
              <a:spcBef>
                <a:spcPts val="0"/>
              </a:spcBef>
              <a:spcAft>
                <a:spcPts val="0"/>
              </a:spcAft>
              <a:buClr>
                <a:schemeClr val="lt1"/>
              </a:buClr>
              <a:buSzPts val="2200"/>
              <a:buChar char="•"/>
            </a:pPr>
            <a:r>
              <a:rPr lang="en-US" sz="2200">
                <a:solidFill>
                  <a:schemeClr val="lt1"/>
                </a:solidFill>
              </a:rPr>
              <a:t> The computer system transforms it, to make sense of the data and relay it to you, it is first converted to digits and becomes digital data and then is processed by the system and converted back to analog so you can hear it. </a:t>
            </a:r>
            <a:endParaRPr/>
          </a:p>
          <a:p>
            <a:pPr indent="-64611" lvl="0" marL="228600" rtl="0" algn="just">
              <a:lnSpc>
                <a:spcPct val="90000"/>
              </a:lnSpc>
              <a:spcBef>
                <a:spcPts val="0"/>
              </a:spcBef>
              <a:spcAft>
                <a:spcPts val="0"/>
              </a:spcAft>
              <a:buClr>
                <a:schemeClr val="lt1"/>
              </a:buClr>
              <a:buSzPts val="2200"/>
              <a:buNone/>
            </a:pPr>
            <a:r>
              <a:t/>
            </a:r>
            <a:endParaRPr sz="2200"/>
          </a:p>
          <a:p>
            <a:pPr indent="-204311" lvl="0" marL="228600" rtl="0" algn="just">
              <a:lnSpc>
                <a:spcPct val="90000"/>
              </a:lnSpc>
              <a:spcBef>
                <a:spcPts val="0"/>
              </a:spcBef>
              <a:spcAft>
                <a:spcPts val="0"/>
              </a:spcAft>
              <a:buClr>
                <a:schemeClr val="lt1"/>
              </a:buClr>
              <a:buSzPts val="2200"/>
              <a:buChar char="•"/>
            </a:pPr>
            <a:r>
              <a:rPr lang="en-US" sz="2200">
                <a:solidFill>
                  <a:schemeClr val="lt1"/>
                </a:solidFill>
              </a:rPr>
              <a:t>The same is true with pictures captured with a camera . The raw picture is stored on a computer or through a processing system in a digital form where numbers of digits are assigned to it in a number of  little squares known as pixels.</a:t>
            </a:r>
            <a:endParaRPr/>
          </a:p>
          <a:p>
            <a:pPr indent="0" lvl="0" marL="24289" rtl="0" algn="just">
              <a:lnSpc>
                <a:spcPct val="90000"/>
              </a:lnSpc>
              <a:spcBef>
                <a:spcPts val="0"/>
              </a:spcBef>
              <a:spcAft>
                <a:spcPts val="0"/>
              </a:spcAft>
              <a:buClr>
                <a:schemeClr val="lt1"/>
              </a:buClr>
              <a:buSzPts val="2000"/>
              <a:buNone/>
            </a:pPr>
            <a:r>
              <a:t/>
            </a:r>
            <a:endParaRPr sz="2000">
              <a:solidFill>
                <a:schemeClr val="lt1"/>
              </a:solidFill>
            </a:endParaRPr>
          </a:p>
        </p:txBody>
      </p:sp>
      <p:pic>
        <p:nvPicPr>
          <p:cNvPr descr="IGCSE ICT - Analogue and Digital Data" id="64" name="Google Shape;64;p26"/>
          <p:cNvPicPr preferRelativeResize="0"/>
          <p:nvPr/>
        </p:nvPicPr>
        <p:blipFill rotWithShape="1">
          <a:blip r:embed="rId3">
            <a:alphaModFix/>
          </a:blip>
          <a:srcRect b="3784" l="0" r="0" t="3861"/>
          <a:stretch/>
        </p:blipFill>
        <p:spPr>
          <a:xfrm>
            <a:off x="0" y="3673539"/>
            <a:ext cx="12192000" cy="31844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 name="Shape 68"/>
        <p:cNvGrpSpPr/>
        <p:nvPr/>
      </p:nvGrpSpPr>
      <p:grpSpPr>
        <a:xfrm>
          <a:off x="0" y="0"/>
          <a:ext cx="0" cy="0"/>
          <a:chOff x="0" y="0"/>
          <a:chExt cx="0" cy="0"/>
        </a:xfrm>
      </p:grpSpPr>
      <p:sp>
        <p:nvSpPr>
          <p:cNvPr id="69" name="Google Shape;69;p4"/>
          <p:cNvSpPr txBox="1"/>
          <p:nvPr>
            <p:ph type="title"/>
          </p:nvPr>
        </p:nvSpPr>
        <p:spPr>
          <a:xfrm>
            <a:off x="99528" y="75537"/>
            <a:ext cx="3185539" cy="6356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a:t>Variables?</a:t>
            </a:r>
            <a:endParaRPr b="1"/>
          </a:p>
        </p:txBody>
      </p:sp>
      <p:sp>
        <p:nvSpPr>
          <p:cNvPr id="70" name="Google Shape;70;p4"/>
          <p:cNvSpPr txBox="1"/>
          <p:nvPr>
            <p:ph idx="1" type="body"/>
          </p:nvPr>
        </p:nvSpPr>
        <p:spPr>
          <a:xfrm>
            <a:off x="99528" y="1073791"/>
            <a:ext cx="6347925" cy="5708671"/>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90000"/>
              </a:lnSpc>
              <a:spcBef>
                <a:spcPts val="0"/>
              </a:spcBef>
              <a:spcAft>
                <a:spcPts val="0"/>
              </a:spcAft>
              <a:buClr>
                <a:schemeClr val="lt1"/>
              </a:buClr>
              <a:buSzPts val="1800"/>
              <a:buChar char="•"/>
            </a:pPr>
            <a:r>
              <a:rPr lang="en-US" sz="1800">
                <a:latin typeface="Times New Roman"/>
                <a:ea typeface="Times New Roman"/>
                <a:cs typeface="Times New Roman"/>
                <a:sym typeface="Times New Roman"/>
              </a:rPr>
              <a:t>Data item that is used to measure or count, like age, country of birth, grades, expenditure , color of your eye are all variables. </a:t>
            </a:r>
            <a:endParaRPr/>
          </a:p>
          <a:p>
            <a:pPr indent="-114300" lvl="0" marL="228600" rtl="0" algn="just">
              <a:lnSpc>
                <a:spcPct val="90000"/>
              </a:lnSpc>
              <a:spcBef>
                <a:spcPts val="1000"/>
              </a:spcBef>
              <a:spcAft>
                <a:spcPts val="0"/>
              </a:spcAft>
              <a:buClr>
                <a:schemeClr val="lt1"/>
              </a:buClr>
              <a:buSzPts val="1800"/>
              <a:buNone/>
            </a:pPr>
            <a:r>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1800"/>
              <a:buChar char="•"/>
            </a:pPr>
            <a:r>
              <a:rPr lang="en-US" sz="1800">
                <a:latin typeface="Times New Roman"/>
                <a:ea typeface="Times New Roman"/>
                <a:cs typeface="Times New Roman"/>
                <a:sym typeface="Times New Roman"/>
              </a:rPr>
              <a:t>Categorical variables can be further classified as ordinal or nominal variables.</a:t>
            </a:r>
            <a:endParaRPr/>
          </a:p>
          <a:p>
            <a:pPr indent="-114300" lvl="0" marL="228600" rtl="0" algn="just">
              <a:lnSpc>
                <a:spcPct val="90000"/>
              </a:lnSpc>
              <a:spcBef>
                <a:spcPts val="1000"/>
              </a:spcBef>
              <a:spcAft>
                <a:spcPts val="0"/>
              </a:spcAft>
              <a:buClr>
                <a:schemeClr val="lt1"/>
              </a:buClr>
              <a:buSzPts val="1800"/>
              <a:buNone/>
            </a:pPr>
            <a:r>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1800"/>
              <a:buChar char="•"/>
            </a:pPr>
            <a:r>
              <a:rPr lang="en-US" sz="1800">
                <a:latin typeface="Times New Roman"/>
                <a:ea typeface="Times New Roman"/>
                <a:cs typeface="Times New Roman"/>
                <a:sym typeface="Times New Roman"/>
              </a:rPr>
              <a:t>Ordinal is order. It allows you to measure the rank or the order of the variables. </a:t>
            </a:r>
            <a:endParaRPr/>
          </a:p>
          <a:p>
            <a:pPr indent="-114300" lvl="0" marL="228600" rtl="0" algn="just">
              <a:lnSpc>
                <a:spcPct val="90000"/>
              </a:lnSpc>
              <a:spcBef>
                <a:spcPts val="1000"/>
              </a:spcBef>
              <a:spcAft>
                <a:spcPts val="0"/>
              </a:spcAft>
              <a:buClr>
                <a:schemeClr val="lt1"/>
              </a:buClr>
              <a:buSzPts val="1800"/>
              <a:buNone/>
            </a:pPr>
            <a:r>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1800"/>
              <a:buChar char="•"/>
            </a:pPr>
            <a:r>
              <a:rPr lang="en-US" sz="1800">
                <a:latin typeface="Times New Roman"/>
                <a:ea typeface="Times New Roman"/>
                <a:cs typeface="Times New Roman"/>
                <a:sym typeface="Times New Roman"/>
              </a:rPr>
              <a:t>A nominal type of variable on the other hand is the opposite of the ordinal where the value of the data item or the variables cannot be organized into an order. It’s a naming scale with no order</a:t>
            </a:r>
            <a:endParaRPr/>
          </a:p>
          <a:p>
            <a:pPr indent="-114300" lvl="0" marL="228600" rtl="0" algn="just">
              <a:lnSpc>
                <a:spcPct val="90000"/>
              </a:lnSpc>
              <a:spcBef>
                <a:spcPts val="1000"/>
              </a:spcBef>
              <a:spcAft>
                <a:spcPts val="0"/>
              </a:spcAft>
              <a:buClr>
                <a:schemeClr val="lt1"/>
              </a:buClr>
              <a:buSzPts val="1800"/>
              <a:buNone/>
            </a:pPr>
            <a:r>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1800"/>
              <a:buChar char="•"/>
            </a:pPr>
            <a:r>
              <a:rPr lang="en-US" sz="1800">
                <a:latin typeface="Times New Roman"/>
                <a:ea typeface="Times New Roman"/>
                <a:cs typeface="Times New Roman"/>
                <a:sym typeface="Times New Roman"/>
              </a:rPr>
              <a:t> Dichotomous variables which have only two categories. For e.g. - “Do you own your phone” the answer can be a yes or a no</a:t>
            </a:r>
            <a:endParaRPr sz="1800">
              <a:latin typeface="Times New Roman"/>
              <a:ea typeface="Times New Roman"/>
              <a:cs typeface="Times New Roman"/>
              <a:sym typeface="Times New Roman"/>
            </a:endParaRPr>
          </a:p>
          <a:p>
            <a:pPr indent="-114300" lvl="0" marL="228600" rtl="0" algn="just">
              <a:lnSpc>
                <a:spcPct val="90000"/>
              </a:lnSpc>
              <a:spcBef>
                <a:spcPts val="1000"/>
              </a:spcBef>
              <a:spcAft>
                <a:spcPts val="0"/>
              </a:spcAft>
              <a:buClr>
                <a:schemeClr val="lt1"/>
              </a:buClr>
              <a:buSzPts val="1800"/>
              <a:buNone/>
            </a:pPr>
            <a:r>
              <a:t/>
            </a:r>
            <a:endParaRPr sz="1800">
              <a:latin typeface="Times New Roman"/>
              <a:ea typeface="Times New Roman"/>
              <a:cs typeface="Times New Roman"/>
              <a:sym typeface="Times New Roman"/>
            </a:endParaRPr>
          </a:p>
          <a:p>
            <a:pPr indent="-133350" lvl="0" marL="228600" rtl="0" algn="just">
              <a:lnSpc>
                <a:spcPct val="90000"/>
              </a:lnSpc>
              <a:spcBef>
                <a:spcPts val="1000"/>
              </a:spcBef>
              <a:spcAft>
                <a:spcPts val="0"/>
              </a:spcAft>
              <a:buClr>
                <a:schemeClr val="lt1"/>
              </a:buClr>
              <a:buSzPts val="1500"/>
              <a:buNone/>
            </a:pPr>
            <a:r>
              <a:t/>
            </a:r>
            <a:endParaRPr sz="1500">
              <a:latin typeface="Times New Roman"/>
              <a:ea typeface="Times New Roman"/>
              <a:cs typeface="Times New Roman"/>
              <a:sym typeface="Times New Roman"/>
            </a:endParaRPr>
          </a:p>
        </p:txBody>
      </p:sp>
      <p:pic>
        <p:nvPicPr>
          <p:cNvPr id="71" name="Google Shape;71;p4"/>
          <p:cNvPicPr preferRelativeResize="0"/>
          <p:nvPr/>
        </p:nvPicPr>
        <p:blipFill rotWithShape="1">
          <a:blip r:embed="rId3">
            <a:alphaModFix/>
          </a:blip>
          <a:srcRect b="0" l="0" r="0" t="0"/>
          <a:stretch/>
        </p:blipFill>
        <p:spPr>
          <a:xfrm>
            <a:off x="6570133" y="1073791"/>
            <a:ext cx="5621867" cy="57842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7"/>
          <p:cNvSpPr txBox="1"/>
          <p:nvPr>
            <p:ph type="title"/>
          </p:nvPr>
        </p:nvSpPr>
        <p:spPr>
          <a:xfrm>
            <a:off x="99528" y="75536"/>
            <a:ext cx="2880739" cy="737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t>Variables?</a:t>
            </a:r>
            <a:endParaRPr b="1"/>
          </a:p>
        </p:txBody>
      </p:sp>
      <p:sp>
        <p:nvSpPr>
          <p:cNvPr id="77" name="Google Shape;77;p27"/>
          <p:cNvSpPr txBox="1"/>
          <p:nvPr>
            <p:ph idx="1" type="body"/>
          </p:nvPr>
        </p:nvSpPr>
        <p:spPr>
          <a:xfrm>
            <a:off x="99528" y="1073791"/>
            <a:ext cx="5906161" cy="570867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1000"/>
              </a:spcBef>
              <a:spcAft>
                <a:spcPts val="0"/>
              </a:spcAft>
              <a:buClr>
                <a:schemeClr val="lt1"/>
              </a:buClr>
              <a:buSzPts val="1800"/>
              <a:buChar char="•"/>
            </a:pPr>
            <a:r>
              <a:rPr lang="en-US" sz="2000">
                <a:latin typeface="Times New Roman"/>
                <a:ea typeface="Times New Roman"/>
                <a:cs typeface="Times New Roman"/>
                <a:sym typeface="Times New Roman"/>
              </a:rPr>
              <a:t>Then there are numeric categories of the variables or quantitative variables that produce quantitative data  : Interval and Ratio</a:t>
            </a:r>
            <a:endParaRPr/>
          </a:p>
          <a:p>
            <a:pPr indent="0" lvl="0" marL="0" rtl="0" algn="just">
              <a:lnSpc>
                <a:spcPct val="90000"/>
              </a:lnSpc>
              <a:spcBef>
                <a:spcPts val="1000"/>
              </a:spcBef>
              <a:spcAft>
                <a:spcPts val="0"/>
              </a:spcAft>
              <a:buClr>
                <a:schemeClr val="lt1"/>
              </a:buClr>
              <a:buSzPts val="18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18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1800"/>
              <a:buChar char="•"/>
            </a:pPr>
            <a:r>
              <a:rPr lang="en-US" sz="2000">
                <a:latin typeface="Times New Roman"/>
                <a:ea typeface="Times New Roman"/>
                <a:cs typeface="Times New Roman"/>
                <a:sym typeface="Times New Roman"/>
              </a:rPr>
              <a:t>Intervals are values of variables that are like ordinals or share the property of ordinals where they are ordered. Only that  interval variable values have meaningful differences between them</a:t>
            </a:r>
            <a:endParaRPr/>
          </a:p>
          <a:p>
            <a:pPr indent="0" lvl="0" marL="0" rtl="0" algn="just">
              <a:lnSpc>
                <a:spcPct val="90000"/>
              </a:lnSpc>
              <a:spcBef>
                <a:spcPts val="1000"/>
              </a:spcBef>
              <a:spcAft>
                <a:spcPts val="0"/>
              </a:spcAft>
              <a:buClr>
                <a:schemeClr val="lt1"/>
              </a:buClr>
              <a:buSzPts val="18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lt1"/>
              </a:buClr>
              <a:buSzPts val="18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1800"/>
              <a:buChar char="•"/>
            </a:pPr>
            <a:r>
              <a:rPr lang="en-US" sz="2000">
                <a:latin typeface="Times New Roman"/>
                <a:ea typeface="Times New Roman"/>
                <a:cs typeface="Times New Roman"/>
                <a:sym typeface="Times New Roman"/>
              </a:rPr>
              <a:t>Ratio: They have a natural zero point or absolute Zero where when the variable reaches 0 there is no more of that variable. Ratio is 1:2 you cannot have a 0 ratio.</a:t>
            </a:r>
            <a:endParaRPr/>
          </a:p>
          <a:p>
            <a:pPr indent="-114300" lvl="0" marL="228600" rtl="0" algn="just">
              <a:lnSpc>
                <a:spcPct val="90000"/>
              </a:lnSpc>
              <a:spcBef>
                <a:spcPts val="1000"/>
              </a:spcBef>
              <a:spcAft>
                <a:spcPts val="0"/>
              </a:spcAft>
              <a:buClr>
                <a:schemeClr val="lt1"/>
              </a:buClr>
              <a:buSzPts val="1800"/>
              <a:buNone/>
            </a:pPr>
            <a:r>
              <a:t/>
            </a:r>
            <a:endParaRPr sz="1800">
              <a:latin typeface="Times New Roman"/>
              <a:ea typeface="Times New Roman"/>
              <a:cs typeface="Times New Roman"/>
              <a:sym typeface="Times New Roman"/>
            </a:endParaRPr>
          </a:p>
          <a:p>
            <a:pPr indent="-114300" lvl="0" marL="228600" rtl="0" algn="just">
              <a:lnSpc>
                <a:spcPct val="90000"/>
              </a:lnSpc>
              <a:spcBef>
                <a:spcPts val="1000"/>
              </a:spcBef>
              <a:spcAft>
                <a:spcPts val="0"/>
              </a:spcAft>
              <a:buClr>
                <a:schemeClr val="lt1"/>
              </a:buClr>
              <a:buSzPts val="1800"/>
              <a:buNone/>
            </a:pPr>
            <a:r>
              <a:t/>
            </a:r>
            <a:endParaRPr/>
          </a:p>
        </p:txBody>
      </p:sp>
      <p:pic>
        <p:nvPicPr>
          <p:cNvPr descr="Nominal, Ordinal, Interval, Ratio Scales with Examples | QuestionPro" id="78" name="Google Shape;78;p27"/>
          <p:cNvPicPr preferRelativeResize="0"/>
          <p:nvPr/>
        </p:nvPicPr>
        <p:blipFill rotWithShape="1">
          <a:blip r:embed="rId3">
            <a:alphaModFix/>
          </a:blip>
          <a:srcRect b="7880" l="39549" r="9316" t="6889"/>
          <a:stretch/>
        </p:blipFill>
        <p:spPr>
          <a:xfrm>
            <a:off x="6457244" y="1309510"/>
            <a:ext cx="5384799" cy="48655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8"/>
          <p:cNvSpPr txBox="1"/>
          <p:nvPr>
            <p:ph type="title"/>
          </p:nvPr>
        </p:nvSpPr>
        <p:spPr>
          <a:xfrm>
            <a:off x="827567" y="54439"/>
            <a:ext cx="5381322" cy="78093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800"/>
              <a:buFont typeface="Calibri"/>
              <a:buNone/>
            </a:pPr>
            <a:r>
              <a:rPr b="1" lang="en-US" sz="3800">
                <a:solidFill>
                  <a:schemeClr val="lt1"/>
                </a:solidFill>
              </a:rPr>
              <a:t>Population and sample</a:t>
            </a:r>
            <a:endParaRPr b="1" sz="3800">
              <a:solidFill>
                <a:schemeClr val="lt1"/>
              </a:solidFill>
            </a:endParaRPr>
          </a:p>
        </p:txBody>
      </p:sp>
      <p:sp>
        <p:nvSpPr>
          <p:cNvPr id="84" name="Google Shape;84;p28"/>
          <p:cNvSpPr txBox="1"/>
          <p:nvPr>
            <p:ph idx="1" type="body"/>
          </p:nvPr>
        </p:nvSpPr>
        <p:spPr>
          <a:xfrm>
            <a:off x="836180" y="1481899"/>
            <a:ext cx="4768779" cy="4952766"/>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lt1"/>
              </a:buClr>
              <a:buSzPts val="1600"/>
              <a:buChar char="•"/>
            </a:pPr>
            <a:r>
              <a:rPr lang="en-US" sz="1600">
                <a:solidFill>
                  <a:schemeClr val="lt1"/>
                </a:solidFill>
                <a:latin typeface="Times New Roman"/>
                <a:ea typeface="Times New Roman"/>
                <a:cs typeface="Times New Roman"/>
                <a:sym typeface="Times New Roman"/>
              </a:rPr>
              <a:t>Population is everything you care about or every individual interest.</a:t>
            </a:r>
            <a:endParaRPr sz="1600"/>
          </a:p>
          <a:p>
            <a:pPr indent="-146367" lvl="0" marL="228600" rtl="0" algn="just">
              <a:lnSpc>
                <a:spcPct val="90000"/>
              </a:lnSpc>
              <a:spcBef>
                <a:spcPts val="1000"/>
              </a:spcBef>
              <a:spcAft>
                <a:spcPts val="0"/>
              </a:spcAft>
              <a:buClr>
                <a:schemeClr val="dk1"/>
              </a:buClr>
              <a:buSzPts val="1600"/>
              <a:buNone/>
            </a:pPr>
            <a:r>
              <a:t/>
            </a:r>
            <a:endParaRPr sz="1600">
              <a:solidFill>
                <a:schemeClr val="lt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1600"/>
              <a:buChar char="•"/>
            </a:pPr>
            <a:r>
              <a:rPr lang="en-US" sz="1600">
                <a:solidFill>
                  <a:schemeClr val="lt1"/>
                </a:solidFill>
                <a:latin typeface="Times New Roman"/>
                <a:ea typeface="Times New Roman"/>
                <a:cs typeface="Times New Roman"/>
                <a:sym typeface="Times New Roman"/>
              </a:rPr>
              <a:t>A population may be a community, organization, production line, weather , animals , property anything really</a:t>
            </a:r>
            <a:endParaRPr sz="1600"/>
          </a:p>
          <a:p>
            <a:pPr indent="-146367" lvl="0" marL="228600" rtl="0" algn="just">
              <a:lnSpc>
                <a:spcPct val="90000"/>
              </a:lnSpc>
              <a:spcBef>
                <a:spcPts val="1000"/>
              </a:spcBef>
              <a:spcAft>
                <a:spcPts val="0"/>
              </a:spcAft>
              <a:buClr>
                <a:schemeClr val="dk1"/>
              </a:buClr>
              <a:buSzPts val="1600"/>
              <a:buNone/>
            </a:pPr>
            <a:r>
              <a:t/>
            </a:r>
            <a:endParaRPr sz="1600">
              <a:solidFill>
                <a:schemeClr val="lt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1600"/>
              <a:buChar char="•"/>
            </a:pPr>
            <a:r>
              <a:rPr lang="en-US" sz="1600">
                <a:solidFill>
                  <a:schemeClr val="lt1"/>
                </a:solidFill>
                <a:latin typeface="Times New Roman"/>
                <a:ea typeface="Times New Roman"/>
                <a:cs typeface="Times New Roman"/>
                <a:sym typeface="Times New Roman"/>
              </a:rPr>
              <a:t>A sample is a random subset of the population  with a smaller number of people or entities to collect data from</a:t>
            </a:r>
            <a:endParaRPr sz="1600"/>
          </a:p>
          <a:p>
            <a:pPr indent="-146367" lvl="0" marL="228600" rtl="0" algn="just">
              <a:lnSpc>
                <a:spcPct val="90000"/>
              </a:lnSpc>
              <a:spcBef>
                <a:spcPts val="1000"/>
              </a:spcBef>
              <a:spcAft>
                <a:spcPts val="0"/>
              </a:spcAft>
              <a:buClr>
                <a:schemeClr val="dk1"/>
              </a:buClr>
              <a:buSzPts val="1600"/>
              <a:buNone/>
            </a:pPr>
            <a:r>
              <a:t/>
            </a:r>
            <a:endParaRPr sz="1600">
              <a:solidFill>
                <a:schemeClr val="lt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1600"/>
              <a:buChar char="•"/>
            </a:pPr>
            <a:r>
              <a:rPr lang="en-US" sz="1600">
                <a:solidFill>
                  <a:schemeClr val="lt1"/>
                </a:solidFill>
                <a:latin typeface="Times New Roman"/>
                <a:ea typeface="Times New Roman"/>
                <a:cs typeface="Times New Roman"/>
                <a:sym typeface="Times New Roman"/>
              </a:rPr>
              <a:t>Parameter is related to population while statistic to sample : P to P and S to S.</a:t>
            </a:r>
            <a:endParaRPr sz="1600"/>
          </a:p>
          <a:p>
            <a:pPr indent="-146367" lvl="0" marL="228600" rtl="0" algn="just">
              <a:lnSpc>
                <a:spcPct val="90000"/>
              </a:lnSpc>
              <a:spcBef>
                <a:spcPts val="1000"/>
              </a:spcBef>
              <a:spcAft>
                <a:spcPts val="0"/>
              </a:spcAft>
              <a:buClr>
                <a:schemeClr val="dk1"/>
              </a:buClr>
              <a:buSzPts val="1600"/>
              <a:buNone/>
            </a:pPr>
            <a:r>
              <a:t/>
            </a:r>
            <a:endParaRPr sz="1600">
              <a:solidFill>
                <a:schemeClr val="lt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lt1"/>
              </a:buClr>
              <a:buSzPts val="1600"/>
              <a:buChar char="•"/>
            </a:pPr>
            <a:r>
              <a:rPr lang="en-US" sz="1600">
                <a:solidFill>
                  <a:schemeClr val="lt1"/>
                </a:solidFill>
                <a:latin typeface="Times New Roman"/>
                <a:ea typeface="Times New Roman"/>
                <a:cs typeface="Times New Roman"/>
                <a:sym typeface="Times New Roman"/>
              </a:rPr>
              <a:t>Two main factors that cause the sample and population metrics or statistics to be different are the sampling error and the selection bias. </a:t>
            </a:r>
            <a:endParaRPr sz="1600"/>
          </a:p>
        </p:txBody>
      </p:sp>
      <p:cxnSp>
        <p:nvCxnSpPr>
          <p:cNvPr id="85" name="Google Shape;85;p28"/>
          <p:cNvCxnSpPr/>
          <p:nvPr/>
        </p:nvCxnSpPr>
        <p:spPr>
          <a:xfrm rot="10800000">
            <a:off x="836180" y="1247986"/>
            <a:ext cx="4718304" cy="0"/>
          </a:xfrm>
          <a:prstGeom prst="straightConnector1">
            <a:avLst/>
          </a:prstGeom>
          <a:noFill/>
          <a:ln cap="flat" cmpd="sng" w="12700">
            <a:solidFill>
              <a:schemeClr val="accent2"/>
            </a:solidFill>
            <a:prstDash val="solid"/>
            <a:miter lim="800000"/>
            <a:headEnd len="sm" w="sm" type="none"/>
            <a:tailEnd len="sm" w="sm" type="none"/>
          </a:ln>
        </p:spPr>
      </p:cxnSp>
      <p:cxnSp>
        <p:nvCxnSpPr>
          <p:cNvPr id="86" name="Google Shape;86;p28"/>
          <p:cNvCxnSpPr/>
          <p:nvPr/>
        </p:nvCxnSpPr>
        <p:spPr>
          <a:xfrm rot="10800000">
            <a:off x="888809" y="6543050"/>
            <a:ext cx="4713997" cy="0"/>
          </a:xfrm>
          <a:prstGeom prst="straightConnector1">
            <a:avLst/>
          </a:prstGeom>
          <a:noFill/>
          <a:ln cap="flat" cmpd="sng" w="12700">
            <a:solidFill>
              <a:schemeClr val="accent2"/>
            </a:solidFill>
            <a:prstDash val="solid"/>
            <a:miter lim="800000"/>
            <a:headEnd len="sm" w="sm" type="none"/>
            <a:tailEnd len="sm" w="sm" type="none"/>
          </a:ln>
        </p:spPr>
      </p:cxnSp>
      <p:pic>
        <p:nvPicPr>
          <p:cNvPr descr="What is Sample Size? Definition - Omniconvert" id="87" name="Google Shape;87;p28"/>
          <p:cNvPicPr preferRelativeResize="0"/>
          <p:nvPr/>
        </p:nvPicPr>
        <p:blipFill rotWithShape="1">
          <a:blip r:embed="rId3">
            <a:alphaModFix/>
          </a:blip>
          <a:srcRect b="0" l="0" r="0" t="0"/>
          <a:stretch/>
        </p:blipFill>
        <p:spPr>
          <a:xfrm>
            <a:off x="6208889" y="1247986"/>
            <a:ext cx="5712178" cy="48677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9"/>
          <p:cNvSpPr txBox="1"/>
          <p:nvPr>
            <p:ph type="title"/>
          </p:nvPr>
        </p:nvSpPr>
        <p:spPr>
          <a:xfrm>
            <a:off x="970846" y="553157"/>
            <a:ext cx="3680177" cy="149013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Calibri"/>
              <a:buNone/>
            </a:pPr>
            <a:r>
              <a:rPr b="1" lang="en-US" sz="3800">
                <a:solidFill>
                  <a:schemeClr val="lt1"/>
                </a:solidFill>
              </a:rPr>
              <a:t>Population and sample</a:t>
            </a:r>
            <a:br>
              <a:rPr b="1" lang="en-US" sz="3800">
                <a:solidFill>
                  <a:schemeClr val="lt1"/>
                </a:solidFill>
              </a:rPr>
            </a:br>
            <a:endParaRPr b="1" sz="3800">
              <a:solidFill>
                <a:schemeClr val="lt1"/>
              </a:solidFill>
            </a:endParaRPr>
          </a:p>
        </p:txBody>
      </p:sp>
      <p:sp>
        <p:nvSpPr>
          <p:cNvPr id="93" name="Google Shape;93;p29"/>
          <p:cNvSpPr txBox="1"/>
          <p:nvPr>
            <p:ph idx="1" type="body"/>
          </p:nvPr>
        </p:nvSpPr>
        <p:spPr>
          <a:xfrm>
            <a:off x="6401201" y="4232864"/>
            <a:ext cx="5170311" cy="239524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lt1"/>
              </a:buClr>
              <a:buSzPts val="1800"/>
              <a:buChar char="•"/>
            </a:pPr>
            <a:r>
              <a:rPr lang="en-US" sz="1800"/>
              <a:t>The sampling error is caused due to the different characteristics</a:t>
            </a:r>
            <a:endParaRPr/>
          </a:p>
          <a:p>
            <a:pPr indent="0" lvl="0" marL="0" rtl="0" algn="just">
              <a:lnSpc>
                <a:spcPct val="90000"/>
              </a:lnSpc>
              <a:spcBef>
                <a:spcPts val="0"/>
              </a:spcBef>
              <a:spcAft>
                <a:spcPts val="0"/>
              </a:spcAft>
              <a:buClr>
                <a:schemeClr val="lt1"/>
              </a:buClr>
              <a:buSzPts val="1800"/>
              <a:buNone/>
            </a:pPr>
            <a:r>
              <a:t/>
            </a:r>
            <a:endParaRPr sz="1800"/>
          </a:p>
          <a:p>
            <a:pPr indent="-114300" lvl="0" marL="228600" rtl="0" algn="just">
              <a:lnSpc>
                <a:spcPct val="90000"/>
              </a:lnSpc>
              <a:spcBef>
                <a:spcPts val="0"/>
              </a:spcBef>
              <a:spcAft>
                <a:spcPts val="0"/>
              </a:spcAft>
              <a:buClr>
                <a:schemeClr val="lt1"/>
              </a:buClr>
              <a:buSzPts val="1800"/>
              <a:buNone/>
            </a:pPr>
            <a:r>
              <a:t/>
            </a:r>
            <a:endParaRPr sz="1800"/>
          </a:p>
          <a:p>
            <a:pPr indent="-228600" lvl="0" marL="228600" rtl="0" algn="just">
              <a:lnSpc>
                <a:spcPct val="90000"/>
              </a:lnSpc>
              <a:spcBef>
                <a:spcPts val="0"/>
              </a:spcBef>
              <a:spcAft>
                <a:spcPts val="0"/>
              </a:spcAft>
              <a:buClr>
                <a:schemeClr val="lt1"/>
              </a:buClr>
              <a:buSzPts val="1800"/>
              <a:buChar char="•"/>
            </a:pPr>
            <a:r>
              <a:rPr lang="en-US" sz="1800"/>
              <a:t>Selection bias is when the sample is not randomly selected</a:t>
            </a:r>
            <a:endParaRPr sz="1800"/>
          </a:p>
        </p:txBody>
      </p:sp>
      <p:pic>
        <p:nvPicPr>
          <p:cNvPr id="94" name="Google Shape;94;p29"/>
          <p:cNvPicPr preferRelativeResize="0"/>
          <p:nvPr/>
        </p:nvPicPr>
        <p:blipFill rotWithShape="1">
          <a:blip r:embed="rId3">
            <a:alphaModFix/>
          </a:blip>
          <a:srcRect b="26092" l="9812" r="5317" t="16131"/>
          <a:stretch/>
        </p:blipFill>
        <p:spPr>
          <a:xfrm>
            <a:off x="6401201" y="0"/>
            <a:ext cx="5790799" cy="3683819"/>
          </a:xfrm>
          <a:prstGeom prst="rect">
            <a:avLst/>
          </a:prstGeom>
          <a:noFill/>
          <a:ln>
            <a:noFill/>
          </a:ln>
        </p:spPr>
      </p:pic>
      <p:sp>
        <p:nvSpPr>
          <p:cNvPr id="95" name="Google Shape;95;p29"/>
          <p:cNvSpPr txBox="1"/>
          <p:nvPr/>
        </p:nvSpPr>
        <p:spPr>
          <a:xfrm>
            <a:off x="474535" y="2204976"/>
            <a:ext cx="5497288" cy="131715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Two main factors that cause the sample and population metrics or statistics to be different are the sampling error and the selection bias.</a:t>
            </a:r>
            <a:endParaRPr/>
          </a:p>
        </p:txBody>
      </p:sp>
      <p:pic>
        <p:nvPicPr>
          <p:cNvPr descr="Undercoverage Bias: Explanation &amp; Examples - Statology" id="96" name="Google Shape;96;p29"/>
          <p:cNvPicPr preferRelativeResize="0"/>
          <p:nvPr/>
        </p:nvPicPr>
        <p:blipFill rotWithShape="1">
          <a:blip r:embed="rId4">
            <a:alphaModFix/>
          </a:blip>
          <a:srcRect b="0" l="0" r="0" t="0"/>
          <a:stretch/>
        </p:blipFill>
        <p:spPr>
          <a:xfrm>
            <a:off x="776463" y="3683820"/>
            <a:ext cx="4676069" cy="30263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2021-05-11T06:38:18Z</dcterms:created>
  <dc:creator>Caren Fernandes</dc:creator>
</cp:coreProperties>
</file>