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 id="264" r:id="rId10"/>
    <p:sldId id="280" r:id="rId11"/>
    <p:sldId id="281" r:id="rId12"/>
    <p:sldId id="266" r:id="rId13"/>
    <p:sldId id="267" r:id="rId14"/>
    <p:sldId id="26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DC53F-8673-441B-BFBE-29B474BF5F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20490A-0ABB-4E41-8812-C84653B0F681}">
      <dgm:prSet phldrT="[Text]"/>
      <dgm:spPr/>
      <dgm:t>
        <a:bodyPr/>
        <a:lstStyle/>
        <a:p>
          <a:r>
            <a:rPr lang="en-US" dirty="0"/>
            <a:t>Data in ML</a:t>
          </a:r>
          <a:endParaRPr lang="en-GB" dirty="0"/>
        </a:p>
      </dgm:t>
    </dgm:pt>
    <dgm:pt modelId="{5A8179D3-BBC0-432D-9EF7-604BF5E83814}" type="parTrans" cxnId="{76F2285E-D7CC-47B8-A289-837CA9B01401}">
      <dgm:prSet/>
      <dgm:spPr/>
      <dgm:t>
        <a:bodyPr/>
        <a:lstStyle/>
        <a:p>
          <a:endParaRPr lang="en-GB"/>
        </a:p>
      </dgm:t>
    </dgm:pt>
    <dgm:pt modelId="{CD3D2240-5657-4F31-93D1-C6AC2B448B44}" type="sibTrans" cxnId="{76F2285E-D7CC-47B8-A289-837CA9B01401}">
      <dgm:prSet/>
      <dgm:spPr/>
      <dgm:t>
        <a:bodyPr/>
        <a:lstStyle/>
        <a:p>
          <a:endParaRPr lang="en-GB"/>
        </a:p>
      </dgm:t>
    </dgm:pt>
    <dgm:pt modelId="{17B64C14-E268-461B-8A82-D470265B87B0}">
      <dgm:prSet phldrT="[Text]"/>
      <dgm:spPr/>
      <dgm:t>
        <a:bodyPr/>
        <a:lstStyle/>
        <a:p>
          <a:r>
            <a:rPr lang="en-US" dirty="0"/>
            <a:t>Training data</a:t>
          </a:r>
          <a:endParaRPr lang="en-GB" dirty="0"/>
        </a:p>
      </dgm:t>
    </dgm:pt>
    <dgm:pt modelId="{6EEFF3B3-3F80-4E19-B28E-E083E0C78646}" type="parTrans" cxnId="{B5BDAAB4-A7EF-47DC-AC31-CEE00606827F}">
      <dgm:prSet/>
      <dgm:spPr/>
      <dgm:t>
        <a:bodyPr/>
        <a:lstStyle/>
        <a:p>
          <a:endParaRPr lang="en-GB"/>
        </a:p>
      </dgm:t>
    </dgm:pt>
    <dgm:pt modelId="{0857C069-2937-4EE2-BD75-784DEDD91EF6}" type="sibTrans" cxnId="{B5BDAAB4-A7EF-47DC-AC31-CEE00606827F}">
      <dgm:prSet/>
      <dgm:spPr/>
      <dgm:t>
        <a:bodyPr/>
        <a:lstStyle/>
        <a:p>
          <a:endParaRPr lang="en-GB"/>
        </a:p>
      </dgm:t>
    </dgm:pt>
    <dgm:pt modelId="{A50FD2BE-3879-401F-9467-493EB74B4E0F}">
      <dgm:prSet phldrT="[Text]"/>
      <dgm:spPr/>
      <dgm:t>
        <a:bodyPr/>
        <a:lstStyle/>
        <a:p>
          <a:r>
            <a:rPr lang="en-US" dirty="0"/>
            <a:t>Validation data</a:t>
          </a:r>
          <a:endParaRPr lang="en-GB" dirty="0"/>
        </a:p>
      </dgm:t>
    </dgm:pt>
    <dgm:pt modelId="{76F7BC3C-80B7-435C-B287-72A399571A26}" type="parTrans" cxnId="{ACC0D3DB-4C84-4CA8-8B00-6A3B37A89160}">
      <dgm:prSet/>
      <dgm:spPr/>
      <dgm:t>
        <a:bodyPr/>
        <a:lstStyle/>
        <a:p>
          <a:endParaRPr lang="en-GB"/>
        </a:p>
      </dgm:t>
    </dgm:pt>
    <dgm:pt modelId="{A900B139-290E-4A29-B5C9-155F341FCBA3}" type="sibTrans" cxnId="{ACC0D3DB-4C84-4CA8-8B00-6A3B37A89160}">
      <dgm:prSet/>
      <dgm:spPr/>
      <dgm:t>
        <a:bodyPr/>
        <a:lstStyle/>
        <a:p>
          <a:endParaRPr lang="en-GB"/>
        </a:p>
      </dgm:t>
    </dgm:pt>
    <dgm:pt modelId="{27820646-8138-4EB4-86B3-04B28B39A452}">
      <dgm:prSet phldrT="[Text]"/>
      <dgm:spPr/>
      <dgm:t>
        <a:bodyPr/>
        <a:lstStyle/>
        <a:p>
          <a:r>
            <a:rPr lang="en-US" dirty="0"/>
            <a:t>Testing data</a:t>
          </a:r>
          <a:endParaRPr lang="en-GB" dirty="0"/>
        </a:p>
      </dgm:t>
    </dgm:pt>
    <dgm:pt modelId="{6D810441-722E-4A09-8608-89CF6CD24FD3}" type="parTrans" cxnId="{A972D3D3-A211-49E9-9DE9-1CC33D3A4A55}">
      <dgm:prSet/>
      <dgm:spPr/>
      <dgm:t>
        <a:bodyPr/>
        <a:lstStyle/>
        <a:p>
          <a:endParaRPr lang="en-GB"/>
        </a:p>
      </dgm:t>
    </dgm:pt>
    <dgm:pt modelId="{198D043C-E906-4415-AA44-066B31A0539D}" type="sibTrans" cxnId="{A972D3D3-A211-49E9-9DE9-1CC33D3A4A55}">
      <dgm:prSet/>
      <dgm:spPr/>
      <dgm:t>
        <a:bodyPr/>
        <a:lstStyle/>
        <a:p>
          <a:endParaRPr lang="en-GB"/>
        </a:p>
      </dgm:t>
    </dgm:pt>
    <dgm:pt modelId="{38CF4994-AF3C-46C4-9570-BC3D0468BF82}" type="pres">
      <dgm:prSet presAssocID="{49DDC53F-8673-441B-BFBE-29B474BF5F57}" presName="hierChild1" presStyleCnt="0">
        <dgm:presLayoutVars>
          <dgm:orgChart val="1"/>
          <dgm:chPref val="1"/>
          <dgm:dir/>
          <dgm:animOne val="branch"/>
          <dgm:animLvl val="lvl"/>
          <dgm:resizeHandles/>
        </dgm:presLayoutVars>
      </dgm:prSet>
      <dgm:spPr/>
    </dgm:pt>
    <dgm:pt modelId="{B3A194C6-D01E-408C-BA12-202099B126EE}" type="pres">
      <dgm:prSet presAssocID="{FD20490A-0ABB-4E41-8812-C84653B0F681}" presName="hierRoot1" presStyleCnt="0">
        <dgm:presLayoutVars>
          <dgm:hierBranch val="init"/>
        </dgm:presLayoutVars>
      </dgm:prSet>
      <dgm:spPr/>
    </dgm:pt>
    <dgm:pt modelId="{FE40935A-67ED-4911-962A-A0741730D8ED}" type="pres">
      <dgm:prSet presAssocID="{FD20490A-0ABB-4E41-8812-C84653B0F681}" presName="rootComposite1" presStyleCnt="0"/>
      <dgm:spPr/>
    </dgm:pt>
    <dgm:pt modelId="{F58812AD-6704-4A2C-99A9-F944C0387740}" type="pres">
      <dgm:prSet presAssocID="{FD20490A-0ABB-4E41-8812-C84653B0F681}" presName="rootText1" presStyleLbl="node0" presStyleIdx="0" presStyleCnt="1">
        <dgm:presLayoutVars>
          <dgm:chPref val="3"/>
        </dgm:presLayoutVars>
      </dgm:prSet>
      <dgm:spPr/>
    </dgm:pt>
    <dgm:pt modelId="{695FBB6F-97D5-4997-864F-80A63691C9C0}" type="pres">
      <dgm:prSet presAssocID="{FD20490A-0ABB-4E41-8812-C84653B0F681}" presName="rootConnector1" presStyleLbl="node1" presStyleIdx="0" presStyleCnt="0"/>
      <dgm:spPr/>
    </dgm:pt>
    <dgm:pt modelId="{BF799FE1-70B5-48F2-B71A-B03B09F44999}" type="pres">
      <dgm:prSet presAssocID="{FD20490A-0ABB-4E41-8812-C84653B0F681}" presName="hierChild2" presStyleCnt="0"/>
      <dgm:spPr/>
    </dgm:pt>
    <dgm:pt modelId="{4A4A5ECC-480D-4EAD-A57E-EA5658CFC2B9}" type="pres">
      <dgm:prSet presAssocID="{6EEFF3B3-3F80-4E19-B28E-E083E0C78646}" presName="Name37" presStyleLbl="parChTrans1D2" presStyleIdx="0" presStyleCnt="3"/>
      <dgm:spPr/>
    </dgm:pt>
    <dgm:pt modelId="{23015A17-DB6B-4894-93A2-0945CB832C8A}" type="pres">
      <dgm:prSet presAssocID="{17B64C14-E268-461B-8A82-D470265B87B0}" presName="hierRoot2" presStyleCnt="0">
        <dgm:presLayoutVars>
          <dgm:hierBranch val="init"/>
        </dgm:presLayoutVars>
      </dgm:prSet>
      <dgm:spPr/>
    </dgm:pt>
    <dgm:pt modelId="{4975E4CC-4759-4556-B41B-90C6EC58A0CF}" type="pres">
      <dgm:prSet presAssocID="{17B64C14-E268-461B-8A82-D470265B87B0}" presName="rootComposite" presStyleCnt="0"/>
      <dgm:spPr/>
    </dgm:pt>
    <dgm:pt modelId="{60E7A097-711D-4452-B911-D49F7E12741E}" type="pres">
      <dgm:prSet presAssocID="{17B64C14-E268-461B-8A82-D470265B87B0}" presName="rootText" presStyleLbl="node2" presStyleIdx="0" presStyleCnt="3">
        <dgm:presLayoutVars>
          <dgm:chPref val="3"/>
        </dgm:presLayoutVars>
      </dgm:prSet>
      <dgm:spPr/>
    </dgm:pt>
    <dgm:pt modelId="{FA7082C6-E285-4E2F-A7FF-CA616B854B03}" type="pres">
      <dgm:prSet presAssocID="{17B64C14-E268-461B-8A82-D470265B87B0}" presName="rootConnector" presStyleLbl="node2" presStyleIdx="0" presStyleCnt="3"/>
      <dgm:spPr/>
    </dgm:pt>
    <dgm:pt modelId="{43C3AA41-C918-42CC-B290-087FF5870BB9}" type="pres">
      <dgm:prSet presAssocID="{17B64C14-E268-461B-8A82-D470265B87B0}" presName="hierChild4" presStyleCnt="0"/>
      <dgm:spPr/>
    </dgm:pt>
    <dgm:pt modelId="{3ED5174D-A9BC-4A8C-840E-84CE238CA83F}" type="pres">
      <dgm:prSet presAssocID="{17B64C14-E268-461B-8A82-D470265B87B0}" presName="hierChild5" presStyleCnt="0"/>
      <dgm:spPr/>
    </dgm:pt>
    <dgm:pt modelId="{2295A025-765B-4187-82A5-26C6251E6009}" type="pres">
      <dgm:prSet presAssocID="{76F7BC3C-80B7-435C-B287-72A399571A26}" presName="Name37" presStyleLbl="parChTrans1D2" presStyleIdx="1" presStyleCnt="3"/>
      <dgm:spPr/>
    </dgm:pt>
    <dgm:pt modelId="{3F701785-314A-4D76-937B-DA118CEA74F7}" type="pres">
      <dgm:prSet presAssocID="{A50FD2BE-3879-401F-9467-493EB74B4E0F}" presName="hierRoot2" presStyleCnt="0">
        <dgm:presLayoutVars>
          <dgm:hierBranch val="init"/>
        </dgm:presLayoutVars>
      </dgm:prSet>
      <dgm:spPr/>
    </dgm:pt>
    <dgm:pt modelId="{A3A0CF77-C6DC-4A08-9C71-470336302A07}" type="pres">
      <dgm:prSet presAssocID="{A50FD2BE-3879-401F-9467-493EB74B4E0F}" presName="rootComposite" presStyleCnt="0"/>
      <dgm:spPr/>
    </dgm:pt>
    <dgm:pt modelId="{46D25051-D5A9-4653-BEA3-CAFAF846A7EF}" type="pres">
      <dgm:prSet presAssocID="{A50FD2BE-3879-401F-9467-493EB74B4E0F}" presName="rootText" presStyleLbl="node2" presStyleIdx="1" presStyleCnt="3">
        <dgm:presLayoutVars>
          <dgm:chPref val="3"/>
        </dgm:presLayoutVars>
      </dgm:prSet>
      <dgm:spPr/>
    </dgm:pt>
    <dgm:pt modelId="{36FF9DC7-46AE-4AA6-B7AB-E8268AE3D217}" type="pres">
      <dgm:prSet presAssocID="{A50FD2BE-3879-401F-9467-493EB74B4E0F}" presName="rootConnector" presStyleLbl="node2" presStyleIdx="1" presStyleCnt="3"/>
      <dgm:spPr/>
    </dgm:pt>
    <dgm:pt modelId="{D7334E5C-079F-4C2F-9E7E-51A0F85FF0F5}" type="pres">
      <dgm:prSet presAssocID="{A50FD2BE-3879-401F-9467-493EB74B4E0F}" presName="hierChild4" presStyleCnt="0"/>
      <dgm:spPr/>
    </dgm:pt>
    <dgm:pt modelId="{147276D9-8037-4E9A-AE88-F2F61E80A9D0}" type="pres">
      <dgm:prSet presAssocID="{A50FD2BE-3879-401F-9467-493EB74B4E0F}" presName="hierChild5" presStyleCnt="0"/>
      <dgm:spPr/>
    </dgm:pt>
    <dgm:pt modelId="{D4A51D08-EF29-41AD-BD45-3CCFB5F1E404}" type="pres">
      <dgm:prSet presAssocID="{6D810441-722E-4A09-8608-89CF6CD24FD3}" presName="Name37" presStyleLbl="parChTrans1D2" presStyleIdx="2" presStyleCnt="3"/>
      <dgm:spPr/>
    </dgm:pt>
    <dgm:pt modelId="{94E80AB6-A8B2-42A0-9907-0250D7C3719B}" type="pres">
      <dgm:prSet presAssocID="{27820646-8138-4EB4-86B3-04B28B39A452}" presName="hierRoot2" presStyleCnt="0">
        <dgm:presLayoutVars>
          <dgm:hierBranch val="init"/>
        </dgm:presLayoutVars>
      </dgm:prSet>
      <dgm:spPr/>
    </dgm:pt>
    <dgm:pt modelId="{B73FB178-4063-479E-A183-0D4A480CBCBB}" type="pres">
      <dgm:prSet presAssocID="{27820646-8138-4EB4-86B3-04B28B39A452}" presName="rootComposite" presStyleCnt="0"/>
      <dgm:spPr/>
    </dgm:pt>
    <dgm:pt modelId="{3FF1195C-B094-4633-B758-4CA88F2705A6}" type="pres">
      <dgm:prSet presAssocID="{27820646-8138-4EB4-86B3-04B28B39A452}" presName="rootText" presStyleLbl="node2" presStyleIdx="2" presStyleCnt="3">
        <dgm:presLayoutVars>
          <dgm:chPref val="3"/>
        </dgm:presLayoutVars>
      </dgm:prSet>
      <dgm:spPr/>
    </dgm:pt>
    <dgm:pt modelId="{159482D6-E860-4E53-930C-BDF9C0D44B71}" type="pres">
      <dgm:prSet presAssocID="{27820646-8138-4EB4-86B3-04B28B39A452}" presName="rootConnector" presStyleLbl="node2" presStyleIdx="2" presStyleCnt="3"/>
      <dgm:spPr/>
    </dgm:pt>
    <dgm:pt modelId="{E2739923-1338-4E7D-A9E4-DDE9FCB6C884}" type="pres">
      <dgm:prSet presAssocID="{27820646-8138-4EB4-86B3-04B28B39A452}" presName="hierChild4" presStyleCnt="0"/>
      <dgm:spPr/>
    </dgm:pt>
    <dgm:pt modelId="{5300D56E-5DFC-4FA1-A15F-00838BEA5020}" type="pres">
      <dgm:prSet presAssocID="{27820646-8138-4EB4-86B3-04B28B39A452}" presName="hierChild5" presStyleCnt="0"/>
      <dgm:spPr/>
    </dgm:pt>
    <dgm:pt modelId="{B2C923A8-5EF4-4758-A5EA-E6A5F12A17AE}" type="pres">
      <dgm:prSet presAssocID="{FD20490A-0ABB-4E41-8812-C84653B0F681}" presName="hierChild3" presStyleCnt="0"/>
      <dgm:spPr/>
    </dgm:pt>
  </dgm:ptLst>
  <dgm:cxnLst>
    <dgm:cxn modelId="{8713320A-CCAA-41B3-AFC8-CE1D8E27AA54}" type="presOf" srcId="{A50FD2BE-3879-401F-9467-493EB74B4E0F}" destId="{46D25051-D5A9-4653-BEA3-CAFAF846A7EF}" srcOrd="0" destOrd="0" presId="urn:microsoft.com/office/officeart/2005/8/layout/orgChart1"/>
    <dgm:cxn modelId="{0DC35635-9D0F-494C-95C4-4A7F9429DB5F}" type="presOf" srcId="{FD20490A-0ABB-4E41-8812-C84653B0F681}" destId="{695FBB6F-97D5-4997-864F-80A63691C9C0}" srcOrd="1" destOrd="0" presId="urn:microsoft.com/office/officeart/2005/8/layout/orgChart1"/>
    <dgm:cxn modelId="{B80EB837-F260-4600-ADC4-209859DE9A83}" type="presOf" srcId="{FD20490A-0ABB-4E41-8812-C84653B0F681}" destId="{F58812AD-6704-4A2C-99A9-F944C0387740}" srcOrd="0" destOrd="0" presId="urn:microsoft.com/office/officeart/2005/8/layout/orgChart1"/>
    <dgm:cxn modelId="{76F2285E-D7CC-47B8-A289-837CA9B01401}" srcId="{49DDC53F-8673-441B-BFBE-29B474BF5F57}" destId="{FD20490A-0ABB-4E41-8812-C84653B0F681}" srcOrd="0" destOrd="0" parTransId="{5A8179D3-BBC0-432D-9EF7-604BF5E83814}" sibTransId="{CD3D2240-5657-4F31-93D1-C6AC2B448B44}"/>
    <dgm:cxn modelId="{A84F2E46-6DC1-4F8B-AB84-ABA8441E761D}" type="presOf" srcId="{17B64C14-E268-461B-8A82-D470265B87B0}" destId="{60E7A097-711D-4452-B911-D49F7E12741E}" srcOrd="0" destOrd="0" presId="urn:microsoft.com/office/officeart/2005/8/layout/orgChart1"/>
    <dgm:cxn modelId="{DE7ED168-9C0C-4553-A0F0-5577A44690C9}" type="presOf" srcId="{76F7BC3C-80B7-435C-B287-72A399571A26}" destId="{2295A025-765B-4187-82A5-26C6251E6009}" srcOrd="0" destOrd="0" presId="urn:microsoft.com/office/officeart/2005/8/layout/orgChart1"/>
    <dgm:cxn modelId="{945C3D7A-C99E-4725-B97D-CACD9AE8F9FA}" type="presOf" srcId="{6EEFF3B3-3F80-4E19-B28E-E083E0C78646}" destId="{4A4A5ECC-480D-4EAD-A57E-EA5658CFC2B9}" srcOrd="0" destOrd="0" presId="urn:microsoft.com/office/officeart/2005/8/layout/orgChart1"/>
    <dgm:cxn modelId="{CADCC482-DAE9-4E45-B242-94F9057C6D51}" type="presOf" srcId="{49DDC53F-8673-441B-BFBE-29B474BF5F57}" destId="{38CF4994-AF3C-46C4-9570-BC3D0468BF82}" srcOrd="0" destOrd="0" presId="urn:microsoft.com/office/officeart/2005/8/layout/orgChart1"/>
    <dgm:cxn modelId="{47564F92-19A2-444B-9785-5913923D69E0}" type="presOf" srcId="{6D810441-722E-4A09-8608-89CF6CD24FD3}" destId="{D4A51D08-EF29-41AD-BD45-3CCFB5F1E404}" srcOrd="0" destOrd="0" presId="urn:microsoft.com/office/officeart/2005/8/layout/orgChart1"/>
    <dgm:cxn modelId="{B5BDAAB4-A7EF-47DC-AC31-CEE00606827F}" srcId="{FD20490A-0ABB-4E41-8812-C84653B0F681}" destId="{17B64C14-E268-461B-8A82-D470265B87B0}" srcOrd="0" destOrd="0" parTransId="{6EEFF3B3-3F80-4E19-B28E-E083E0C78646}" sibTransId="{0857C069-2937-4EE2-BD75-784DEDD91EF6}"/>
    <dgm:cxn modelId="{CCAD46CD-3042-4F4E-95C3-65B8D2FF23C9}" type="presOf" srcId="{A50FD2BE-3879-401F-9467-493EB74B4E0F}" destId="{36FF9DC7-46AE-4AA6-B7AB-E8268AE3D217}" srcOrd="1" destOrd="0" presId="urn:microsoft.com/office/officeart/2005/8/layout/orgChart1"/>
    <dgm:cxn modelId="{A972D3D3-A211-49E9-9DE9-1CC33D3A4A55}" srcId="{FD20490A-0ABB-4E41-8812-C84653B0F681}" destId="{27820646-8138-4EB4-86B3-04B28B39A452}" srcOrd="2" destOrd="0" parTransId="{6D810441-722E-4A09-8608-89CF6CD24FD3}" sibTransId="{198D043C-E906-4415-AA44-066B31A0539D}"/>
    <dgm:cxn modelId="{09C23CD7-C1DC-4797-A9E0-68642E554F8C}" type="presOf" srcId="{17B64C14-E268-461B-8A82-D470265B87B0}" destId="{FA7082C6-E285-4E2F-A7FF-CA616B854B03}" srcOrd="1" destOrd="0" presId="urn:microsoft.com/office/officeart/2005/8/layout/orgChart1"/>
    <dgm:cxn modelId="{ACC0D3DB-4C84-4CA8-8B00-6A3B37A89160}" srcId="{FD20490A-0ABB-4E41-8812-C84653B0F681}" destId="{A50FD2BE-3879-401F-9467-493EB74B4E0F}" srcOrd="1" destOrd="0" parTransId="{76F7BC3C-80B7-435C-B287-72A399571A26}" sibTransId="{A900B139-290E-4A29-B5C9-155F341FCBA3}"/>
    <dgm:cxn modelId="{B47811FC-FA70-4A84-BA1B-5E2E95CB270D}" type="presOf" srcId="{27820646-8138-4EB4-86B3-04B28B39A452}" destId="{159482D6-E860-4E53-930C-BDF9C0D44B71}" srcOrd="1" destOrd="0" presId="urn:microsoft.com/office/officeart/2005/8/layout/orgChart1"/>
    <dgm:cxn modelId="{839563FC-6D83-4B0A-92E4-FD326B576643}" type="presOf" srcId="{27820646-8138-4EB4-86B3-04B28B39A452}" destId="{3FF1195C-B094-4633-B758-4CA88F2705A6}" srcOrd="0" destOrd="0" presId="urn:microsoft.com/office/officeart/2005/8/layout/orgChart1"/>
    <dgm:cxn modelId="{D27842C1-5CBF-490A-8ADE-A0302F6C1B25}" type="presParOf" srcId="{38CF4994-AF3C-46C4-9570-BC3D0468BF82}" destId="{B3A194C6-D01E-408C-BA12-202099B126EE}" srcOrd="0" destOrd="0" presId="urn:microsoft.com/office/officeart/2005/8/layout/orgChart1"/>
    <dgm:cxn modelId="{AD0EECE2-42F7-4417-858B-64BD45622104}" type="presParOf" srcId="{B3A194C6-D01E-408C-BA12-202099B126EE}" destId="{FE40935A-67ED-4911-962A-A0741730D8ED}" srcOrd="0" destOrd="0" presId="urn:microsoft.com/office/officeart/2005/8/layout/orgChart1"/>
    <dgm:cxn modelId="{C08F80F3-296B-414A-BE44-EC9F1F5AEC18}" type="presParOf" srcId="{FE40935A-67ED-4911-962A-A0741730D8ED}" destId="{F58812AD-6704-4A2C-99A9-F944C0387740}" srcOrd="0" destOrd="0" presId="urn:microsoft.com/office/officeart/2005/8/layout/orgChart1"/>
    <dgm:cxn modelId="{506D059B-2DE9-40BC-B520-B5C90BF59A83}" type="presParOf" srcId="{FE40935A-67ED-4911-962A-A0741730D8ED}" destId="{695FBB6F-97D5-4997-864F-80A63691C9C0}" srcOrd="1" destOrd="0" presId="urn:microsoft.com/office/officeart/2005/8/layout/orgChart1"/>
    <dgm:cxn modelId="{44A20FD4-9CEA-4645-AD02-5FD9B9B781A5}" type="presParOf" srcId="{B3A194C6-D01E-408C-BA12-202099B126EE}" destId="{BF799FE1-70B5-48F2-B71A-B03B09F44999}" srcOrd="1" destOrd="0" presId="urn:microsoft.com/office/officeart/2005/8/layout/orgChart1"/>
    <dgm:cxn modelId="{0321EBB4-576D-4592-A6FE-61524C8B4EDE}" type="presParOf" srcId="{BF799FE1-70B5-48F2-B71A-B03B09F44999}" destId="{4A4A5ECC-480D-4EAD-A57E-EA5658CFC2B9}" srcOrd="0" destOrd="0" presId="urn:microsoft.com/office/officeart/2005/8/layout/orgChart1"/>
    <dgm:cxn modelId="{28195B67-0AD1-49BE-8A2D-647EC15855D9}" type="presParOf" srcId="{BF799FE1-70B5-48F2-B71A-B03B09F44999}" destId="{23015A17-DB6B-4894-93A2-0945CB832C8A}" srcOrd="1" destOrd="0" presId="urn:microsoft.com/office/officeart/2005/8/layout/orgChart1"/>
    <dgm:cxn modelId="{BBB46866-4A88-4A3F-8AB1-1B3C0210C89C}" type="presParOf" srcId="{23015A17-DB6B-4894-93A2-0945CB832C8A}" destId="{4975E4CC-4759-4556-B41B-90C6EC58A0CF}" srcOrd="0" destOrd="0" presId="urn:microsoft.com/office/officeart/2005/8/layout/orgChart1"/>
    <dgm:cxn modelId="{9B7062D0-8286-4F2B-B89B-9DDED83FC63C}" type="presParOf" srcId="{4975E4CC-4759-4556-B41B-90C6EC58A0CF}" destId="{60E7A097-711D-4452-B911-D49F7E12741E}" srcOrd="0" destOrd="0" presId="urn:microsoft.com/office/officeart/2005/8/layout/orgChart1"/>
    <dgm:cxn modelId="{A2D416E2-6671-4241-804B-3FD0A78C1634}" type="presParOf" srcId="{4975E4CC-4759-4556-B41B-90C6EC58A0CF}" destId="{FA7082C6-E285-4E2F-A7FF-CA616B854B03}" srcOrd="1" destOrd="0" presId="urn:microsoft.com/office/officeart/2005/8/layout/orgChart1"/>
    <dgm:cxn modelId="{7AE3EEAB-E99F-469D-BC0A-9B9DE67F2F45}" type="presParOf" srcId="{23015A17-DB6B-4894-93A2-0945CB832C8A}" destId="{43C3AA41-C918-42CC-B290-087FF5870BB9}" srcOrd="1" destOrd="0" presId="urn:microsoft.com/office/officeart/2005/8/layout/orgChart1"/>
    <dgm:cxn modelId="{862E45E3-C12B-4316-8951-B72F02A538C0}" type="presParOf" srcId="{23015A17-DB6B-4894-93A2-0945CB832C8A}" destId="{3ED5174D-A9BC-4A8C-840E-84CE238CA83F}" srcOrd="2" destOrd="0" presId="urn:microsoft.com/office/officeart/2005/8/layout/orgChart1"/>
    <dgm:cxn modelId="{A586530A-A342-48AD-8A78-10451802E22A}" type="presParOf" srcId="{BF799FE1-70B5-48F2-B71A-B03B09F44999}" destId="{2295A025-765B-4187-82A5-26C6251E6009}" srcOrd="2" destOrd="0" presId="urn:microsoft.com/office/officeart/2005/8/layout/orgChart1"/>
    <dgm:cxn modelId="{504BAD23-45DD-4D43-9480-16879B5373D3}" type="presParOf" srcId="{BF799FE1-70B5-48F2-B71A-B03B09F44999}" destId="{3F701785-314A-4D76-937B-DA118CEA74F7}" srcOrd="3" destOrd="0" presId="urn:microsoft.com/office/officeart/2005/8/layout/orgChart1"/>
    <dgm:cxn modelId="{CBB69FCE-B0D3-4694-A9C0-27521DE55702}" type="presParOf" srcId="{3F701785-314A-4D76-937B-DA118CEA74F7}" destId="{A3A0CF77-C6DC-4A08-9C71-470336302A07}" srcOrd="0" destOrd="0" presId="urn:microsoft.com/office/officeart/2005/8/layout/orgChart1"/>
    <dgm:cxn modelId="{F35BC910-13DB-491B-A51D-C57B90250C34}" type="presParOf" srcId="{A3A0CF77-C6DC-4A08-9C71-470336302A07}" destId="{46D25051-D5A9-4653-BEA3-CAFAF846A7EF}" srcOrd="0" destOrd="0" presId="urn:microsoft.com/office/officeart/2005/8/layout/orgChart1"/>
    <dgm:cxn modelId="{D0620763-3A5B-4296-887F-6759F2B4D4A9}" type="presParOf" srcId="{A3A0CF77-C6DC-4A08-9C71-470336302A07}" destId="{36FF9DC7-46AE-4AA6-B7AB-E8268AE3D217}" srcOrd="1" destOrd="0" presId="urn:microsoft.com/office/officeart/2005/8/layout/orgChart1"/>
    <dgm:cxn modelId="{5A8B1297-D7A3-4F0C-9249-7F60EBE158DF}" type="presParOf" srcId="{3F701785-314A-4D76-937B-DA118CEA74F7}" destId="{D7334E5C-079F-4C2F-9E7E-51A0F85FF0F5}" srcOrd="1" destOrd="0" presId="urn:microsoft.com/office/officeart/2005/8/layout/orgChart1"/>
    <dgm:cxn modelId="{5077309F-F259-41FF-9A17-511CB8EE56EE}" type="presParOf" srcId="{3F701785-314A-4D76-937B-DA118CEA74F7}" destId="{147276D9-8037-4E9A-AE88-F2F61E80A9D0}" srcOrd="2" destOrd="0" presId="urn:microsoft.com/office/officeart/2005/8/layout/orgChart1"/>
    <dgm:cxn modelId="{069AF82F-6502-41FF-8175-9D0A52EF2829}" type="presParOf" srcId="{BF799FE1-70B5-48F2-B71A-B03B09F44999}" destId="{D4A51D08-EF29-41AD-BD45-3CCFB5F1E404}" srcOrd="4" destOrd="0" presId="urn:microsoft.com/office/officeart/2005/8/layout/orgChart1"/>
    <dgm:cxn modelId="{30B782A0-DD8D-4C36-A4F6-B9F94221C843}" type="presParOf" srcId="{BF799FE1-70B5-48F2-B71A-B03B09F44999}" destId="{94E80AB6-A8B2-42A0-9907-0250D7C3719B}" srcOrd="5" destOrd="0" presId="urn:microsoft.com/office/officeart/2005/8/layout/orgChart1"/>
    <dgm:cxn modelId="{2AD43E3A-27C5-4AB9-A3B8-F39CB4F92DC4}" type="presParOf" srcId="{94E80AB6-A8B2-42A0-9907-0250D7C3719B}" destId="{B73FB178-4063-479E-A183-0D4A480CBCBB}" srcOrd="0" destOrd="0" presId="urn:microsoft.com/office/officeart/2005/8/layout/orgChart1"/>
    <dgm:cxn modelId="{6D33B1DC-D63D-4BA0-8BD6-925230629187}" type="presParOf" srcId="{B73FB178-4063-479E-A183-0D4A480CBCBB}" destId="{3FF1195C-B094-4633-B758-4CA88F2705A6}" srcOrd="0" destOrd="0" presId="urn:microsoft.com/office/officeart/2005/8/layout/orgChart1"/>
    <dgm:cxn modelId="{FD1CD9BA-09B4-424B-A182-3BA454ADC5AD}" type="presParOf" srcId="{B73FB178-4063-479E-A183-0D4A480CBCBB}" destId="{159482D6-E860-4E53-930C-BDF9C0D44B71}" srcOrd="1" destOrd="0" presId="urn:microsoft.com/office/officeart/2005/8/layout/orgChart1"/>
    <dgm:cxn modelId="{6543BD71-8AC7-4E2C-AD99-AA507709895A}" type="presParOf" srcId="{94E80AB6-A8B2-42A0-9907-0250D7C3719B}" destId="{E2739923-1338-4E7D-A9E4-DDE9FCB6C884}" srcOrd="1" destOrd="0" presId="urn:microsoft.com/office/officeart/2005/8/layout/orgChart1"/>
    <dgm:cxn modelId="{7537D25B-CD87-46ED-A72E-49BF13B60E2A}" type="presParOf" srcId="{94E80AB6-A8B2-42A0-9907-0250D7C3719B}" destId="{5300D56E-5DFC-4FA1-A15F-00838BEA5020}" srcOrd="2" destOrd="0" presId="urn:microsoft.com/office/officeart/2005/8/layout/orgChart1"/>
    <dgm:cxn modelId="{840B3A6C-A226-49E4-899A-37E4B57124E5}" type="presParOf" srcId="{B3A194C6-D01E-408C-BA12-202099B126EE}" destId="{B2C923A8-5EF4-4758-A5EA-E6A5F12A17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51D08-EF29-41AD-BD45-3CCFB5F1E404}">
      <dsp:nvSpPr>
        <dsp:cNvPr id="0" name=""/>
        <dsp:cNvSpPr/>
      </dsp:nvSpPr>
      <dsp:spPr>
        <a:xfrm>
          <a:off x="2771806" y="1184490"/>
          <a:ext cx="1961073" cy="340351"/>
        </a:xfrm>
        <a:custGeom>
          <a:avLst/>
          <a:gdLst/>
          <a:ahLst/>
          <a:cxnLst/>
          <a:rect l="0" t="0" r="0" b="0"/>
          <a:pathLst>
            <a:path>
              <a:moveTo>
                <a:pt x="0" y="0"/>
              </a:moveTo>
              <a:lnTo>
                <a:pt x="0" y="170175"/>
              </a:lnTo>
              <a:lnTo>
                <a:pt x="1961073" y="170175"/>
              </a:lnTo>
              <a:lnTo>
                <a:pt x="1961073" y="3403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95A025-765B-4187-82A5-26C6251E6009}">
      <dsp:nvSpPr>
        <dsp:cNvPr id="0" name=""/>
        <dsp:cNvSpPr/>
      </dsp:nvSpPr>
      <dsp:spPr>
        <a:xfrm>
          <a:off x="2726086" y="1184490"/>
          <a:ext cx="91440" cy="340351"/>
        </a:xfrm>
        <a:custGeom>
          <a:avLst/>
          <a:gdLst/>
          <a:ahLst/>
          <a:cxnLst/>
          <a:rect l="0" t="0" r="0" b="0"/>
          <a:pathLst>
            <a:path>
              <a:moveTo>
                <a:pt x="45720" y="0"/>
              </a:moveTo>
              <a:lnTo>
                <a:pt x="45720" y="3403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A5ECC-480D-4EAD-A57E-EA5658CFC2B9}">
      <dsp:nvSpPr>
        <dsp:cNvPr id="0" name=""/>
        <dsp:cNvSpPr/>
      </dsp:nvSpPr>
      <dsp:spPr>
        <a:xfrm>
          <a:off x="810732" y="1184490"/>
          <a:ext cx="1961073" cy="340351"/>
        </a:xfrm>
        <a:custGeom>
          <a:avLst/>
          <a:gdLst/>
          <a:ahLst/>
          <a:cxnLst/>
          <a:rect l="0" t="0" r="0" b="0"/>
          <a:pathLst>
            <a:path>
              <a:moveTo>
                <a:pt x="1961073" y="0"/>
              </a:moveTo>
              <a:lnTo>
                <a:pt x="1961073" y="170175"/>
              </a:lnTo>
              <a:lnTo>
                <a:pt x="0" y="170175"/>
              </a:lnTo>
              <a:lnTo>
                <a:pt x="0" y="3403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8812AD-6704-4A2C-99A9-F944C0387740}">
      <dsp:nvSpPr>
        <dsp:cNvPr id="0" name=""/>
        <dsp:cNvSpPr/>
      </dsp:nvSpPr>
      <dsp:spPr>
        <a:xfrm>
          <a:off x="1961445" y="374129"/>
          <a:ext cx="1620721" cy="81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Data in ML</a:t>
          </a:r>
          <a:endParaRPr lang="en-GB" sz="2900" kern="1200" dirty="0"/>
        </a:p>
      </dsp:txBody>
      <dsp:txXfrm>
        <a:off x="1961445" y="374129"/>
        <a:ext cx="1620721" cy="810360"/>
      </dsp:txXfrm>
    </dsp:sp>
    <dsp:sp modelId="{60E7A097-711D-4452-B911-D49F7E12741E}">
      <dsp:nvSpPr>
        <dsp:cNvPr id="0" name=""/>
        <dsp:cNvSpPr/>
      </dsp:nvSpPr>
      <dsp:spPr>
        <a:xfrm>
          <a:off x="372" y="1524842"/>
          <a:ext cx="1620721" cy="81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Training data</a:t>
          </a:r>
          <a:endParaRPr lang="en-GB" sz="2900" kern="1200" dirty="0"/>
        </a:p>
      </dsp:txBody>
      <dsp:txXfrm>
        <a:off x="372" y="1524842"/>
        <a:ext cx="1620721" cy="810360"/>
      </dsp:txXfrm>
    </dsp:sp>
    <dsp:sp modelId="{46D25051-D5A9-4653-BEA3-CAFAF846A7EF}">
      <dsp:nvSpPr>
        <dsp:cNvPr id="0" name=""/>
        <dsp:cNvSpPr/>
      </dsp:nvSpPr>
      <dsp:spPr>
        <a:xfrm>
          <a:off x="1961445" y="1524842"/>
          <a:ext cx="1620721" cy="81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Validation data</a:t>
          </a:r>
          <a:endParaRPr lang="en-GB" sz="2900" kern="1200" dirty="0"/>
        </a:p>
      </dsp:txBody>
      <dsp:txXfrm>
        <a:off x="1961445" y="1524842"/>
        <a:ext cx="1620721" cy="810360"/>
      </dsp:txXfrm>
    </dsp:sp>
    <dsp:sp modelId="{3FF1195C-B094-4633-B758-4CA88F2705A6}">
      <dsp:nvSpPr>
        <dsp:cNvPr id="0" name=""/>
        <dsp:cNvSpPr/>
      </dsp:nvSpPr>
      <dsp:spPr>
        <a:xfrm>
          <a:off x="3922518" y="1524842"/>
          <a:ext cx="1620721" cy="8103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Testing data</a:t>
          </a:r>
          <a:endParaRPr lang="en-GB" sz="2900" kern="1200" dirty="0"/>
        </a:p>
      </dsp:txBody>
      <dsp:txXfrm>
        <a:off x="3922518" y="1524842"/>
        <a:ext cx="1620721" cy="8103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6565A-67E0-406D-98F2-C3D7DA47DF3F}" type="datetimeFigureOut">
              <a:rPr lang="en-GB" smtClean="0"/>
              <a:t>23/06/2021</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2051343B-F3FB-4FAA-A922-56D65CCD0BD7}"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99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6565A-67E0-406D-98F2-C3D7DA47DF3F}" type="datetimeFigureOut">
              <a:rPr lang="en-GB" smtClean="0"/>
              <a:t>23/06/2021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51343B-F3FB-4FAA-A922-56D65CCD0BD7}"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1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6565A-67E0-406D-98F2-C3D7DA47DF3F}" type="datetimeFigureOut">
              <a:rPr lang="en-GB" smtClean="0"/>
              <a:t>23/06/2021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51343B-F3FB-4FAA-A922-56D65CCD0BD7}"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26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6565A-67E0-406D-98F2-C3D7DA47DF3F}" type="datetimeFigureOut">
              <a:rPr lang="en-GB" smtClean="0"/>
              <a:t>23/06/2021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51343B-F3FB-4FAA-A922-56D65CCD0BD7}"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1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6565A-67E0-406D-98F2-C3D7DA47DF3F}" type="datetimeFigureOut">
              <a:rPr lang="en-GB" smtClean="0"/>
              <a:t>23/06/2021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51343B-F3FB-4FAA-A922-56D65CCD0BD7}"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42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6565A-67E0-406D-98F2-C3D7DA47DF3F}" type="datetimeFigureOut">
              <a:rPr lang="en-GB" smtClean="0"/>
              <a:t>23/06/2021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51343B-F3FB-4FAA-A922-56D65CCD0BD7}"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286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6565A-67E0-406D-98F2-C3D7DA47DF3F}" type="datetimeFigureOut">
              <a:rPr lang="en-GB" smtClean="0"/>
              <a:t>23/06/2021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51343B-F3FB-4FAA-A922-56D65CCD0BD7}"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60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6565A-67E0-406D-98F2-C3D7DA47DF3F}" type="datetimeFigureOut">
              <a:rPr lang="en-GB" smtClean="0"/>
              <a:t>23/06/2021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51343B-F3FB-4FAA-A922-56D65CCD0BD7}"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78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6565A-67E0-406D-98F2-C3D7DA47DF3F}" type="datetimeFigureOut">
              <a:rPr lang="en-GB" smtClean="0"/>
              <a:t>23/06/2021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51343B-F3FB-4FAA-A922-56D65CCD0BD7}" type="slidenum">
              <a:rPr lang="en-GB" smtClean="0"/>
              <a:t>‹#›</a:t>
            </a:fld>
            <a:endParaRPr lang="en-GB"/>
          </a:p>
        </p:txBody>
      </p:sp>
    </p:spTree>
    <p:extLst>
      <p:ext uri="{BB962C8B-B14F-4D97-AF65-F5344CB8AC3E}">
        <p14:creationId xmlns:p14="http://schemas.microsoft.com/office/powerpoint/2010/main" val="244660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06565A-67E0-406D-98F2-C3D7DA47DF3F}" type="datetimeFigureOut">
              <a:rPr lang="en-GB" smtClean="0"/>
              <a:t>23/06/2021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51343B-F3FB-4FAA-A922-56D65CCD0BD7}"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167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06565A-67E0-406D-98F2-C3D7DA47DF3F}" type="datetimeFigureOut">
              <a:rPr lang="en-GB" smtClean="0"/>
              <a:t>23/06/2021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2051343B-F3FB-4FAA-A922-56D65CCD0BD7}"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15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06565A-67E0-406D-98F2-C3D7DA47DF3F}" type="datetimeFigureOut">
              <a:rPr lang="en-GB" smtClean="0"/>
              <a:t>23/06/2021</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51343B-F3FB-4FAA-A922-56D65CCD0BD7}"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92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885F-AD23-4AC1-A022-11FA72FCDF4A}"/>
              </a:ext>
            </a:extLst>
          </p:cNvPr>
          <p:cNvSpPr>
            <a:spLocks noGrp="1"/>
          </p:cNvSpPr>
          <p:nvPr>
            <p:ph type="title"/>
          </p:nvPr>
        </p:nvSpPr>
        <p:spPr>
          <a:xfrm>
            <a:off x="953609" y="2494054"/>
            <a:ext cx="10515600" cy="1325563"/>
          </a:xfrm>
        </p:spPr>
        <p:txBody>
          <a:bodyPr>
            <a:noAutofit/>
          </a:bodyPr>
          <a:lstStyle/>
          <a:p>
            <a:r>
              <a:rPr lang="en-US" sz="6000" dirty="0">
                <a:latin typeface="Algerian" panose="04020705040A02060702" pitchFamily="82" charset="0"/>
              </a:rPr>
              <a:t>Introduction to Machine Learning</a:t>
            </a:r>
            <a:endParaRPr lang="en-GB" sz="6000" dirty="0">
              <a:latin typeface="Algerian" panose="04020705040A02060702" pitchFamily="82" charset="0"/>
            </a:endParaRPr>
          </a:p>
        </p:txBody>
      </p:sp>
    </p:spTree>
    <p:extLst>
      <p:ext uri="{BB962C8B-B14F-4D97-AF65-F5344CB8AC3E}">
        <p14:creationId xmlns:p14="http://schemas.microsoft.com/office/powerpoint/2010/main" val="392593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77A0-E71D-4E2C-85F4-4D32D8730189}"/>
              </a:ext>
            </a:extLst>
          </p:cNvPr>
          <p:cNvSpPr>
            <a:spLocks noGrp="1"/>
          </p:cNvSpPr>
          <p:nvPr>
            <p:ph type="title"/>
          </p:nvPr>
        </p:nvSpPr>
        <p:spPr/>
        <p:txBody>
          <a:bodyPr/>
          <a:lstStyle/>
          <a:p>
            <a:r>
              <a:rPr lang="en-GB" dirty="0"/>
              <a:t>terminology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979813-A989-4FB2-AAAB-5B5DD610CE66}"/>
                  </a:ext>
                </a:extLst>
              </p:cNvPr>
              <p:cNvSpPr>
                <a:spLocks noGrp="1"/>
              </p:cNvSpPr>
              <p:nvPr>
                <p:ph idx="1"/>
              </p:nvPr>
            </p:nvSpPr>
            <p:spPr>
              <a:xfrm>
                <a:off x="1451579" y="2113387"/>
                <a:ext cx="9603275" cy="3790264"/>
              </a:xfrm>
            </p:spPr>
            <p:txBody>
              <a:bodyPr>
                <a:normAutofit lnSpcReduction="10000"/>
              </a:bodyPr>
              <a:lstStyle/>
              <a:p>
                <a:pPr algn="l"/>
                <a:r>
                  <a:rPr lang="en-US" sz="1800" b="1" i="0" dirty="0">
                    <a:solidFill>
                      <a:srgbClr val="333333"/>
                    </a:solidFill>
                    <a:effectLst/>
                    <a:latin typeface="Helvetica Neue"/>
                  </a:rPr>
                  <a:t>Interpretable Machine Learning</a:t>
                </a:r>
                <a:r>
                  <a:rPr lang="en-US" sz="1800" b="0" i="0" dirty="0">
                    <a:solidFill>
                      <a:srgbClr val="333333"/>
                    </a:solidFill>
                    <a:effectLst/>
                    <a:latin typeface="Helvetica Neue"/>
                  </a:rPr>
                  <a:t> refers to methods and models that make the behavior and predictions of machine learning systems understandable to humans.</a:t>
                </a:r>
              </a:p>
              <a:p>
                <a:pPr algn="l"/>
                <a:endParaRPr lang="en-US" sz="1800" b="0" i="0" dirty="0">
                  <a:solidFill>
                    <a:srgbClr val="333333"/>
                  </a:solidFill>
                  <a:effectLst/>
                  <a:latin typeface="Helvetica Neue"/>
                </a:endParaRPr>
              </a:p>
              <a:p>
                <a:pPr algn="l"/>
                <a:r>
                  <a:rPr lang="en-US" sz="1800" b="0" i="0" dirty="0">
                    <a:solidFill>
                      <a:srgbClr val="333333"/>
                    </a:solidFill>
                    <a:effectLst/>
                    <a:latin typeface="Helvetica Neue"/>
                  </a:rPr>
                  <a:t>A </a:t>
                </a:r>
                <a:r>
                  <a:rPr lang="en-US" sz="1800" b="1" i="0" dirty="0">
                    <a:solidFill>
                      <a:srgbClr val="333333"/>
                    </a:solidFill>
                    <a:effectLst/>
                    <a:latin typeface="Helvetica Neue"/>
                  </a:rPr>
                  <a:t>Dataset</a:t>
                </a:r>
                <a:r>
                  <a:rPr lang="en-US" sz="1800" b="0" i="0" dirty="0">
                    <a:solidFill>
                      <a:srgbClr val="333333"/>
                    </a:solidFill>
                    <a:effectLst/>
                    <a:latin typeface="Helvetica Neue"/>
                  </a:rPr>
                  <a:t> is a table with the data from which the machine learns. The dataset contains the features and the target to predict. When used to induce a model, the dataset is called training data.</a:t>
                </a:r>
              </a:p>
              <a:p>
                <a:pPr algn="l"/>
                <a:endParaRPr lang="en-US" sz="1800" b="0" i="0" dirty="0">
                  <a:solidFill>
                    <a:srgbClr val="333333"/>
                  </a:solidFill>
                  <a:effectLst/>
                  <a:latin typeface="Helvetica Neue"/>
                </a:endParaRPr>
              </a:p>
              <a:p>
                <a:pPr algn="l"/>
                <a:r>
                  <a:rPr lang="en-US" sz="1800" b="0" i="0" dirty="0">
                    <a:solidFill>
                      <a:srgbClr val="333333"/>
                    </a:solidFill>
                    <a:effectLst/>
                    <a:latin typeface="Helvetica Neue"/>
                  </a:rPr>
                  <a:t>An </a:t>
                </a:r>
                <a:r>
                  <a:rPr lang="en-US" sz="1800" b="1" i="0" dirty="0">
                    <a:solidFill>
                      <a:srgbClr val="333333"/>
                    </a:solidFill>
                    <a:effectLst/>
                    <a:latin typeface="Helvetica Neue"/>
                  </a:rPr>
                  <a:t>Instance</a:t>
                </a:r>
                <a:r>
                  <a:rPr lang="en-US" sz="1800" b="0" i="0" dirty="0">
                    <a:solidFill>
                      <a:srgbClr val="333333"/>
                    </a:solidFill>
                    <a:effectLst/>
                    <a:latin typeface="Helvetica Neue"/>
                  </a:rPr>
                  <a:t> is a row in the dataset. Other names for 'instance' are: (data) point, example, observation. An instance consists of the feature values </a:t>
                </a:r>
                <a14:m>
                  <m:oMath xmlns:m="http://schemas.openxmlformats.org/officeDocument/2006/math">
                    <m:sSup>
                      <m:sSupPr>
                        <m:ctrlPr>
                          <a:rPr lang="en-US" sz="1800" b="0" i="1" smtClean="0">
                            <a:solidFill>
                              <a:srgbClr val="333333"/>
                            </a:solidFill>
                            <a:effectLst/>
                            <a:latin typeface="Cambria Math" panose="02040503050406030204" pitchFamily="18" charset="0"/>
                          </a:rPr>
                        </m:ctrlPr>
                      </m:sSupPr>
                      <m:e>
                        <m:r>
                          <a:rPr lang="en-US" sz="1800" b="0" i="1" smtClean="0">
                            <a:solidFill>
                              <a:srgbClr val="333333"/>
                            </a:solidFill>
                            <a:effectLst/>
                            <a:latin typeface="Cambria Math" panose="02040503050406030204" pitchFamily="18" charset="0"/>
                          </a:rPr>
                          <m:t>𝑥</m:t>
                        </m:r>
                      </m:e>
                      <m:sup>
                        <m:r>
                          <a:rPr lang="en-US" sz="1800" b="0" i="1" smtClean="0">
                            <a:solidFill>
                              <a:srgbClr val="333333"/>
                            </a:solidFill>
                            <a:effectLst/>
                            <a:latin typeface="Cambria Math" panose="02040503050406030204" pitchFamily="18" charset="0"/>
                          </a:rPr>
                          <m:t>(</m:t>
                        </m:r>
                        <m:r>
                          <a:rPr lang="en-US" sz="1800" b="0" i="1" smtClean="0">
                            <a:solidFill>
                              <a:srgbClr val="333333"/>
                            </a:solidFill>
                            <a:effectLst/>
                            <a:latin typeface="Cambria Math" panose="02040503050406030204" pitchFamily="18" charset="0"/>
                          </a:rPr>
                          <m:t>𝑖</m:t>
                        </m:r>
                        <m:r>
                          <a:rPr lang="en-US" sz="1800" b="0" i="1" smtClean="0">
                            <a:solidFill>
                              <a:srgbClr val="333333"/>
                            </a:solidFill>
                            <a:effectLst/>
                            <a:latin typeface="Cambria Math" panose="02040503050406030204" pitchFamily="18" charset="0"/>
                          </a:rPr>
                          <m:t>)</m:t>
                        </m:r>
                      </m:sup>
                    </m:sSup>
                  </m:oMath>
                </a14:m>
                <a:r>
                  <a:rPr lang="en-US" sz="1800" b="0" i="0" dirty="0">
                    <a:solidFill>
                      <a:srgbClr val="333333"/>
                    </a:solidFill>
                    <a:effectLst/>
                    <a:latin typeface="Helvetica Neue"/>
                  </a:rPr>
                  <a:t> and, if known, the target outcome </a:t>
                </a:r>
                <a14:m>
                  <m:oMath xmlns:m="http://schemas.openxmlformats.org/officeDocument/2006/math">
                    <m:sSub>
                      <m:sSubPr>
                        <m:ctrlPr>
                          <a:rPr lang="en-US" sz="1800" b="0" i="0" smtClean="0">
                            <a:solidFill>
                              <a:srgbClr val="333333"/>
                            </a:solidFill>
                            <a:effectLst/>
                            <a:latin typeface="Cambria Math" panose="02040503050406030204" pitchFamily="18" charset="0"/>
                          </a:rPr>
                        </m:ctrlPr>
                      </m:sSubPr>
                      <m:e>
                        <m:r>
                          <a:rPr lang="en-US" sz="1800" b="0" i="0" smtClean="0">
                            <a:solidFill>
                              <a:srgbClr val="333333"/>
                            </a:solidFill>
                            <a:effectLst/>
                            <a:latin typeface="Cambria Math" panose="02040503050406030204" pitchFamily="18" charset="0"/>
                          </a:rPr>
                          <m:t>𝑦</m:t>
                        </m:r>
                      </m:e>
                      <m:sub>
                        <m:acc>
                          <m:accPr>
                            <m:chr m:val="̇"/>
                            <m:ctrlPr>
                              <a:rPr lang="en-US" sz="1800" b="0" i="0" smtClean="0">
                                <a:solidFill>
                                  <a:srgbClr val="333333"/>
                                </a:solidFill>
                                <a:effectLst/>
                                <a:latin typeface="Cambria Math" panose="02040503050406030204" pitchFamily="18" charset="0"/>
                              </a:rPr>
                            </m:ctrlPr>
                          </m:accPr>
                          <m:e>
                            <m:r>
                              <a:rPr lang="en-US" sz="1800" b="0" i="0" smtClean="0">
                                <a:solidFill>
                                  <a:srgbClr val="333333"/>
                                </a:solidFill>
                                <a:effectLst/>
                                <a:latin typeface="Cambria Math" panose="02040503050406030204" pitchFamily="18" charset="0"/>
                              </a:rPr>
                              <m:t>𝑖</m:t>
                            </m:r>
                          </m:e>
                        </m:acc>
                      </m:sub>
                    </m:sSub>
                  </m:oMath>
                </a14:m>
                <a:r>
                  <a:rPr lang="en-US" sz="1800" b="0" i="0" dirty="0">
                    <a:solidFill>
                      <a:srgbClr val="333333"/>
                    </a:solidFill>
                    <a:effectLst/>
                    <a:latin typeface="Helvetica Neue"/>
                  </a:rPr>
                  <a:t>.</a:t>
                </a:r>
              </a:p>
            </p:txBody>
          </p:sp>
        </mc:Choice>
        <mc:Fallback>
          <p:sp>
            <p:nvSpPr>
              <p:cNvPr id="3" name="Content Placeholder 2">
                <a:extLst>
                  <a:ext uri="{FF2B5EF4-FFF2-40B4-BE49-F238E27FC236}">
                    <a16:creationId xmlns:a16="http://schemas.microsoft.com/office/drawing/2014/main" id="{BB979813-A989-4FB2-AAAB-5B5DD610CE66}"/>
                  </a:ext>
                </a:extLst>
              </p:cNvPr>
              <p:cNvSpPr>
                <a:spLocks noGrp="1" noRot="1" noChangeAspect="1" noMove="1" noResize="1" noEditPoints="1" noAdjustHandles="1" noChangeArrowheads="1" noChangeShapeType="1" noTextEdit="1"/>
              </p:cNvSpPr>
              <p:nvPr>
                <p:ph idx="1"/>
              </p:nvPr>
            </p:nvSpPr>
            <p:spPr>
              <a:xfrm>
                <a:off x="1451579" y="2113387"/>
                <a:ext cx="9603275" cy="3790264"/>
              </a:xfrm>
              <a:blipFill>
                <a:blip r:embed="rId2"/>
                <a:stretch>
                  <a:fillRect l="-381" t="-805" r="-889"/>
                </a:stretch>
              </a:blipFill>
            </p:spPr>
            <p:txBody>
              <a:bodyPr/>
              <a:lstStyle/>
              <a:p>
                <a:r>
                  <a:rPr lang="en-GB">
                    <a:noFill/>
                  </a:rPr>
                  <a:t> </a:t>
                </a:r>
              </a:p>
            </p:txBody>
          </p:sp>
        </mc:Fallback>
      </mc:AlternateContent>
    </p:spTree>
    <p:extLst>
      <p:ext uri="{BB962C8B-B14F-4D97-AF65-F5344CB8AC3E}">
        <p14:creationId xmlns:p14="http://schemas.microsoft.com/office/powerpoint/2010/main" val="29639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77A0-E71D-4E2C-85F4-4D32D8730189}"/>
              </a:ext>
            </a:extLst>
          </p:cNvPr>
          <p:cNvSpPr>
            <a:spLocks noGrp="1"/>
          </p:cNvSpPr>
          <p:nvPr>
            <p:ph type="title"/>
          </p:nvPr>
        </p:nvSpPr>
        <p:spPr/>
        <p:txBody>
          <a:bodyPr/>
          <a:lstStyle/>
          <a:p>
            <a:r>
              <a:rPr lang="en-GB" dirty="0"/>
              <a:t>terminology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979813-A989-4FB2-AAAB-5B5DD610CE66}"/>
                  </a:ext>
                </a:extLst>
              </p:cNvPr>
              <p:cNvSpPr>
                <a:spLocks noGrp="1"/>
              </p:cNvSpPr>
              <p:nvPr>
                <p:ph idx="1"/>
              </p:nvPr>
            </p:nvSpPr>
            <p:spPr>
              <a:xfrm>
                <a:off x="1451579" y="2051244"/>
                <a:ext cx="10062759" cy="4109860"/>
              </a:xfrm>
            </p:spPr>
            <p:txBody>
              <a:bodyPr>
                <a:normAutofit/>
              </a:bodyPr>
              <a:lstStyle/>
              <a:p>
                <a:pPr algn="l"/>
                <a:r>
                  <a:rPr lang="en-US" sz="1600" i="0" dirty="0">
                    <a:solidFill>
                      <a:srgbClr val="333333"/>
                    </a:solidFill>
                    <a:effectLst/>
                    <a:latin typeface="Helvetica Neue"/>
                  </a:rPr>
                  <a:t>The </a:t>
                </a:r>
                <a:r>
                  <a:rPr lang="en-US" sz="1600" b="1" i="0" dirty="0">
                    <a:solidFill>
                      <a:srgbClr val="333333"/>
                    </a:solidFill>
                    <a:effectLst/>
                    <a:latin typeface="Helvetica Neue"/>
                  </a:rPr>
                  <a:t>Features</a:t>
                </a:r>
                <a:r>
                  <a:rPr lang="en-US" sz="1600" i="0" dirty="0">
                    <a:solidFill>
                      <a:srgbClr val="333333"/>
                    </a:solidFill>
                    <a:effectLst/>
                    <a:latin typeface="Helvetica Neue"/>
                  </a:rPr>
                  <a:t> are the inputs used for prediction or classification. A feature is a column in the dataset.</a:t>
                </a:r>
              </a:p>
              <a:p>
                <a:pPr algn="l"/>
                <a:endParaRPr lang="en-US" sz="1600" i="0" dirty="0">
                  <a:solidFill>
                    <a:srgbClr val="333333"/>
                  </a:solidFill>
                  <a:effectLst/>
                  <a:latin typeface="Helvetica Neue"/>
                </a:endParaRPr>
              </a:p>
              <a:p>
                <a:pPr algn="l"/>
                <a:r>
                  <a:rPr lang="en-US" sz="1600" b="0" i="0" dirty="0">
                    <a:solidFill>
                      <a:srgbClr val="333333"/>
                    </a:solidFill>
                    <a:effectLst/>
                    <a:latin typeface="Helvetica Neue"/>
                  </a:rPr>
                  <a:t>The </a:t>
                </a:r>
                <a:r>
                  <a:rPr lang="en-US" sz="1600" b="1" i="0" dirty="0">
                    <a:solidFill>
                      <a:srgbClr val="333333"/>
                    </a:solidFill>
                    <a:effectLst/>
                    <a:latin typeface="Helvetica Neue"/>
                  </a:rPr>
                  <a:t>Target</a:t>
                </a:r>
                <a:r>
                  <a:rPr lang="en-US" sz="1600" b="0" i="0" dirty="0">
                    <a:solidFill>
                      <a:srgbClr val="333333"/>
                    </a:solidFill>
                    <a:effectLst/>
                    <a:latin typeface="Helvetica Neue"/>
                  </a:rPr>
                  <a:t> is the information the machine learns to predict. In mathematical formulas, the target is usually called y or </a:t>
                </a:r>
                <a:r>
                  <a:rPr lang="en-US" sz="1600" b="0" dirty="0">
                    <a:solidFill>
                      <a:srgbClr val="333333"/>
                    </a:solidFill>
                    <a:effectLst/>
                  </a:rPr>
                  <a:t> </a:t>
                </a:r>
                <a14:m>
                  <m:oMath xmlns:m="http://schemas.openxmlformats.org/officeDocument/2006/math">
                    <m:sSub>
                      <m:sSubPr>
                        <m:ctrlPr>
                          <a:rPr lang="en-US" sz="1600" b="0" i="1" smtClean="0">
                            <a:solidFill>
                              <a:srgbClr val="333333"/>
                            </a:solidFill>
                            <a:effectLst/>
                            <a:latin typeface="Cambria Math" panose="02040503050406030204" pitchFamily="18" charset="0"/>
                          </a:rPr>
                        </m:ctrlPr>
                      </m:sSubPr>
                      <m:e>
                        <m:r>
                          <a:rPr lang="en-US" sz="1600" b="0" i="0" smtClean="0">
                            <a:solidFill>
                              <a:srgbClr val="333333"/>
                            </a:solidFill>
                            <a:effectLst/>
                            <a:latin typeface="Cambria Math" panose="02040503050406030204" pitchFamily="18" charset="0"/>
                          </a:rPr>
                          <m:t>𝑦</m:t>
                        </m:r>
                      </m:e>
                      <m:sub>
                        <m:acc>
                          <m:accPr>
                            <m:chr m:val="̇"/>
                            <m:ctrlPr>
                              <a:rPr lang="en-US" sz="1600" b="0" i="1" smtClean="0">
                                <a:solidFill>
                                  <a:srgbClr val="333333"/>
                                </a:solidFill>
                                <a:effectLst/>
                                <a:latin typeface="Cambria Math" panose="02040503050406030204" pitchFamily="18" charset="0"/>
                              </a:rPr>
                            </m:ctrlPr>
                          </m:accPr>
                          <m:e>
                            <m:r>
                              <a:rPr lang="en-US" sz="1600" b="0" i="0" smtClean="0">
                                <a:solidFill>
                                  <a:srgbClr val="333333"/>
                                </a:solidFill>
                                <a:effectLst/>
                                <a:latin typeface="Cambria Math" panose="02040503050406030204" pitchFamily="18" charset="0"/>
                              </a:rPr>
                              <m:t>𝑖</m:t>
                            </m:r>
                          </m:e>
                        </m:acc>
                      </m:sub>
                    </m:sSub>
                    <m:r>
                      <a:rPr lang="en-US" sz="1600" b="0" i="1" smtClean="0">
                        <a:solidFill>
                          <a:srgbClr val="333333"/>
                        </a:solidFill>
                        <a:effectLst/>
                        <a:latin typeface="Cambria Math" panose="02040503050406030204" pitchFamily="18" charset="0"/>
                      </a:rPr>
                      <m:t> </m:t>
                    </m:r>
                  </m:oMath>
                </a14:m>
                <a:r>
                  <a:rPr lang="en-US" sz="1600" b="0" i="0" dirty="0">
                    <a:solidFill>
                      <a:srgbClr val="333333"/>
                    </a:solidFill>
                    <a:effectLst/>
                    <a:latin typeface="Helvetica Neue"/>
                  </a:rPr>
                  <a:t> for a single instance.</a:t>
                </a:r>
              </a:p>
              <a:p>
                <a:pPr algn="l"/>
                <a:endParaRPr lang="en-US" sz="1600" b="0" i="0" dirty="0">
                  <a:solidFill>
                    <a:srgbClr val="333333"/>
                  </a:solidFill>
                  <a:effectLst/>
                  <a:latin typeface="Helvetica Neue"/>
                </a:endParaRPr>
              </a:p>
              <a:p>
                <a:pPr algn="l"/>
                <a:r>
                  <a:rPr lang="en-US" sz="1600" b="0" i="0" dirty="0">
                    <a:solidFill>
                      <a:srgbClr val="333333"/>
                    </a:solidFill>
                    <a:effectLst/>
                    <a:latin typeface="Helvetica Neue"/>
                  </a:rPr>
                  <a:t>A </a:t>
                </a:r>
                <a:r>
                  <a:rPr lang="en-US" sz="1600" b="1" i="0" dirty="0">
                    <a:solidFill>
                      <a:srgbClr val="333333"/>
                    </a:solidFill>
                    <a:effectLst/>
                    <a:latin typeface="Helvetica Neue"/>
                  </a:rPr>
                  <a:t>Machine Learning Task</a:t>
                </a:r>
                <a:r>
                  <a:rPr lang="en-US" sz="1600" b="0" i="0" dirty="0">
                    <a:solidFill>
                      <a:srgbClr val="333333"/>
                    </a:solidFill>
                    <a:effectLst/>
                    <a:latin typeface="Helvetica Neue"/>
                  </a:rPr>
                  <a:t> is the combination of a dataset with features and a target. Depending on the type of the target, the task can be for example classification, regression, survival analysis, clustering, or outlier detection.</a:t>
                </a:r>
              </a:p>
              <a:p>
                <a:pPr marL="0" indent="0" algn="l">
                  <a:buNone/>
                </a:pPr>
                <a:endParaRPr lang="en-US" sz="1600" b="0" i="0" dirty="0">
                  <a:solidFill>
                    <a:srgbClr val="333333"/>
                  </a:solidFill>
                  <a:effectLst/>
                  <a:latin typeface="Helvetica Neue"/>
                </a:endParaRPr>
              </a:p>
              <a:p>
                <a:pPr algn="l"/>
                <a:r>
                  <a:rPr lang="en-US" sz="1600" b="0" i="0" dirty="0">
                    <a:solidFill>
                      <a:srgbClr val="333333"/>
                    </a:solidFill>
                    <a:effectLst/>
                    <a:latin typeface="Helvetica Neue"/>
                  </a:rPr>
                  <a:t>The </a:t>
                </a:r>
                <a:r>
                  <a:rPr lang="en-US" sz="1600" b="1" i="0" dirty="0">
                    <a:solidFill>
                      <a:srgbClr val="333333"/>
                    </a:solidFill>
                    <a:effectLst/>
                    <a:latin typeface="Helvetica Neue"/>
                  </a:rPr>
                  <a:t>Prediction</a:t>
                </a:r>
                <a:r>
                  <a:rPr lang="en-US" sz="1600" b="0" i="0" dirty="0">
                    <a:solidFill>
                      <a:srgbClr val="333333"/>
                    </a:solidFill>
                    <a:effectLst/>
                    <a:latin typeface="Helvetica Neue"/>
                  </a:rPr>
                  <a:t> is what the machine learning model "guesses" what the target value should be based on the given features. In this book, the model prediction is denoted by </a:t>
                </a:r>
                <a14:m>
                  <m:oMath xmlns:m="http://schemas.openxmlformats.org/officeDocument/2006/math">
                    <m:acc>
                      <m:accPr>
                        <m:chr m:val="̂"/>
                        <m:ctrlPr>
                          <a:rPr lang="en-US" sz="1600" b="0" dirty="0" smtClean="0">
                            <a:solidFill>
                              <a:srgbClr val="333333"/>
                            </a:solidFill>
                            <a:effectLst/>
                            <a:latin typeface="Cambria Math" panose="02040503050406030204" pitchFamily="18" charset="0"/>
                          </a:rPr>
                        </m:ctrlPr>
                      </m:accPr>
                      <m:e>
                        <m:r>
                          <a:rPr lang="en-US" sz="1600" b="0" i="1" dirty="0" smtClean="0">
                            <a:solidFill>
                              <a:srgbClr val="333333"/>
                            </a:solidFill>
                            <a:effectLst/>
                            <a:latin typeface="Cambria Math" panose="02040503050406030204" pitchFamily="18" charset="0"/>
                          </a:rPr>
                          <m:t>𝑓</m:t>
                        </m:r>
                      </m:e>
                    </m:acc>
                    <m:sSup>
                      <m:sSupPr>
                        <m:ctrlPr>
                          <a:rPr lang="en-US" sz="1600" b="0" i="1" smtClean="0">
                            <a:solidFill>
                              <a:srgbClr val="333333"/>
                            </a:solidFill>
                            <a:effectLst/>
                            <a:latin typeface="Cambria Math" panose="02040503050406030204" pitchFamily="18" charset="0"/>
                          </a:rPr>
                        </m:ctrlPr>
                      </m:sSupPr>
                      <m:e>
                        <m:r>
                          <a:rPr lang="en-US" sz="1600" b="0" i="1" smtClean="0">
                            <a:solidFill>
                              <a:srgbClr val="333333"/>
                            </a:solidFill>
                            <a:effectLst/>
                            <a:latin typeface="Cambria Math" panose="02040503050406030204" pitchFamily="18" charset="0"/>
                          </a:rPr>
                          <m:t>(</m:t>
                        </m:r>
                        <m:r>
                          <a:rPr lang="en-US" sz="1600" b="0" i="1" smtClean="0">
                            <a:solidFill>
                              <a:srgbClr val="333333"/>
                            </a:solidFill>
                            <a:effectLst/>
                            <a:latin typeface="Cambria Math" panose="02040503050406030204" pitchFamily="18" charset="0"/>
                          </a:rPr>
                          <m:t>𝑥</m:t>
                        </m:r>
                      </m:e>
                      <m:sup>
                        <m:r>
                          <a:rPr lang="en-US" sz="1600" b="0" i="1" smtClean="0">
                            <a:solidFill>
                              <a:srgbClr val="333333"/>
                            </a:solidFill>
                            <a:effectLst/>
                            <a:latin typeface="Cambria Math" panose="02040503050406030204" pitchFamily="18" charset="0"/>
                          </a:rPr>
                          <m:t>(</m:t>
                        </m:r>
                        <m:r>
                          <a:rPr lang="en-US" sz="1600" b="0" i="1" smtClean="0">
                            <a:solidFill>
                              <a:srgbClr val="333333"/>
                            </a:solidFill>
                            <a:effectLst/>
                            <a:latin typeface="Cambria Math" panose="02040503050406030204" pitchFamily="18" charset="0"/>
                          </a:rPr>
                          <m:t>𝑖</m:t>
                        </m:r>
                        <m:r>
                          <a:rPr lang="en-US" sz="1600" b="0" i="1" smtClean="0">
                            <a:solidFill>
                              <a:srgbClr val="333333"/>
                            </a:solidFill>
                            <a:effectLst/>
                            <a:latin typeface="Cambria Math" panose="02040503050406030204" pitchFamily="18" charset="0"/>
                          </a:rPr>
                          <m:t>)</m:t>
                        </m:r>
                      </m:sup>
                    </m:sSup>
                    <m:r>
                      <a:rPr lang="en-US" sz="1600" b="0" i="1" smtClean="0">
                        <a:solidFill>
                          <a:srgbClr val="333333"/>
                        </a:solidFill>
                        <a:effectLst/>
                        <a:latin typeface="Cambria Math" panose="02040503050406030204" pitchFamily="18" charset="0"/>
                      </a:rPr>
                      <m:t>)</m:t>
                    </m:r>
                  </m:oMath>
                </a14:m>
                <a:r>
                  <a:rPr lang="en-US" sz="1600" b="0" i="0" dirty="0">
                    <a:solidFill>
                      <a:srgbClr val="333333"/>
                    </a:solidFill>
                    <a:effectLst/>
                    <a:latin typeface="Helvetica Neue"/>
                  </a:rPr>
                  <a:t> or </a:t>
                </a:r>
                <a14:m>
                  <m:oMath xmlns:m="http://schemas.openxmlformats.org/officeDocument/2006/math">
                    <m:acc>
                      <m:accPr>
                        <m:chr m:val="̂"/>
                        <m:ctrlPr>
                          <a:rPr lang="en-US" sz="1600" b="0" i="0" dirty="0" smtClean="0">
                            <a:solidFill>
                              <a:srgbClr val="333333"/>
                            </a:solidFill>
                            <a:effectLst/>
                            <a:latin typeface="Cambria Math" panose="02040503050406030204" pitchFamily="18" charset="0"/>
                          </a:rPr>
                        </m:ctrlPr>
                      </m:accPr>
                      <m:e>
                        <m:r>
                          <a:rPr lang="en-US" sz="1600" b="0" i="0" dirty="0" smtClean="0">
                            <a:solidFill>
                              <a:srgbClr val="333333"/>
                            </a:solidFill>
                            <a:effectLst/>
                            <a:latin typeface="Cambria Math" panose="02040503050406030204" pitchFamily="18" charset="0"/>
                          </a:rPr>
                          <m:t>𝑦</m:t>
                        </m:r>
                      </m:e>
                    </m:acc>
                  </m:oMath>
                </a14:m>
                <a:r>
                  <a:rPr lang="en-US" sz="1600" b="0" i="0" dirty="0">
                    <a:solidFill>
                      <a:srgbClr val="333333"/>
                    </a:solidFill>
                    <a:effectLst/>
                    <a:latin typeface="Helvetica Neue"/>
                  </a:rPr>
                  <a:t> </a:t>
                </a:r>
              </a:p>
            </p:txBody>
          </p:sp>
        </mc:Choice>
        <mc:Fallback>
          <p:sp>
            <p:nvSpPr>
              <p:cNvPr id="3" name="Content Placeholder 2">
                <a:extLst>
                  <a:ext uri="{FF2B5EF4-FFF2-40B4-BE49-F238E27FC236}">
                    <a16:creationId xmlns:a16="http://schemas.microsoft.com/office/drawing/2014/main" id="{BB979813-A989-4FB2-AAAB-5B5DD610CE66}"/>
                  </a:ext>
                </a:extLst>
              </p:cNvPr>
              <p:cNvSpPr>
                <a:spLocks noGrp="1" noRot="1" noChangeAspect="1" noMove="1" noResize="1" noEditPoints="1" noAdjustHandles="1" noChangeArrowheads="1" noChangeShapeType="1" noTextEdit="1"/>
              </p:cNvSpPr>
              <p:nvPr>
                <p:ph idx="1"/>
              </p:nvPr>
            </p:nvSpPr>
            <p:spPr>
              <a:xfrm>
                <a:off x="1451579" y="2051244"/>
                <a:ext cx="10062759" cy="4109860"/>
              </a:xfrm>
              <a:blipFill>
                <a:blip r:embed="rId2"/>
                <a:stretch>
                  <a:fillRect l="-242" b="-593"/>
                </a:stretch>
              </a:blipFill>
            </p:spPr>
            <p:txBody>
              <a:bodyPr/>
              <a:lstStyle/>
              <a:p>
                <a:r>
                  <a:rPr lang="en-GB">
                    <a:noFill/>
                  </a:rPr>
                  <a:t> </a:t>
                </a:r>
              </a:p>
            </p:txBody>
          </p:sp>
        </mc:Fallback>
      </mc:AlternateContent>
    </p:spTree>
    <p:extLst>
      <p:ext uri="{BB962C8B-B14F-4D97-AF65-F5344CB8AC3E}">
        <p14:creationId xmlns:p14="http://schemas.microsoft.com/office/powerpoint/2010/main" val="368841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Introduction to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normAutofit lnSpcReduction="10000"/>
          </a:bodyPr>
          <a:lstStyle/>
          <a:p>
            <a:pPr marL="0" indent="0">
              <a:buNone/>
            </a:pPr>
            <a:r>
              <a:rPr lang="en-US" u="sng" dirty="0"/>
              <a:t>Uses:</a:t>
            </a:r>
          </a:p>
          <a:p>
            <a:r>
              <a:rPr lang="en-US" dirty="0"/>
              <a:t>Prediction — Machine learning can be used in the prediction systems.</a:t>
            </a:r>
          </a:p>
          <a:p>
            <a:r>
              <a:rPr lang="en-US" dirty="0"/>
              <a:t>Image recognition — Machine learning can be used for face detection in an image as well.</a:t>
            </a:r>
          </a:p>
          <a:p>
            <a:r>
              <a:rPr lang="en-US" dirty="0"/>
              <a:t>Speech Recognition — It is the translation of spoken words into the text. It is used in voice searches and more.</a:t>
            </a:r>
          </a:p>
          <a:p>
            <a:r>
              <a:rPr lang="en-US" dirty="0"/>
              <a:t>Medical diagnoses — ML is trained to recognize cancerous tissues.</a:t>
            </a:r>
          </a:p>
          <a:p>
            <a:r>
              <a:rPr lang="en-US" dirty="0"/>
              <a:t>Financial industry and trading — companies use ML in fraud investigations and credit checks.</a:t>
            </a:r>
          </a:p>
          <a:p>
            <a:endParaRPr lang="en-US" dirty="0"/>
          </a:p>
        </p:txBody>
      </p:sp>
    </p:spTree>
    <p:extLst>
      <p:ext uri="{BB962C8B-B14F-4D97-AF65-F5344CB8AC3E}">
        <p14:creationId xmlns:p14="http://schemas.microsoft.com/office/powerpoint/2010/main" val="39449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4" name="Picture 2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2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2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B917C8F-4488-449A-9D4F-74FABFFCCBE9}"/>
              </a:ext>
            </a:extLst>
          </p:cNvPr>
          <p:cNvPicPr/>
          <p:nvPr/>
        </p:nvPicPr>
        <p:blipFill rotWithShape="1">
          <a:blip r:embed="rId3">
            <a:alphaModFix amt="50000"/>
            <a:extLst>
              <a:ext uri="{28A0092B-C50C-407E-A947-70E740481C1C}">
                <a14:useLocalDpi xmlns:a14="http://schemas.microsoft.com/office/drawing/2010/main" val="0"/>
              </a:ext>
            </a:extLst>
          </a:blip>
          <a:srcRect t="6022" r="-1" b="22773"/>
          <a:stretch/>
        </p:blipFill>
        <p:spPr bwMode="auto">
          <a:xfrm>
            <a:off x="20" y="10"/>
            <a:ext cx="12191675" cy="6857990"/>
          </a:xfrm>
          <a:prstGeom prst="rect">
            <a:avLst/>
          </a:prstGeom>
          <a:noFill/>
        </p:spPr>
      </p:pic>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4765712" y="1757332"/>
            <a:ext cx="6247308" cy="4873558"/>
          </a:xfrm>
        </p:spPr>
        <p:txBody>
          <a:bodyPr vert="horz" lIns="91440" tIns="45720" rIns="91440" bIns="0" rtlCol="0" anchor="ctr">
            <a:normAutofit/>
          </a:bodyPr>
          <a:lstStyle/>
          <a:p>
            <a:r>
              <a:rPr lang="en-US" sz="4800" dirty="0"/>
              <a:t>Quick History of Machine Learning</a:t>
            </a:r>
          </a:p>
        </p:txBody>
      </p:sp>
      <p:cxnSp>
        <p:nvCxnSpPr>
          <p:cNvPr id="48" name="Straight Connector 3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9187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Quick History of Machine Learning</a:t>
            </a:r>
          </a:p>
        </p:txBody>
      </p:sp>
      <p:cxnSp>
        <p:nvCxnSpPr>
          <p:cNvPr id="37" name="Straight Connector 22">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4">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39" name="Rectangle 25">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9DEA89C-4E2E-4A9E-9857-950C601422C9}"/>
              </a:ext>
            </a:extLst>
          </p:cNvPr>
          <p:cNvPicPr/>
          <p:nvPr/>
        </p:nvPicPr>
        <p:blipFill rotWithShape="1">
          <a:blip r:embed="rId3">
            <a:extLst>
              <a:ext uri="{28A0092B-C50C-407E-A947-70E740481C1C}">
                <a14:useLocalDpi xmlns:a14="http://schemas.microsoft.com/office/drawing/2010/main" val="0"/>
              </a:ext>
            </a:extLst>
          </a:blip>
          <a:srcRect t="1" r="6964" b="10239"/>
          <a:stretch/>
        </p:blipFill>
        <p:spPr bwMode="auto">
          <a:xfrm>
            <a:off x="4292145" y="811444"/>
            <a:ext cx="6928279" cy="4466452"/>
          </a:xfrm>
          <a:prstGeom prst="rect">
            <a:avLst/>
          </a:prstGeom>
          <a:noFill/>
        </p:spPr>
      </p:pic>
      <p:pic>
        <p:nvPicPr>
          <p:cNvPr id="41" name="Picture 28">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30">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17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1"/>
                                        </p:tgtEl>
                                        <p:attrNameLst>
                                          <p:attrName>style.visibility</p:attrName>
                                        </p:attrNameLst>
                                      </p:cBhvr>
                                      <p:to>
                                        <p:strVal val="visible"/>
                                      </p:to>
                                    </p:set>
                                    <p:animEffect transition="in" filter="fade">
                                      <p:cBhvr>
                                        <p:cTn id="7" dur="700"/>
                                        <p:tgtEl>
                                          <p:spTgt spid="41"/>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22AAA5-6782-4F79-A63C-6CE4A0F68769}"/>
              </a:ext>
            </a:extLst>
          </p:cNvPr>
          <p:cNvPicPr/>
          <p:nvPr/>
        </p:nvPicPr>
        <p:blipFill rotWithShape="1">
          <a:blip r:embed="rId2" cstate="print">
            <a:alphaModFix amt="50000"/>
            <a:extLst>
              <a:ext uri="{28A0092B-C50C-407E-A947-70E740481C1C}">
                <a14:useLocalDpi xmlns:a14="http://schemas.microsoft.com/office/drawing/2010/main" val="0"/>
              </a:ext>
            </a:extLst>
          </a:blip>
          <a:srcRect r="6669"/>
          <a:stretch/>
        </p:blipFill>
        <p:spPr bwMode="auto">
          <a:xfrm>
            <a:off x="305" y="10"/>
            <a:ext cx="12191695" cy="6857990"/>
          </a:xfrm>
          <a:prstGeom prst="rect">
            <a:avLst/>
          </a:prstGeom>
          <a:noFill/>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130271" y="1193800"/>
            <a:ext cx="3193050" cy="4699000"/>
          </a:xfrm>
        </p:spPr>
        <p:txBody>
          <a:bodyPr anchor="ctr">
            <a:normAutofit/>
          </a:bodyPr>
          <a:lstStyle/>
          <a:p>
            <a:r>
              <a:rPr lang="en-US"/>
              <a:t>What is Machine Learning?</a:t>
            </a:r>
            <a:endParaRPr lang="en-GB" dirty="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4976636" y="1193800"/>
            <a:ext cx="6085091" cy="4699000"/>
          </a:xfrm>
        </p:spPr>
        <p:txBody>
          <a:bodyPr anchor="ctr">
            <a:normAutofit/>
          </a:bodyPr>
          <a:lstStyle/>
          <a:p>
            <a:pPr marL="0" indent="0">
              <a:buNone/>
            </a:pPr>
            <a:r>
              <a:rPr lang="en-US"/>
              <a:t>According to Arthur Samuel, Machine Learning algorithms enable the computers to learn from data, and even improve themselves, without being explicitly programmed</a:t>
            </a:r>
            <a:endParaRPr lang="en-US"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55896760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EAACBA-8B4E-4725-BB38-66DE56EB0DD1}"/>
              </a:ext>
            </a:extLst>
          </p:cNvPr>
          <p:cNvPicPr/>
          <p:nvPr/>
        </p:nvPicPr>
        <p:blipFill rotWithShape="1">
          <a:blip r:embed="rId2">
            <a:alphaModFix amt="50000"/>
            <a:extLst>
              <a:ext uri="{28A0092B-C50C-407E-A947-70E740481C1C}">
                <a14:useLocalDpi xmlns:a14="http://schemas.microsoft.com/office/drawing/2010/main" val="0"/>
              </a:ext>
            </a:extLst>
          </a:blip>
          <a:srcRect t="6887" r="-1" b="14439"/>
          <a:stretch/>
        </p:blipFill>
        <p:spPr bwMode="auto">
          <a:xfrm>
            <a:off x="305" y="10"/>
            <a:ext cx="12191695" cy="6857990"/>
          </a:xfrm>
          <a:prstGeom prst="rect">
            <a:avLst/>
          </a:prstGeom>
          <a:noFill/>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130271" y="1193800"/>
            <a:ext cx="3193050" cy="4699000"/>
          </a:xfrm>
        </p:spPr>
        <p:txBody>
          <a:bodyPr anchor="ctr">
            <a:normAutofit/>
          </a:bodyPr>
          <a:lstStyle/>
          <a:p>
            <a:r>
              <a:rPr lang="en-US" dirty="0"/>
              <a:t>Types of Machine Learning</a:t>
            </a:r>
            <a:endParaRPr lang="en-GB" dirty="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4976636" y="1193800"/>
            <a:ext cx="6085091" cy="4699000"/>
          </a:xfrm>
        </p:spPr>
        <p:txBody>
          <a:bodyPr anchor="ctr">
            <a:normAutofit/>
          </a:bodyPr>
          <a:lstStyle/>
          <a:p>
            <a:r>
              <a:rPr lang="en-US" dirty="0"/>
              <a:t>Supervised Learning</a:t>
            </a:r>
          </a:p>
          <a:p>
            <a:r>
              <a:rPr lang="en-US" dirty="0"/>
              <a:t>Unsupervised Learning</a:t>
            </a:r>
          </a:p>
          <a:p>
            <a:r>
              <a:rPr lang="en-US" dirty="0"/>
              <a:t>Reinforcement Learning</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5779326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a:t>Supervised Learning Algorithm</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015734"/>
            <a:ext cx="9603275" cy="3450613"/>
          </a:xfrm>
        </p:spPr>
        <p:txBody>
          <a:bodyPr>
            <a:normAutofit/>
          </a:bodyPr>
          <a:lstStyle/>
          <a:p>
            <a:pPr>
              <a:lnSpc>
                <a:spcPct val="110000"/>
              </a:lnSpc>
            </a:pPr>
            <a:endParaRPr lang="en-US" sz="2400" dirty="0"/>
          </a:p>
          <a:p>
            <a:pPr>
              <a:lnSpc>
                <a:spcPct val="110000"/>
              </a:lnSpc>
            </a:pPr>
            <a:r>
              <a:rPr lang="en-US" sz="2400" dirty="0"/>
              <a:t>In Supervised learning, a system is presented with data which is labelled, which means that each data tagged with the correct label.</a:t>
            </a:r>
          </a:p>
          <a:p>
            <a:pPr>
              <a:lnSpc>
                <a:spcPct val="110000"/>
              </a:lnSpc>
            </a:pPr>
            <a:r>
              <a:rPr lang="en-US" sz="2400" dirty="0"/>
              <a:t>The goal is to approximate the mapping function so well that when you have new input data (x) that you can predict the output variables (Y) for that data.</a:t>
            </a:r>
          </a:p>
        </p:txBody>
      </p:sp>
    </p:spTree>
    <p:extLst>
      <p:ext uri="{BB962C8B-B14F-4D97-AF65-F5344CB8AC3E}">
        <p14:creationId xmlns:p14="http://schemas.microsoft.com/office/powerpoint/2010/main" val="151259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a:t>Supervised Learning Algorithm</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015734"/>
            <a:ext cx="4162555" cy="3450613"/>
          </a:xfrm>
        </p:spPr>
        <p:txBody>
          <a:bodyPr>
            <a:normAutofit/>
          </a:bodyPr>
          <a:lstStyle/>
          <a:p>
            <a:pPr marL="0" indent="0">
              <a:lnSpc>
                <a:spcPct val="110000"/>
              </a:lnSpc>
              <a:buNone/>
            </a:pPr>
            <a:r>
              <a:rPr lang="en-US" dirty="0"/>
              <a:t>Example:</a:t>
            </a:r>
          </a:p>
          <a:p>
            <a:pPr>
              <a:lnSpc>
                <a:spcPct val="110000"/>
              </a:lnSpc>
            </a:pPr>
            <a:r>
              <a:rPr lang="en-US" dirty="0"/>
              <a:t>We have initially taken some data and marked them as ‘Spam’ or ‘Not Spam’. </a:t>
            </a:r>
          </a:p>
          <a:p>
            <a:pPr>
              <a:lnSpc>
                <a:spcPct val="110000"/>
              </a:lnSpc>
            </a:pPr>
            <a:r>
              <a:rPr lang="en-US" dirty="0"/>
              <a:t>Once it is trained, we can test our model by testing it with some test new mails and checking of the model is able to predict the right output.</a:t>
            </a:r>
          </a:p>
        </p:txBody>
      </p:sp>
      <p:pic>
        <p:nvPicPr>
          <p:cNvPr id="4" name="Picture 3">
            <a:extLst>
              <a:ext uri="{FF2B5EF4-FFF2-40B4-BE49-F238E27FC236}">
                <a16:creationId xmlns:a16="http://schemas.microsoft.com/office/drawing/2014/main" id="{E664F851-D7BC-4997-A418-FE151546B40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4411" y="2221905"/>
            <a:ext cx="4960443" cy="3038271"/>
          </a:xfrm>
          <a:prstGeom prst="rect">
            <a:avLst/>
          </a:prstGeom>
          <a:noFill/>
        </p:spPr>
      </p:pic>
    </p:spTree>
    <p:extLst>
      <p:ext uri="{BB962C8B-B14F-4D97-AF65-F5344CB8AC3E}">
        <p14:creationId xmlns:p14="http://schemas.microsoft.com/office/powerpoint/2010/main" val="28067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a:t>Supervised Learning Algorithm</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140021"/>
            <a:ext cx="9603275" cy="3450613"/>
          </a:xfrm>
        </p:spPr>
        <p:txBody>
          <a:bodyPr>
            <a:normAutofit/>
          </a:bodyPr>
          <a:lstStyle/>
          <a:p>
            <a:pPr marL="0" indent="0">
              <a:lnSpc>
                <a:spcPct val="110000"/>
              </a:lnSpc>
              <a:buNone/>
            </a:pPr>
            <a:r>
              <a:rPr lang="en-US" sz="2400" u="sng" dirty="0"/>
              <a:t>Types:-</a:t>
            </a:r>
          </a:p>
          <a:p>
            <a:pPr>
              <a:lnSpc>
                <a:spcPct val="110000"/>
              </a:lnSpc>
            </a:pPr>
            <a:r>
              <a:rPr lang="en-US" dirty="0"/>
              <a:t>Classification: A classification problem is when the output variable is a category, such as “red” or “blue” or “disease” and “no disease”.</a:t>
            </a:r>
          </a:p>
          <a:p>
            <a:pPr marL="0" indent="0">
              <a:lnSpc>
                <a:spcPct val="110000"/>
              </a:lnSpc>
              <a:buNone/>
            </a:pPr>
            <a:endParaRPr lang="en-US" dirty="0"/>
          </a:p>
          <a:p>
            <a:pPr>
              <a:lnSpc>
                <a:spcPct val="110000"/>
              </a:lnSpc>
            </a:pPr>
            <a:r>
              <a:rPr lang="en-US" dirty="0"/>
              <a:t>Regression: A regression problem is when the output variable is a real value, such as “dollars” or “weight”.</a:t>
            </a:r>
          </a:p>
        </p:txBody>
      </p:sp>
    </p:spTree>
    <p:extLst>
      <p:ext uri="{BB962C8B-B14F-4D97-AF65-F5344CB8AC3E}">
        <p14:creationId xmlns:p14="http://schemas.microsoft.com/office/powerpoint/2010/main" val="63049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Introduction to Data in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lstStyle/>
          <a:p>
            <a:pPr marL="0" indent="0">
              <a:buNone/>
            </a:pPr>
            <a:r>
              <a:rPr lang="en-GB" u="sng" dirty="0"/>
              <a:t>DATA:-</a:t>
            </a:r>
            <a:endParaRPr lang="en-GB" dirty="0"/>
          </a:p>
          <a:p>
            <a:r>
              <a:rPr lang="en-US" dirty="0"/>
              <a:t>Unprocessed fact, value, text, sound or picture that is not being interpreted and analyzed</a:t>
            </a:r>
          </a:p>
          <a:p>
            <a:r>
              <a:rPr lang="en-US" dirty="0"/>
              <a:t>Without data, we can’t train any model and all modern research and automation will go vain.</a:t>
            </a:r>
          </a:p>
          <a:p>
            <a:r>
              <a:rPr lang="en-US" dirty="0"/>
              <a:t>Example: Why did Facebook acquire WhatsApp by paying a huge price of $19 billion?</a:t>
            </a:r>
          </a:p>
          <a:p>
            <a:r>
              <a:rPr lang="en-US" dirty="0"/>
              <a:t>The answer is very simple and logical – it is to have access to the users’ information that Facebook may not have but WhatsApp will have</a:t>
            </a:r>
            <a:endParaRPr lang="en-GB" dirty="0"/>
          </a:p>
        </p:txBody>
      </p:sp>
    </p:spTree>
    <p:extLst>
      <p:ext uri="{BB962C8B-B14F-4D97-AF65-F5344CB8AC3E}">
        <p14:creationId xmlns:p14="http://schemas.microsoft.com/office/powerpoint/2010/main" val="40488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dirty="0"/>
              <a:t>unsupervised Learning Algorithm</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015734"/>
            <a:ext cx="9603275" cy="3450613"/>
          </a:xfrm>
        </p:spPr>
        <p:txBody>
          <a:bodyPr>
            <a:normAutofit/>
          </a:bodyPr>
          <a:lstStyle/>
          <a:p>
            <a:pPr>
              <a:lnSpc>
                <a:spcPct val="110000"/>
              </a:lnSpc>
            </a:pPr>
            <a:endParaRPr lang="en-US" sz="2400" dirty="0"/>
          </a:p>
          <a:p>
            <a:pPr>
              <a:lnSpc>
                <a:spcPct val="110000"/>
              </a:lnSpc>
            </a:pPr>
            <a:r>
              <a:rPr lang="en-US" sz="2400" dirty="0"/>
              <a:t>In unsupervised learning, a system is presented with unlabeled, uncategorized data and the system’s algorithms act on the data without prior training. </a:t>
            </a:r>
          </a:p>
          <a:p>
            <a:pPr marL="0" indent="0">
              <a:lnSpc>
                <a:spcPct val="110000"/>
              </a:lnSpc>
              <a:buNone/>
            </a:pPr>
            <a:endParaRPr lang="en-US" sz="2400" dirty="0"/>
          </a:p>
          <a:p>
            <a:pPr>
              <a:lnSpc>
                <a:spcPct val="110000"/>
              </a:lnSpc>
            </a:pPr>
            <a:r>
              <a:rPr lang="en-US" sz="2400" dirty="0"/>
              <a:t>The output is dependent upon the coded algorithms.</a:t>
            </a:r>
          </a:p>
        </p:txBody>
      </p:sp>
    </p:spTree>
    <p:extLst>
      <p:ext uri="{BB962C8B-B14F-4D97-AF65-F5344CB8AC3E}">
        <p14:creationId xmlns:p14="http://schemas.microsoft.com/office/powerpoint/2010/main" val="256844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dirty="0"/>
              <a:t>unsupervised Learning Algorithm</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643711" y="2095633"/>
            <a:ext cx="4310029" cy="3450613"/>
          </a:xfrm>
        </p:spPr>
        <p:txBody>
          <a:bodyPr>
            <a:normAutofit fontScale="92500" lnSpcReduction="20000"/>
          </a:bodyPr>
          <a:lstStyle/>
          <a:p>
            <a:pPr marL="0" indent="0">
              <a:lnSpc>
                <a:spcPct val="110000"/>
              </a:lnSpc>
              <a:buNone/>
            </a:pPr>
            <a:r>
              <a:rPr lang="en-US" dirty="0"/>
              <a:t>Example:</a:t>
            </a:r>
          </a:p>
          <a:p>
            <a:pPr>
              <a:lnSpc>
                <a:spcPct val="110000"/>
              </a:lnSpc>
            </a:pPr>
            <a:r>
              <a:rPr lang="en-US" dirty="0"/>
              <a:t>We have given some characters to our model which are ‘Ducks’ and ‘Not Ducks’. </a:t>
            </a:r>
          </a:p>
          <a:p>
            <a:pPr>
              <a:lnSpc>
                <a:spcPct val="110000"/>
              </a:lnSpc>
            </a:pPr>
            <a:r>
              <a:rPr lang="en-US" dirty="0"/>
              <a:t>In our training data, we don’t provide any label to the corresponding data. </a:t>
            </a:r>
          </a:p>
          <a:p>
            <a:pPr>
              <a:lnSpc>
                <a:spcPct val="110000"/>
              </a:lnSpc>
            </a:pPr>
            <a:r>
              <a:rPr lang="en-US" dirty="0"/>
              <a:t>The unsupervised model can separate both the characters by looking at the type of data and models the underlying structure or distribution in the data in order to learn more about it.</a:t>
            </a:r>
          </a:p>
        </p:txBody>
      </p:sp>
      <p:pic>
        <p:nvPicPr>
          <p:cNvPr id="5" name="Picture 4">
            <a:extLst>
              <a:ext uri="{FF2B5EF4-FFF2-40B4-BE49-F238E27FC236}">
                <a16:creationId xmlns:a16="http://schemas.microsoft.com/office/drawing/2014/main" id="{5A1006D1-3A57-426B-9F75-35541DC2E9C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53740" y="2379215"/>
            <a:ext cx="6480699" cy="2778711"/>
          </a:xfrm>
          <a:prstGeom prst="rect">
            <a:avLst/>
          </a:prstGeom>
          <a:noFill/>
        </p:spPr>
      </p:pic>
    </p:spTree>
    <p:extLst>
      <p:ext uri="{BB962C8B-B14F-4D97-AF65-F5344CB8AC3E}">
        <p14:creationId xmlns:p14="http://schemas.microsoft.com/office/powerpoint/2010/main" val="154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dirty="0"/>
              <a:t>unsupervised Learning Algorithm</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140021"/>
            <a:ext cx="9603275" cy="3450613"/>
          </a:xfrm>
        </p:spPr>
        <p:txBody>
          <a:bodyPr>
            <a:normAutofit/>
          </a:bodyPr>
          <a:lstStyle/>
          <a:p>
            <a:pPr marL="0" indent="0">
              <a:lnSpc>
                <a:spcPct val="110000"/>
              </a:lnSpc>
              <a:buNone/>
            </a:pPr>
            <a:r>
              <a:rPr lang="en-US" sz="2400" u="sng" dirty="0"/>
              <a:t>Types:-</a:t>
            </a:r>
          </a:p>
          <a:p>
            <a:pPr>
              <a:lnSpc>
                <a:spcPct val="110000"/>
              </a:lnSpc>
            </a:pPr>
            <a:r>
              <a:rPr lang="en-US" dirty="0"/>
              <a:t>Clustering: A clustering problem is where you want to discover the inherent groupings in the data, such as grouping customers by purchasing behavior.</a:t>
            </a:r>
          </a:p>
          <a:p>
            <a:pPr marL="0" indent="0">
              <a:lnSpc>
                <a:spcPct val="110000"/>
              </a:lnSpc>
              <a:buNone/>
            </a:pPr>
            <a:endParaRPr lang="en-US" dirty="0"/>
          </a:p>
          <a:p>
            <a:pPr>
              <a:lnSpc>
                <a:spcPct val="110000"/>
              </a:lnSpc>
            </a:pPr>
            <a:r>
              <a:rPr lang="en-US" dirty="0"/>
              <a:t>Association: An association rule learning problem is where you want to discover rules that describe large portions of your data, such as people that buy X also tend to buy Y.</a:t>
            </a:r>
          </a:p>
        </p:txBody>
      </p:sp>
    </p:spTree>
    <p:extLst>
      <p:ext uri="{BB962C8B-B14F-4D97-AF65-F5344CB8AC3E}">
        <p14:creationId xmlns:p14="http://schemas.microsoft.com/office/powerpoint/2010/main" val="58036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79" y="804519"/>
            <a:ext cx="9603275" cy="1049235"/>
          </a:xfrm>
        </p:spPr>
        <p:txBody>
          <a:bodyPr>
            <a:normAutofit/>
          </a:bodyPr>
          <a:lstStyle/>
          <a:p>
            <a:r>
              <a:rPr lang="en-US" dirty="0"/>
              <a:t>Reinforcement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015734"/>
            <a:ext cx="9603275" cy="3450613"/>
          </a:xfrm>
        </p:spPr>
        <p:txBody>
          <a:bodyPr>
            <a:normAutofit/>
          </a:bodyPr>
          <a:lstStyle/>
          <a:p>
            <a:pPr>
              <a:lnSpc>
                <a:spcPct val="110000"/>
              </a:lnSpc>
            </a:pPr>
            <a:r>
              <a:rPr lang="en-US" sz="2400" dirty="0"/>
              <a:t>A reinforcement learning algorithm, or agent, learns by interacting with its environment. </a:t>
            </a:r>
          </a:p>
          <a:p>
            <a:pPr>
              <a:lnSpc>
                <a:spcPct val="110000"/>
              </a:lnSpc>
            </a:pPr>
            <a:r>
              <a:rPr lang="en-US" sz="2400" dirty="0"/>
              <a:t>The agent receives rewards by performing correctly and penalties for performing incorrectly. </a:t>
            </a:r>
          </a:p>
          <a:p>
            <a:pPr>
              <a:lnSpc>
                <a:spcPct val="110000"/>
              </a:lnSpc>
            </a:pPr>
            <a:r>
              <a:rPr lang="en-US" sz="2400" dirty="0"/>
              <a:t>It is a type of dynamic programming that trains algorithms using a system of reward and punishment.</a:t>
            </a:r>
          </a:p>
        </p:txBody>
      </p:sp>
    </p:spTree>
    <p:extLst>
      <p:ext uri="{BB962C8B-B14F-4D97-AF65-F5344CB8AC3E}">
        <p14:creationId xmlns:p14="http://schemas.microsoft.com/office/powerpoint/2010/main" val="31559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80" y="804520"/>
            <a:ext cx="4176511" cy="1049235"/>
          </a:xfrm>
        </p:spPr>
        <p:txBody>
          <a:bodyPr>
            <a:normAutofit/>
          </a:bodyPr>
          <a:lstStyle/>
          <a:p>
            <a:r>
              <a:rPr lang="en-US" dirty="0"/>
              <a:t>Reinforcement Learning</a:t>
            </a:r>
            <a:endParaRPr lang="en-GB"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145219" y="2015732"/>
            <a:ext cx="4598634" cy="3450613"/>
          </a:xfrm>
        </p:spPr>
        <p:txBody>
          <a:bodyPr>
            <a:normAutofit/>
          </a:bodyPr>
          <a:lstStyle/>
          <a:p>
            <a:r>
              <a:rPr lang="en-US" dirty="0"/>
              <a:t>We can see that the agent is given 2 options i.e., a path with water or a path with fire. </a:t>
            </a:r>
          </a:p>
          <a:p>
            <a:r>
              <a:rPr lang="en-US" dirty="0"/>
              <a:t>A reinforcement algorithm works on reward a system i.e., if the agent uses the fire path, then the rewards are subtracted, and agent tries to learn that it should avoid the fire path. </a:t>
            </a:r>
          </a:p>
        </p:txBody>
      </p:sp>
      <p:pic>
        <p:nvPicPr>
          <p:cNvPr id="4" name="Picture 3">
            <a:extLst>
              <a:ext uri="{FF2B5EF4-FFF2-40B4-BE49-F238E27FC236}">
                <a16:creationId xmlns:a16="http://schemas.microsoft.com/office/drawing/2014/main" id="{9D5B768E-E95B-488B-9A52-537D9E557B0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258757" y="1075179"/>
            <a:ext cx="5165606" cy="4391166"/>
          </a:xfrm>
          <a:prstGeom prst="rect">
            <a:avLst/>
          </a:prstGeom>
          <a:noFill/>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a:xfrm>
            <a:off x="1451580" y="804520"/>
            <a:ext cx="4176511" cy="1049235"/>
          </a:xfrm>
        </p:spPr>
        <p:txBody>
          <a:bodyPr>
            <a:normAutofit/>
          </a:bodyPr>
          <a:lstStyle/>
          <a:p>
            <a:r>
              <a:rPr lang="en-US" dirty="0"/>
              <a:t>Reinforcement Learning</a:t>
            </a:r>
            <a:endParaRPr lang="en-GB"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81" y="2015732"/>
            <a:ext cx="4172212" cy="3450613"/>
          </a:xfrm>
        </p:spPr>
        <p:txBody>
          <a:bodyPr>
            <a:normAutofit/>
          </a:bodyPr>
          <a:lstStyle/>
          <a:p>
            <a:r>
              <a:rPr lang="en-US" sz="1900" dirty="0"/>
              <a:t>If it had chosen the water path or the safe path then some points would have been added to the reward points, the agent then would try to learn what path is safe and what path isn’t.</a:t>
            </a:r>
          </a:p>
          <a:p>
            <a:r>
              <a:rPr lang="en-US" sz="1900" dirty="0"/>
              <a:t>It is basically leveraging the rewards obtained, the agent improves its environment knowledge to select the next action.</a:t>
            </a:r>
          </a:p>
        </p:txBody>
      </p:sp>
      <p:pic>
        <p:nvPicPr>
          <p:cNvPr id="4" name="Picture 3" descr="Diagram&#10;&#10;Description automatically generated">
            <a:extLst>
              <a:ext uri="{FF2B5EF4-FFF2-40B4-BE49-F238E27FC236}">
                <a16:creationId xmlns:a16="http://schemas.microsoft.com/office/drawing/2014/main" id="{9D5B768E-E95B-488B-9A52-537D9E557B0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4411" y="923278"/>
            <a:ext cx="5224618" cy="4543066"/>
          </a:xfrm>
          <a:prstGeom prst="rect">
            <a:avLst/>
          </a:prstGeom>
          <a:noFill/>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17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885F-AD23-4AC1-A022-11FA72FCDF4A}"/>
              </a:ext>
            </a:extLst>
          </p:cNvPr>
          <p:cNvSpPr>
            <a:spLocks noGrp="1"/>
          </p:cNvSpPr>
          <p:nvPr>
            <p:ph type="title"/>
          </p:nvPr>
        </p:nvSpPr>
        <p:spPr>
          <a:xfrm>
            <a:off x="953609" y="2494054"/>
            <a:ext cx="10515600" cy="1325563"/>
          </a:xfrm>
        </p:spPr>
        <p:txBody>
          <a:bodyPr>
            <a:noAutofit/>
          </a:bodyPr>
          <a:lstStyle/>
          <a:p>
            <a:pPr algn="ctr"/>
            <a:r>
              <a:rPr lang="en-US" sz="8000" dirty="0">
                <a:latin typeface="Algerian" panose="04020705040A02060702" pitchFamily="82" charset="0"/>
              </a:rPr>
              <a:t>Thank you</a:t>
            </a:r>
            <a:endParaRPr lang="en-GB" sz="8000" dirty="0">
              <a:latin typeface="Algerian" panose="04020705040A02060702" pitchFamily="82" charset="0"/>
            </a:endParaRPr>
          </a:p>
        </p:txBody>
      </p:sp>
    </p:spTree>
    <p:extLst>
      <p:ext uri="{BB962C8B-B14F-4D97-AF65-F5344CB8AC3E}">
        <p14:creationId xmlns:p14="http://schemas.microsoft.com/office/powerpoint/2010/main" val="5925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Introduction to Data in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330321" y="2015732"/>
            <a:ext cx="9845789" cy="2988515"/>
          </a:xfrm>
        </p:spPr>
        <p:txBody>
          <a:bodyPr>
            <a:normAutofit fontScale="92500" lnSpcReduction="10000"/>
          </a:bodyPr>
          <a:lstStyle/>
          <a:p>
            <a:pPr marL="0" indent="0">
              <a:buNone/>
            </a:pPr>
            <a:r>
              <a:rPr lang="en-US" u="sng" dirty="0"/>
              <a:t>INFORMATION:-</a:t>
            </a:r>
            <a:r>
              <a:rPr lang="en-US" dirty="0"/>
              <a:t> </a:t>
            </a:r>
          </a:p>
          <a:p>
            <a:r>
              <a:rPr lang="en-US" dirty="0"/>
              <a:t>Data that has been interpreted and manipulated and has now some meaningful inference for the users.</a:t>
            </a:r>
          </a:p>
          <a:p>
            <a:pPr marL="0" indent="0">
              <a:buNone/>
            </a:pPr>
            <a:endParaRPr lang="en-US" dirty="0"/>
          </a:p>
          <a:p>
            <a:pPr marL="0" indent="0">
              <a:buNone/>
            </a:pPr>
            <a:r>
              <a:rPr lang="en-US" u="sng" dirty="0"/>
              <a:t>KNOWLEDGE:-</a:t>
            </a:r>
          </a:p>
          <a:p>
            <a:r>
              <a:rPr lang="en-US" dirty="0"/>
              <a:t>Combination of inferred information, experiences, learning and insights. </a:t>
            </a:r>
          </a:p>
          <a:p>
            <a:r>
              <a:rPr lang="en-US" dirty="0"/>
              <a:t>Results in awareness or concept building for an individual or organization.</a:t>
            </a:r>
          </a:p>
          <a:p>
            <a:endParaRPr lang="en-US" dirty="0"/>
          </a:p>
        </p:txBody>
      </p:sp>
      <p:pic>
        <p:nvPicPr>
          <p:cNvPr id="4" name="Picture 3">
            <a:extLst>
              <a:ext uri="{FF2B5EF4-FFF2-40B4-BE49-F238E27FC236}">
                <a16:creationId xmlns:a16="http://schemas.microsoft.com/office/drawing/2014/main" id="{9A810F87-A428-4109-82A3-471E30033D3D}"/>
              </a:ext>
            </a:extLst>
          </p:cNvPr>
          <p:cNvPicPr/>
          <p:nvPr/>
        </p:nvPicPr>
        <p:blipFill>
          <a:blip r:embed="rId2"/>
          <a:stretch>
            <a:fillRect/>
          </a:stretch>
        </p:blipFill>
        <p:spPr>
          <a:xfrm>
            <a:off x="2657998" y="5166226"/>
            <a:ext cx="6728598" cy="954656"/>
          </a:xfrm>
          <a:prstGeom prst="rect">
            <a:avLst/>
          </a:prstGeom>
        </p:spPr>
      </p:pic>
    </p:spTree>
    <p:extLst>
      <p:ext uri="{BB962C8B-B14F-4D97-AF65-F5344CB8AC3E}">
        <p14:creationId xmlns:p14="http://schemas.microsoft.com/office/powerpoint/2010/main" val="388767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How do we split data in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normAutofit/>
          </a:bodyPr>
          <a:lstStyle/>
          <a:p>
            <a:pPr marL="0" indent="0">
              <a:buNone/>
            </a:pPr>
            <a:r>
              <a:rPr lang="en-US" u="sng" dirty="0"/>
              <a:t>Example:-</a:t>
            </a:r>
          </a:p>
          <a:p>
            <a:r>
              <a:rPr lang="en-US" dirty="0"/>
              <a:t>Shopping Mart Owner who conducted a survey for which he has a long list that he had asked from the customers.</a:t>
            </a:r>
          </a:p>
          <a:p>
            <a:r>
              <a:rPr lang="en-US" dirty="0"/>
              <a:t>This list of questions and answers is DATA. </a:t>
            </a:r>
          </a:p>
          <a:p>
            <a:r>
              <a:rPr lang="en-US" dirty="0"/>
              <a:t>Now every time when he want to infer anything, he can’t just go through each and every question of thousands of customers to find something relevant as it would be time-consuming. </a:t>
            </a:r>
          </a:p>
        </p:txBody>
      </p:sp>
    </p:spTree>
    <p:extLst>
      <p:ext uri="{BB962C8B-B14F-4D97-AF65-F5344CB8AC3E}">
        <p14:creationId xmlns:p14="http://schemas.microsoft.com/office/powerpoint/2010/main" val="361007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How do we split data in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normAutofit/>
          </a:bodyPr>
          <a:lstStyle/>
          <a:p>
            <a:pPr marL="0" indent="0">
              <a:buNone/>
            </a:pPr>
            <a:r>
              <a:rPr lang="en-US" u="sng" dirty="0"/>
              <a:t>Example(contd.):-</a:t>
            </a:r>
          </a:p>
          <a:p>
            <a:r>
              <a:rPr lang="en-US" dirty="0"/>
              <a:t>In order to reduce this overhead and time wastage and to make work easier, data is manipulated through software, calculations, graphs etc.</a:t>
            </a:r>
          </a:p>
          <a:p>
            <a:r>
              <a:rPr lang="en-US" dirty="0"/>
              <a:t>This inference from manipulated data is </a:t>
            </a:r>
            <a:r>
              <a:rPr lang="en-US" b="1" dirty="0"/>
              <a:t>Information</a:t>
            </a:r>
            <a:r>
              <a:rPr lang="en-US" dirty="0"/>
              <a:t>. So, Data is must for Information. </a:t>
            </a:r>
          </a:p>
          <a:p>
            <a:r>
              <a:rPr lang="en-US" dirty="0"/>
              <a:t>Now </a:t>
            </a:r>
            <a:r>
              <a:rPr lang="en-US" b="1" dirty="0"/>
              <a:t>Knowledge</a:t>
            </a:r>
            <a:r>
              <a:rPr lang="en-US" dirty="0"/>
              <a:t> has its role in differentiating between two individuals having same information. Knowledge is not a technical content but is linked to human thought process.</a:t>
            </a:r>
          </a:p>
          <a:p>
            <a:endParaRPr lang="en-US" dirty="0"/>
          </a:p>
        </p:txBody>
      </p:sp>
    </p:spTree>
    <p:extLst>
      <p:ext uri="{BB962C8B-B14F-4D97-AF65-F5344CB8AC3E}">
        <p14:creationId xmlns:p14="http://schemas.microsoft.com/office/powerpoint/2010/main" val="98797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How do we split data in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normAutofit/>
          </a:bodyPr>
          <a:lstStyle/>
          <a:p>
            <a:pPr marL="0" indent="0">
              <a:buNone/>
            </a:pPr>
            <a:r>
              <a:rPr lang="en-US" u="sng" dirty="0"/>
              <a:t>Training Data:-</a:t>
            </a:r>
          </a:p>
          <a:p>
            <a:r>
              <a:rPr lang="en-US" dirty="0"/>
              <a:t>This is the data which your model actually sees(both input and output) and learn from.</a:t>
            </a:r>
          </a:p>
          <a:p>
            <a:endParaRPr lang="en-US" dirty="0"/>
          </a:p>
          <a:p>
            <a:pPr marL="0" indent="0">
              <a:buNone/>
            </a:pPr>
            <a:r>
              <a:rPr lang="en-US" u="sng" dirty="0"/>
              <a:t>Validation Data:-</a:t>
            </a:r>
          </a:p>
          <a:p>
            <a:r>
              <a:rPr lang="en-US" dirty="0"/>
              <a:t>The part of data which is used to do a frequent evaluation of model, fit on training dataset along with improving involved hyperparameters. </a:t>
            </a:r>
          </a:p>
          <a:p>
            <a:r>
              <a:rPr lang="en-US" dirty="0"/>
              <a:t>This data plays its part when the model is training.</a:t>
            </a:r>
          </a:p>
        </p:txBody>
      </p:sp>
    </p:spTree>
    <p:extLst>
      <p:ext uri="{BB962C8B-B14F-4D97-AF65-F5344CB8AC3E}">
        <p14:creationId xmlns:p14="http://schemas.microsoft.com/office/powerpoint/2010/main" val="14561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Introduction to Data in Machine Learning</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normAutofit/>
          </a:bodyPr>
          <a:lstStyle/>
          <a:p>
            <a:pPr marL="0" indent="0">
              <a:buNone/>
            </a:pPr>
            <a:r>
              <a:rPr lang="en-US" u="sng" dirty="0"/>
              <a:t>Testing Data: </a:t>
            </a:r>
          </a:p>
          <a:p>
            <a:r>
              <a:rPr lang="en-US" dirty="0"/>
              <a:t>Once our model is completely trained, testing data provides the unbiased evaluation.</a:t>
            </a:r>
          </a:p>
          <a:p>
            <a:r>
              <a:rPr lang="en-US" dirty="0"/>
              <a:t> When we feed in the inputs of Testing data, our model will predict some values.</a:t>
            </a:r>
          </a:p>
          <a:p>
            <a:r>
              <a:rPr lang="en-US" dirty="0"/>
              <a:t>After prediction, we evaluate our model by comparing it with actual output present in the testing data.</a:t>
            </a:r>
          </a:p>
        </p:txBody>
      </p:sp>
      <p:graphicFrame>
        <p:nvGraphicFramePr>
          <p:cNvPr id="8" name="Diagram 7">
            <a:extLst>
              <a:ext uri="{FF2B5EF4-FFF2-40B4-BE49-F238E27FC236}">
                <a16:creationId xmlns:a16="http://schemas.microsoft.com/office/drawing/2014/main" id="{1208604C-A131-4159-9FA4-1C9EBC3D0FBA}"/>
              </a:ext>
            </a:extLst>
          </p:cNvPr>
          <p:cNvGraphicFramePr/>
          <p:nvPr>
            <p:extLst>
              <p:ext uri="{D42A27DB-BD31-4B8C-83A1-F6EECF244321}">
                <p14:modId xmlns:p14="http://schemas.microsoft.com/office/powerpoint/2010/main" val="2488699336"/>
              </p:ext>
            </p:extLst>
          </p:nvPr>
        </p:nvGraphicFramePr>
        <p:xfrm>
          <a:off x="3481410" y="3741038"/>
          <a:ext cx="5543612"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23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Properties of Data</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a:xfrm>
            <a:off x="1451579" y="2006854"/>
            <a:ext cx="9603275" cy="3450613"/>
          </a:xfrm>
        </p:spPr>
        <p:txBody>
          <a:bodyPr>
            <a:normAutofit/>
          </a:bodyPr>
          <a:lstStyle/>
          <a:p>
            <a:pPr marL="0" indent="0">
              <a:buNone/>
            </a:pPr>
            <a:endParaRPr lang="en-US" u="sng" dirty="0"/>
          </a:p>
          <a:p>
            <a:r>
              <a:rPr lang="en-US" dirty="0"/>
              <a:t>Volume:  Scale of Data.</a:t>
            </a:r>
          </a:p>
          <a:p>
            <a:r>
              <a:rPr lang="en-US" dirty="0"/>
              <a:t>Variety:  Different forms of data – healthcare, images, videos, audio clippings.</a:t>
            </a:r>
          </a:p>
          <a:p>
            <a:r>
              <a:rPr lang="en-US" dirty="0"/>
              <a:t>Velocity:  Rate of data streaming and generation.</a:t>
            </a:r>
          </a:p>
          <a:p>
            <a:r>
              <a:rPr lang="en-US" dirty="0"/>
              <a:t>Value:  Meaningfulness of data.</a:t>
            </a:r>
          </a:p>
          <a:p>
            <a:r>
              <a:rPr lang="en-US" dirty="0"/>
              <a:t>Veracity:  Certainty and correctness in data.</a:t>
            </a:r>
          </a:p>
          <a:p>
            <a:endParaRPr lang="en-US" dirty="0"/>
          </a:p>
        </p:txBody>
      </p:sp>
    </p:spTree>
    <p:extLst>
      <p:ext uri="{BB962C8B-B14F-4D97-AF65-F5344CB8AC3E}">
        <p14:creationId xmlns:p14="http://schemas.microsoft.com/office/powerpoint/2010/main" val="325110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9F-FAAD-4BE4-94CC-7BEBBAA4672C}"/>
              </a:ext>
            </a:extLst>
          </p:cNvPr>
          <p:cNvSpPr>
            <a:spLocks noGrp="1"/>
          </p:cNvSpPr>
          <p:nvPr>
            <p:ph type="title"/>
          </p:nvPr>
        </p:nvSpPr>
        <p:spPr/>
        <p:txBody>
          <a:bodyPr/>
          <a:lstStyle/>
          <a:p>
            <a:r>
              <a:rPr lang="en-US" dirty="0"/>
              <a:t>Some facts about Data</a:t>
            </a:r>
            <a:endParaRPr lang="en-GB" dirty="0"/>
          </a:p>
        </p:txBody>
      </p:sp>
      <p:sp>
        <p:nvSpPr>
          <p:cNvPr id="3" name="Content Placeholder 2">
            <a:extLst>
              <a:ext uri="{FF2B5EF4-FFF2-40B4-BE49-F238E27FC236}">
                <a16:creationId xmlns:a16="http://schemas.microsoft.com/office/drawing/2014/main" id="{3215191B-98AE-4931-9244-F3A5E4EE48E7}"/>
              </a:ext>
            </a:extLst>
          </p:cNvPr>
          <p:cNvSpPr>
            <a:spLocks noGrp="1"/>
          </p:cNvSpPr>
          <p:nvPr>
            <p:ph idx="1"/>
          </p:nvPr>
        </p:nvSpPr>
        <p:spPr/>
        <p:txBody>
          <a:bodyPr>
            <a:normAutofit fontScale="92500" lnSpcReduction="10000"/>
          </a:bodyPr>
          <a:lstStyle/>
          <a:p>
            <a:r>
              <a:rPr lang="en-US" dirty="0"/>
              <a:t>As compared to 2005, 300 times i.e., 40 Zettabytes (1ZB=10^21 bytes) of data will be generated by 2020.</a:t>
            </a:r>
          </a:p>
          <a:p>
            <a:r>
              <a:rPr lang="en-US" dirty="0"/>
              <a:t>By 2011, healthcare sector has a data of 161 Billion Gigabytes</a:t>
            </a:r>
          </a:p>
          <a:p>
            <a:r>
              <a:rPr lang="en-US" dirty="0"/>
              <a:t>400 Million tweets are sent by about 200 million active users per day</a:t>
            </a:r>
          </a:p>
          <a:p>
            <a:r>
              <a:rPr lang="en-US" dirty="0"/>
              <a:t>Each month, more than 4 Billion hours of video streaming is done by the users.</a:t>
            </a:r>
          </a:p>
          <a:p>
            <a:r>
              <a:rPr lang="en-US" dirty="0"/>
              <a:t>30 Billion different types of contents are shared every month by the user.</a:t>
            </a:r>
          </a:p>
          <a:p>
            <a:r>
              <a:rPr lang="en-US" dirty="0"/>
              <a:t>It is reported that about 27% of data is inaccurate and so 1 in 3 business idealists or leaders don’t trust the information on which they are making decisions.</a:t>
            </a:r>
          </a:p>
          <a:p>
            <a:endParaRPr lang="en-US" dirty="0"/>
          </a:p>
        </p:txBody>
      </p:sp>
    </p:spTree>
    <p:extLst>
      <p:ext uri="{BB962C8B-B14F-4D97-AF65-F5344CB8AC3E}">
        <p14:creationId xmlns:p14="http://schemas.microsoft.com/office/powerpoint/2010/main" val="8292610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493</TotalTime>
  <Words>1499</Words>
  <Application>Microsoft Office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Algerian</vt:lpstr>
      <vt:lpstr>Arial</vt:lpstr>
      <vt:lpstr>Cambria Math</vt:lpstr>
      <vt:lpstr>Gill Sans MT</vt:lpstr>
      <vt:lpstr>Helvetica Neue</vt:lpstr>
      <vt:lpstr>Gallery</vt:lpstr>
      <vt:lpstr>Introduction to Machine Learning</vt:lpstr>
      <vt:lpstr>Introduction to Data in Machine Learning</vt:lpstr>
      <vt:lpstr>Introduction to Data in Machine Learning</vt:lpstr>
      <vt:lpstr>How do we split data in Machine Learning?</vt:lpstr>
      <vt:lpstr>How do we split data in Machine Learning?</vt:lpstr>
      <vt:lpstr>How do we split data in Machine Learning?</vt:lpstr>
      <vt:lpstr>Introduction to Data in Machine Learning</vt:lpstr>
      <vt:lpstr>Properties of Data</vt:lpstr>
      <vt:lpstr>Some facts about Data</vt:lpstr>
      <vt:lpstr>terminology</vt:lpstr>
      <vt:lpstr>terminology</vt:lpstr>
      <vt:lpstr>Introduction to Machine Learning</vt:lpstr>
      <vt:lpstr>Quick History of Machine Learning</vt:lpstr>
      <vt:lpstr>Quick History of Machine Learning</vt:lpstr>
      <vt:lpstr>What is Machine Learning?</vt:lpstr>
      <vt:lpstr>Types of Machine Learning</vt:lpstr>
      <vt:lpstr>Supervised Learning Algorithm</vt:lpstr>
      <vt:lpstr>Supervised Learning Algorithm</vt:lpstr>
      <vt:lpstr>Supervised Learning Algorithm</vt:lpstr>
      <vt:lpstr>unsupervised Learning Algorithm</vt:lpstr>
      <vt:lpstr>unsupervised Learning Algorithm</vt:lpstr>
      <vt:lpstr>unsupervised Learning Algorithm</vt:lpstr>
      <vt:lpstr>Reinforcement Learning</vt:lpstr>
      <vt:lpstr>Reinforcement Learning</vt:lpstr>
      <vt:lpstr>Reinforcement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Vinita Saldanha</dc:creator>
  <cp:lastModifiedBy>Vinita Saldanha</cp:lastModifiedBy>
  <cp:revision>23</cp:revision>
  <dcterms:created xsi:type="dcterms:W3CDTF">2021-05-24T05:53:51Z</dcterms:created>
  <dcterms:modified xsi:type="dcterms:W3CDTF">2021-06-23T07:16:40Z</dcterms:modified>
</cp:coreProperties>
</file>