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9" r:id="rId6"/>
    <p:sldId id="274" r:id="rId7"/>
    <p:sldId id="289" r:id="rId8"/>
    <p:sldId id="290" r:id="rId9"/>
    <p:sldId id="300" r:id="rId10"/>
    <p:sldId id="302" r:id="rId11"/>
    <p:sldId id="301" r:id="rId12"/>
    <p:sldId id="303" r:id="rId13"/>
    <p:sldId id="299" r:id="rId14"/>
    <p:sldId id="278" r:id="rId15"/>
    <p:sldId id="279"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10" autoAdjust="0"/>
    <p:restoredTop sz="94660"/>
  </p:normalViewPr>
  <p:slideViewPr>
    <p:cSldViewPr snapToGrid="0" showGuides="1">
      <p:cViewPr varScale="1">
        <p:scale>
          <a:sx n="106" d="100"/>
          <a:sy n="106" d="100"/>
        </p:scale>
        <p:origin x="834" y="102"/>
      </p:cViewPr>
      <p:guideLst>
        <p:guide orient="horz" pos="2160"/>
        <p:guide pos="385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104874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1D50-B6A2-4019-9617-B0BA6E91FF9B}" type="datetimeFigureOut">
              <a:rPr lang="en-IN" smtClean="0"/>
              <a:pPr/>
              <a:t>09-05-2024</a:t>
            </a:fld>
            <a:endParaRPr lang="en-IN" dirty="0"/>
          </a:p>
        </p:txBody>
      </p:sp>
      <p:sp>
        <p:nvSpPr>
          <p:cNvPr id="104874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104874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104874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60D06-E71C-4CF6-B4AC-B8B6AF0BE466}"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8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90" name="Date Placeholder 3"/>
          <p:cNvSpPr>
            <a:spLocks noGrp="1"/>
          </p:cNvSpPr>
          <p:nvPr>
            <p:ph type="dt" sz="half" idx="10"/>
          </p:nvPr>
        </p:nvSpPr>
        <p:spPr/>
        <p:txBody>
          <a:bodyPr/>
          <a:lstStyle/>
          <a:p>
            <a:fld id="{12DAF5E8-641F-4C6B-A6C2-7F3214D12AF0}" type="datetime1">
              <a:rPr lang="en-IN" smtClean="0"/>
              <a:pPr/>
              <a:t>09-05-2024</a:t>
            </a:fld>
            <a:endParaRPr lang="en-IN" dirty="0"/>
          </a:p>
        </p:txBody>
      </p:sp>
      <p:sp>
        <p:nvSpPr>
          <p:cNvPr id="1048691" name="Footer Placeholder 4"/>
          <p:cNvSpPr>
            <a:spLocks noGrp="1"/>
          </p:cNvSpPr>
          <p:nvPr>
            <p:ph type="ftr" sz="quarter" idx="11"/>
          </p:nvPr>
        </p:nvSpPr>
        <p:spPr/>
        <p:txBody>
          <a:bodyPr/>
          <a:lstStyle/>
          <a:p>
            <a:r>
              <a:rPr lang="en-IN"/>
              <a:t>23/01/2024 </a:t>
            </a:r>
            <a:endParaRPr lang="en-IN" dirty="0"/>
          </a:p>
        </p:txBody>
      </p:sp>
      <p:sp>
        <p:nvSpPr>
          <p:cNvPr id="1048692" name="Slide Number Placeholder 5"/>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8" name="Title 1"/>
          <p:cNvSpPr>
            <a:spLocks noGrp="1"/>
          </p:cNvSpPr>
          <p:nvPr>
            <p:ph type="title"/>
          </p:nvPr>
        </p:nvSpPr>
        <p:spPr/>
        <p:txBody>
          <a:bodyPr/>
          <a:lstStyle/>
          <a:p>
            <a:r>
              <a:rPr lang="en-US"/>
              <a:t>Click to edit Master title style</a:t>
            </a:r>
            <a:endParaRPr lang="en-IN"/>
          </a:p>
        </p:txBody>
      </p:sp>
      <p:sp>
        <p:nvSpPr>
          <p:cNvPr id="104870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Date Placeholder 3"/>
          <p:cNvSpPr>
            <a:spLocks noGrp="1"/>
          </p:cNvSpPr>
          <p:nvPr>
            <p:ph type="dt" sz="half" idx="10"/>
          </p:nvPr>
        </p:nvSpPr>
        <p:spPr/>
        <p:txBody>
          <a:bodyPr/>
          <a:lstStyle/>
          <a:p>
            <a:fld id="{0D8B299A-8AA7-440F-A46A-3835B6AAFC8F}" type="datetime1">
              <a:rPr lang="en-IN" smtClean="0"/>
              <a:pPr/>
              <a:t>09-05-2024</a:t>
            </a:fld>
            <a:endParaRPr lang="en-IN" dirty="0"/>
          </a:p>
        </p:txBody>
      </p:sp>
      <p:sp>
        <p:nvSpPr>
          <p:cNvPr id="1048711" name="Footer Placeholder 4"/>
          <p:cNvSpPr>
            <a:spLocks noGrp="1"/>
          </p:cNvSpPr>
          <p:nvPr>
            <p:ph type="ftr" sz="quarter" idx="11"/>
          </p:nvPr>
        </p:nvSpPr>
        <p:spPr/>
        <p:txBody>
          <a:bodyPr/>
          <a:lstStyle/>
          <a:p>
            <a:r>
              <a:rPr lang="en-IN"/>
              <a:t>23/01/2024 </a:t>
            </a:r>
            <a:endParaRPr lang="en-IN" dirty="0"/>
          </a:p>
        </p:txBody>
      </p:sp>
      <p:sp>
        <p:nvSpPr>
          <p:cNvPr id="1048712" name="Slide Number Placeholder 5"/>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7"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9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9" name="Date Placeholder 3"/>
          <p:cNvSpPr>
            <a:spLocks noGrp="1"/>
          </p:cNvSpPr>
          <p:nvPr>
            <p:ph type="dt" sz="half" idx="10"/>
          </p:nvPr>
        </p:nvSpPr>
        <p:spPr/>
        <p:txBody>
          <a:bodyPr/>
          <a:lstStyle/>
          <a:p>
            <a:fld id="{3B139092-6990-45FE-BC5C-13C301B9A2C0}" type="datetime1">
              <a:rPr lang="en-IN" smtClean="0"/>
              <a:pPr/>
              <a:t>09-05-2024</a:t>
            </a:fld>
            <a:endParaRPr lang="en-IN" dirty="0"/>
          </a:p>
        </p:txBody>
      </p:sp>
      <p:sp>
        <p:nvSpPr>
          <p:cNvPr id="1048700" name="Footer Placeholder 4"/>
          <p:cNvSpPr>
            <a:spLocks noGrp="1"/>
          </p:cNvSpPr>
          <p:nvPr>
            <p:ph type="ftr" sz="quarter" idx="11"/>
          </p:nvPr>
        </p:nvSpPr>
        <p:spPr/>
        <p:txBody>
          <a:bodyPr/>
          <a:lstStyle/>
          <a:p>
            <a:r>
              <a:rPr lang="en-IN"/>
              <a:t>23/01/2024 </a:t>
            </a:r>
            <a:endParaRPr lang="en-IN" dirty="0"/>
          </a:p>
        </p:txBody>
      </p:sp>
      <p:sp>
        <p:nvSpPr>
          <p:cNvPr id="1048701" name="Slide Number Placeholder 5"/>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42CA5BB4-3F45-47EC-BC1C-F9618A1C68B9}" type="datetime1">
              <a:rPr lang="en-IN" smtClean="0"/>
              <a:pPr/>
              <a:t>09-05-2024</a:t>
            </a:fld>
            <a:endParaRPr lang="en-IN" dirty="0"/>
          </a:p>
        </p:txBody>
      </p:sp>
      <p:sp>
        <p:nvSpPr>
          <p:cNvPr id="1048584" name="Footer Placeholder 4"/>
          <p:cNvSpPr>
            <a:spLocks noGrp="1"/>
          </p:cNvSpPr>
          <p:nvPr>
            <p:ph type="ftr" sz="quarter" idx="11"/>
          </p:nvPr>
        </p:nvSpPr>
        <p:spPr/>
        <p:txBody>
          <a:bodyPr/>
          <a:lstStyle/>
          <a:p>
            <a:r>
              <a:rPr lang="en-IN"/>
              <a:t>23/01/2024 </a:t>
            </a:r>
            <a:endParaRPr lang="en-IN" dirty="0"/>
          </a:p>
        </p:txBody>
      </p:sp>
      <p:sp>
        <p:nvSpPr>
          <p:cNvPr id="1048585" name="Slide Number Placeholder 5"/>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1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71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lstStyle/>
          <a:p>
            <a:fld id="{D97A5A07-E4FE-43D5-B652-6D23C90642A8}" type="datetime1">
              <a:rPr lang="en-IN" smtClean="0"/>
              <a:pPr/>
              <a:t>09-05-2024</a:t>
            </a:fld>
            <a:endParaRPr lang="en-IN" dirty="0"/>
          </a:p>
        </p:txBody>
      </p:sp>
      <p:sp>
        <p:nvSpPr>
          <p:cNvPr id="1048716" name="Footer Placeholder 4"/>
          <p:cNvSpPr>
            <a:spLocks noGrp="1"/>
          </p:cNvSpPr>
          <p:nvPr>
            <p:ph type="ftr" sz="quarter" idx="11"/>
          </p:nvPr>
        </p:nvSpPr>
        <p:spPr/>
        <p:txBody>
          <a:bodyPr/>
          <a:lstStyle/>
          <a:p>
            <a:r>
              <a:rPr lang="en-IN"/>
              <a:t>23/01/2024 </a:t>
            </a:r>
            <a:endParaRPr lang="en-IN" dirty="0"/>
          </a:p>
        </p:txBody>
      </p:sp>
      <p:sp>
        <p:nvSpPr>
          <p:cNvPr id="1048717" name="Slide Number Placeholder 5"/>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8" name="Title 1"/>
          <p:cNvSpPr>
            <a:spLocks noGrp="1"/>
          </p:cNvSpPr>
          <p:nvPr>
            <p:ph type="title"/>
          </p:nvPr>
        </p:nvSpPr>
        <p:spPr/>
        <p:txBody>
          <a:bodyPr/>
          <a:lstStyle/>
          <a:p>
            <a:r>
              <a:rPr lang="en-US"/>
              <a:t>Click to edit Master title style</a:t>
            </a:r>
            <a:endParaRPr lang="en-IN"/>
          </a:p>
        </p:txBody>
      </p:sp>
      <p:sp>
        <p:nvSpPr>
          <p:cNvPr id="104871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Date Placeholder 4"/>
          <p:cNvSpPr>
            <a:spLocks noGrp="1"/>
          </p:cNvSpPr>
          <p:nvPr>
            <p:ph type="dt" sz="half" idx="10"/>
          </p:nvPr>
        </p:nvSpPr>
        <p:spPr/>
        <p:txBody>
          <a:bodyPr/>
          <a:lstStyle/>
          <a:p>
            <a:fld id="{261DA383-9D2B-4512-A860-D5BF98AD83C6}" type="datetime1">
              <a:rPr lang="en-IN" smtClean="0"/>
              <a:pPr/>
              <a:t>09-05-2024</a:t>
            </a:fld>
            <a:endParaRPr lang="en-IN" dirty="0"/>
          </a:p>
        </p:txBody>
      </p:sp>
      <p:sp>
        <p:nvSpPr>
          <p:cNvPr id="1048722" name="Footer Placeholder 5"/>
          <p:cNvSpPr>
            <a:spLocks noGrp="1"/>
          </p:cNvSpPr>
          <p:nvPr>
            <p:ph type="ftr" sz="quarter" idx="11"/>
          </p:nvPr>
        </p:nvSpPr>
        <p:spPr/>
        <p:txBody>
          <a:bodyPr/>
          <a:lstStyle/>
          <a:p>
            <a:r>
              <a:rPr lang="en-IN"/>
              <a:t>23/01/2024 </a:t>
            </a:r>
            <a:endParaRPr lang="en-IN" dirty="0"/>
          </a:p>
        </p:txBody>
      </p:sp>
      <p:sp>
        <p:nvSpPr>
          <p:cNvPr id="1048723" name="Slide Number Placeholder 6"/>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4"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72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6"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28"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9" name="Date Placeholder 6"/>
          <p:cNvSpPr>
            <a:spLocks noGrp="1"/>
          </p:cNvSpPr>
          <p:nvPr>
            <p:ph type="dt" sz="half" idx="10"/>
          </p:nvPr>
        </p:nvSpPr>
        <p:spPr/>
        <p:txBody>
          <a:bodyPr/>
          <a:lstStyle/>
          <a:p>
            <a:fld id="{1C2A496F-7DE5-4C4D-9876-9C3DF89FBEBB}" type="datetime1">
              <a:rPr lang="en-IN" smtClean="0"/>
              <a:pPr/>
              <a:t>09-05-2024</a:t>
            </a:fld>
            <a:endParaRPr lang="en-IN" dirty="0"/>
          </a:p>
        </p:txBody>
      </p:sp>
      <p:sp>
        <p:nvSpPr>
          <p:cNvPr id="1048730" name="Footer Placeholder 7"/>
          <p:cNvSpPr>
            <a:spLocks noGrp="1"/>
          </p:cNvSpPr>
          <p:nvPr>
            <p:ph type="ftr" sz="quarter" idx="11"/>
          </p:nvPr>
        </p:nvSpPr>
        <p:spPr/>
        <p:txBody>
          <a:bodyPr/>
          <a:lstStyle/>
          <a:p>
            <a:r>
              <a:rPr lang="en-IN"/>
              <a:t>23/01/2024 </a:t>
            </a:r>
            <a:endParaRPr lang="en-IN" dirty="0"/>
          </a:p>
        </p:txBody>
      </p:sp>
      <p:sp>
        <p:nvSpPr>
          <p:cNvPr id="1048731" name="Slide Number Placeholder 8"/>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3" name="Title 1"/>
          <p:cNvSpPr>
            <a:spLocks noGrp="1"/>
          </p:cNvSpPr>
          <p:nvPr>
            <p:ph type="title"/>
          </p:nvPr>
        </p:nvSpPr>
        <p:spPr/>
        <p:txBody>
          <a:bodyPr/>
          <a:lstStyle/>
          <a:p>
            <a:r>
              <a:rPr lang="en-US"/>
              <a:t>Click to edit Master title style</a:t>
            </a:r>
            <a:endParaRPr lang="en-IN"/>
          </a:p>
        </p:txBody>
      </p:sp>
      <p:sp>
        <p:nvSpPr>
          <p:cNvPr id="1048694" name="Date Placeholder 2"/>
          <p:cNvSpPr>
            <a:spLocks noGrp="1"/>
          </p:cNvSpPr>
          <p:nvPr>
            <p:ph type="dt" sz="half" idx="10"/>
          </p:nvPr>
        </p:nvSpPr>
        <p:spPr/>
        <p:txBody>
          <a:bodyPr/>
          <a:lstStyle/>
          <a:p>
            <a:fld id="{0D263D92-9C82-4328-93B0-86E7C8B74CB9}" type="datetime1">
              <a:rPr lang="en-IN" smtClean="0"/>
              <a:pPr/>
              <a:t>09-05-2024</a:t>
            </a:fld>
            <a:endParaRPr lang="en-IN" dirty="0"/>
          </a:p>
        </p:txBody>
      </p:sp>
      <p:sp>
        <p:nvSpPr>
          <p:cNvPr id="1048695" name="Footer Placeholder 3"/>
          <p:cNvSpPr>
            <a:spLocks noGrp="1"/>
          </p:cNvSpPr>
          <p:nvPr>
            <p:ph type="ftr" sz="quarter" idx="11"/>
          </p:nvPr>
        </p:nvSpPr>
        <p:spPr/>
        <p:txBody>
          <a:bodyPr/>
          <a:lstStyle/>
          <a:p>
            <a:r>
              <a:rPr lang="en-IN"/>
              <a:t>23/01/2024 </a:t>
            </a:r>
            <a:endParaRPr lang="en-IN" dirty="0"/>
          </a:p>
        </p:txBody>
      </p:sp>
      <p:sp>
        <p:nvSpPr>
          <p:cNvPr id="1048696" name="Slide Number Placeholder 4"/>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32" name="Date Placeholder 1"/>
          <p:cNvSpPr>
            <a:spLocks noGrp="1"/>
          </p:cNvSpPr>
          <p:nvPr>
            <p:ph type="dt" sz="half" idx="10"/>
          </p:nvPr>
        </p:nvSpPr>
        <p:spPr/>
        <p:txBody>
          <a:bodyPr/>
          <a:lstStyle/>
          <a:p>
            <a:fld id="{F88B02F1-4F7B-43AE-A12F-77F976085F62}" type="datetime1">
              <a:rPr lang="en-IN" smtClean="0"/>
              <a:pPr/>
              <a:t>09-05-2024</a:t>
            </a:fld>
            <a:endParaRPr lang="en-IN" dirty="0"/>
          </a:p>
        </p:txBody>
      </p:sp>
      <p:sp>
        <p:nvSpPr>
          <p:cNvPr id="1048733" name="Footer Placeholder 2"/>
          <p:cNvSpPr>
            <a:spLocks noGrp="1"/>
          </p:cNvSpPr>
          <p:nvPr>
            <p:ph type="ftr" sz="quarter" idx="11"/>
          </p:nvPr>
        </p:nvSpPr>
        <p:spPr/>
        <p:txBody>
          <a:bodyPr/>
          <a:lstStyle/>
          <a:p>
            <a:r>
              <a:rPr lang="en-IN"/>
              <a:t>23/01/2024 </a:t>
            </a:r>
            <a:endParaRPr lang="en-IN" dirty="0"/>
          </a:p>
        </p:txBody>
      </p:sp>
      <p:sp>
        <p:nvSpPr>
          <p:cNvPr id="1048734" name="Slide Number Placeholder 3"/>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3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8" name="Date Placeholder 4"/>
          <p:cNvSpPr>
            <a:spLocks noGrp="1"/>
          </p:cNvSpPr>
          <p:nvPr>
            <p:ph type="dt" sz="half" idx="10"/>
          </p:nvPr>
        </p:nvSpPr>
        <p:spPr/>
        <p:txBody>
          <a:bodyPr/>
          <a:lstStyle/>
          <a:p>
            <a:fld id="{F5C83209-EAA8-499E-B987-3BEBA273E7CD}" type="datetime1">
              <a:rPr lang="en-IN" smtClean="0"/>
              <a:pPr/>
              <a:t>09-05-2024</a:t>
            </a:fld>
            <a:endParaRPr lang="en-IN" dirty="0"/>
          </a:p>
        </p:txBody>
      </p:sp>
      <p:sp>
        <p:nvSpPr>
          <p:cNvPr id="1048739" name="Footer Placeholder 5"/>
          <p:cNvSpPr>
            <a:spLocks noGrp="1"/>
          </p:cNvSpPr>
          <p:nvPr>
            <p:ph type="ftr" sz="quarter" idx="11"/>
          </p:nvPr>
        </p:nvSpPr>
        <p:spPr/>
        <p:txBody>
          <a:bodyPr/>
          <a:lstStyle/>
          <a:p>
            <a:r>
              <a:rPr lang="en-IN"/>
              <a:t>23/01/2024 </a:t>
            </a:r>
            <a:endParaRPr lang="en-IN" dirty="0"/>
          </a:p>
        </p:txBody>
      </p:sp>
      <p:sp>
        <p:nvSpPr>
          <p:cNvPr id="1048740" name="Slide Number Placeholder 6"/>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0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70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104870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05" name="Date Placeholder 4"/>
          <p:cNvSpPr>
            <a:spLocks noGrp="1"/>
          </p:cNvSpPr>
          <p:nvPr>
            <p:ph type="dt" sz="half" idx="10"/>
          </p:nvPr>
        </p:nvSpPr>
        <p:spPr/>
        <p:txBody>
          <a:bodyPr/>
          <a:lstStyle/>
          <a:p>
            <a:fld id="{A42EE9D4-6872-4BB6-BEFC-AF3DE7F8B275}" type="datetime1">
              <a:rPr lang="en-IN" smtClean="0"/>
              <a:pPr/>
              <a:t>09-05-2024</a:t>
            </a:fld>
            <a:endParaRPr lang="en-IN" dirty="0"/>
          </a:p>
        </p:txBody>
      </p:sp>
      <p:sp>
        <p:nvSpPr>
          <p:cNvPr id="1048706" name="Footer Placeholder 5"/>
          <p:cNvSpPr>
            <a:spLocks noGrp="1"/>
          </p:cNvSpPr>
          <p:nvPr>
            <p:ph type="ftr" sz="quarter" idx="11"/>
          </p:nvPr>
        </p:nvSpPr>
        <p:spPr/>
        <p:txBody>
          <a:bodyPr/>
          <a:lstStyle/>
          <a:p>
            <a:r>
              <a:rPr lang="en-IN"/>
              <a:t>23/01/2024 </a:t>
            </a:r>
            <a:endParaRPr lang="en-IN" dirty="0"/>
          </a:p>
        </p:txBody>
      </p:sp>
      <p:sp>
        <p:nvSpPr>
          <p:cNvPr id="1048707" name="Slide Number Placeholder 6"/>
          <p:cNvSpPr>
            <a:spLocks noGrp="1"/>
          </p:cNvSpPr>
          <p:nvPr>
            <p:ph type="sldNum" sz="quarter" idx="12"/>
          </p:nvPr>
        </p:nvSpPr>
        <p:spPr/>
        <p:txBody>
          <a:bodyPr/>
          <a:lstStyle/>
          <a:p>
            <a:fld id="{A0183BA4-7B10-4BE3-A0B2-A48721054ED6}"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E02026-0F9A-429E-A5AE-708306B9578E}" type="datetime1">
              <a:rPr lang="en-IN" smtClean="0"/>
              <a:pPr/>
              <a:t>09-05-2024</a:t>
            </a:fld>
            <a:endParaRPr lang="en-IN"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23/01/2024 </a:t>
            </a:r>
            <a:endParaRPr lang="en-IN"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Subtitle 2"/>
          <p:cNvSpPr txBox="1"/>
          <p:nvPr/>
        </p:nvSpPr>
        <p:spPr>
          <a:xfrm>
            <a:off x="-1" y="2474259"/>
            <a:ext cx="12192000" cy="16808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a:latin typeface="Aptos Display" panose="020B0004020202020204" pitchFamily="34" charset="0"/>
              </a:rPr>
              <a:t>HEART FAILURE DETECTION USING MACHINE LEARNING</a:t>
            </a:r>
            <a:endParaRPr lang="en-US" sz="3600" b="1" dirty="0">
              <a:latin typeface="Times New Roman" panose="02020603050405020304" pitchFamily="18" charset="0"/>
              <a:cs typeface="Times New Roman" panose="02020603050405020304" pitchFamily="18" charset="0"/>
            </a:endParaRPr>
          </a:p>
        </p:txBody>
      </p:sp>
      <p:sp>
        <p:nvSpPr>
          <p:cNvPr id="1048588" name="TextBox 14"/>
          <p:cNvSpPr txBox="1"/>
          <p:nvPr/>
        </p:nvSpPr>
        <p:spPr>
          <a:xfrm>
            <a:off x="354018" y="4371848"/>
            <a:ext cx="6060150" cy="163121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    Batch No: 7</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IN" sz="2000" b="1" dirty="0"/>
              <a:t>218R1A6706 ANKITH SINGH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IN" sz="2000" b="1" dirty="0"/>
              <a:t>218R1A6715 B.MANASWI KALYAN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IN" sz="2000" b="1" dirty="0"/>
              <a:t>218R1A6738 L.SAI KIRAN</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IN" sz="2000" b="1" dirty="0"/>
              <a:t>218R1A6754 S. SAI KALPANA</a:t>
            </a:r>
            <a:r>
              <a:rPr lang="en-US" sz="200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1048589" name="TextBox 15"/>
          <p:cNvSpPr txBox="1"/>
          <p:nvPr/>
        </p:nvSpPr>
        <p:spPr>
          <a:xfrm>
            <a:off x="5941325" y="4573447"/>
            <a:ext cx="6250675" cy="221599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Under the Guidance of</a:t>
            </a: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ASSISTANT PROFESSOR</a:t>
            </a:r>
            <a:br>
              <a:rPr lang="en-US" sz="2000" b="1" dirty="0">
                <a:latin typeface="Times New Roman" panose="02020603050405020304" pitchFamily="18" charset="0"/>
                <a:ea typeface="Times New Roman" panose="02020603050405020304" pitchFamily="18" charset="0"/>
                <a:cs typeface="Times New Roman" panose="02020603050405020304" pitchFamily="18" charset="0"/>
              </a:rPr>
            </a:b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MRS.P.SANDHYA REDDY</a:t>
            </a:r>
            <a:br>
              <a:rPr lang="en-US" sz="2000" b="1" dirty="0">
                <a:latin typeface="Times New Roman" panose="02020603050405020304" pitchFamily="18" charset="0"/>
                <a:ea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2000" b="1" dirty="0">
              <a:latin typeface="Times New Roman" panose="02020603050405020304" pitchFamily="18" charset="0"/>
              <a:cs typeface="Times New Roman" panose="02020603050405020304" pitchFamily="18" charset="0"/>
            </a:endParaRPr>
          </a:p>
        </p:txBody>
      </p:sp>
      <p:sp>
        <p:nvSpPr>
          <p:cNvPr id="1048590" name="TextBox 1"/>
          <p:cNvSpPr txBox="1"/>
          <p:nvPr/>
        </p:nvSpPr>
        <p:spPr>
          <a:xfrm>
            <a:off x="2" y="1754243"/>
            <a:ext cx="12191998"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Department of CSE - Data Science</a:t>
            </a:r>
          </a:p>
        </p:txBody>
      </p:sp>
      <p:sp>
        <p:nvSpPr>
          <p:cNvPr id="2" name="Footer Placeholder 1"/>
          <p:cNvSpPr>
            <a:spLocks noGrp="1"/>
          </p:cNvSpPr>
          <p:nvPr>
            <p:ph type="ftr" sz="quarter" idx="11"/>
          </p:nvPr>
        </p:nvSpPr>
        <p:spPr>
          <a:xfrm>
            <a:off x="-589152" y="6356350"/>
            <a:ext cx="4114800" cy="365125"/>
          </a:xfrm>
        </p:spPr>
        <p:txBody>
          <a:bodyPr/>
          <a:lstStyle/>
          <a:p>
            <a:r>
              <a:rPr lang="en-US" altLang="en-IN" dirty="0">
                <a:latin typeface="Times New Roman" panose="02020603050405020304" pitchFamily="18" charset="0"/>
                <a:cs typeface="Times New Roman" panose="02020603050405020304" pitchFamily="18" charset="0"/>
              </a:rPr>
              <a:t>25/04/2024 </a:t>
            </a:r>
            <a:endParaRPr lang="en-IN"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A0183BA4-7B10-4BE3-A0B2-A48721054ED6}" type="slidenum">
              <a:rPr lang="en-IN" smtClean="0"/>
              <a:pPr/>
              <a:t>1</a:t>
            </a:fld>
            <a:endParaRPr lang="en-IN" dirty="0"/>
          </a:p>
        </p:txBody>
      </p:sp>
      <p:pic>
        <p:nvPicPr>
          <p:cNvPr id="11" name="image1.jpeg"/>
          <p:cNvPicPr/>
          <p:nvPr/>
        </p:nvPicPr>
        <p:blipFill>
          <a:blip r:embed="rId2" cstate="print"/>
          <a:srcRect/>
          <a:stretch>
            <a:fillRect/>
          </a:stretch>
        </p:blipFill>
        <p:spPr bwMode="auto">
          <a:xfrm>
            <a:off x="618565" y="268942"/>
            <a:ext cx="11026588" cy="13716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7F30-4688-86A5-5C6E-55002BBCDEAF}"/>
              </a:ext>
            </a:extLst>
          </p:cNvPr>
          <p:cNvSpPr>
            <a:spLocks noGrp="1"/>
          </p:cNvSpPr>
          <p:nvPr>
            <p:ph type="title"/>
          </p:nvPr>
        </p:nvSpPr>
        <p:spPr>
          <a:xfrm>
            <a:off x="838200" y="452673"/>
            <a:ext cx="10515600" cy="543208"/>
          </a:xfrm>
        </p:spPr>
        <p:txBody>
          <a:bodyPr>
            <a:noAutofit/>
          </a:bodyPr>
          <a:lstStyle/>
          <a:p>
            <a:pPr algn="ctr"/>
            <a:r>
              <a:rPr lang="en-IN" sz="3200" dirty="0">
                <a:latin typeface="Times New Roman" panose="02020603050405020304" pitchFamily="18" charset="0"/>
                <a:ea typeface="Times New Roman" panose="02020603050405020304" pitchFamily="18" charset="0"/>
              </a:rPr>
              <a:t>Methodology</a:t>
            </a:r>
            <a:br>
              <a:rPr lang="en-IN" sz="3200" dirty="0">
                <a:latin typeface="Times New Roman" panose="02020603050405020304" pitchFamily="18" charset="0"/>
                <a:ea typeface="Times New Roman" panose="02020603050405020304" pitchFamily="18" charset="0"/>
              </a:rPr>
            </a:br>
            <a:endParaRPr lang="en-IN" sz="3200" dirty="0"/>
          </a:p>
        </p:txBody>
      </p:sp>
      <p:sp>
        <p:nvSpPr>
          <p:cNvPr id="4" name="Footer Placeholder 3">
            <a:extLst>
              <a:ext uri="{FF2B5EF4-FFF2-40B4-BE49-F238E27FC236}">
                <a16:creationId xmlns:a16="http://schemas.microsoft.com/office/drawing/2014/main" id="{4E13E9AF-5399-332A-8E2C-62718DD59B8F}"/>
              </a:ext>
            </a:extLst>
          </p:cNvPr>
          <p:cNvSpPr>
            <a:spLocks noGrp="1"/>
          </p:cNvSpPr>
          <p:nvPr>
            <p:ph type="ftr" sz="quarter" idx="11"/>
          </p:nvPr>
        </p:nvSpPr>
        <p:spPr/>
        <p:txBody>
          <a:bodyPr/>
          <a:lstStyle/>
          <a:p>
            <a:r>
              <a:rPr lang="en-IN"/>
              <a:t>23/01/2024 </a:t>
            </a:r>
            <a:endParaRPr lang="en-IN" dirty="0"/>
          </a:p>
        </p:txBody>
      </p:sp>
      <p:sp>
        <p:nvSpPr>
          <p:cNvPr id="5" name="Slide Number Placeholder 4">
            <a:extLst>
              <a:ext uri="{FF2B5EF4-FFF2-40B4-BE49-F238E27FC236}">
                <a16:creationId xmlns:a16="http://schemas.microsoft.com/office/drawing/2014/main" id="{FC412234-04E6-40A7-3F65-F959429B4570}"/>
              </a:ext>
            </a:extLst>
          </p:cNvPr>
          <p:cNvSpPr>
            <a:spLocks noGrp="1"/>
          </p:cNvSpPr>
          <p:nvPr>
            <p:ph type="sldNum" sz="quarter" idx="12"/>
          </p:nvPr>
        </p:nvSpPr>
        <p:spPr/>
        <p:txBody>
          <a:bodyPr/>
          <a:lstStyle/>
          <a:p>
            <a:fld id="{A0183BA4-7B10-4BE3-A0B2-A48721054ED6}" type="slidenum">
              <a:rPr lang="en-IN" smtClean="0"/>
              <a:pPr/>
              <a:t>10</a:t>
            </a:fld>
            <a:endParaRPr lang="en-IN" dirty="0"/>
          </a:p>
        </p:txBody>
      </p:sp>
      <p:pic>
        <p:nvPicPr>
          <p:cNvPr id="1028" name="Picture 4" descr="A flowchart of a supervised machine learning model">
            <a:extLst>
              <a:ext uri="{FF2B5EF4-FFF2-40B4-BE49-F238E27FC236}">
                <a16:creationId xmlns:a16="http://schemas.microsoft.com/office/drawing/2014/main" id="{63231DBB-F913-BB3B-5701-69631914C94F}"/>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178550" y="3071813"/>
            <a:ext cx="149225" cy="746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flowchart of a supervised machine learning model">
            <a:extLst>
              <a:ext uri="{FF2B5EF4-FFF2-40B4-BE49-F238E27FC236}">
                <a16:creationId xmlns:a16="http://schemas.microsoft.com/office/drawing/2014/main" id="{2B8E8F86-C2E4-1CB4-C842-6F1535335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62" y="725032"/>
            <a:ext cx="10665737" cy="5332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48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895091" cy="646331"/>
          </a:xfrm>
        </p:spPr>
        <p:txBody>
          <a:bodyPr>
            <a:normAutofit fontScale="90000"/>
          </a:bodyPr>
          <a:lstStyle/>
          <a:p>
            <a:pPr algn="ctr"/>
            <a:r>
              <a:rPr lang="en-US" b="1" dirty="0"/>
              <a:t>ALGORITHMS USED</a:t>
            </a:r>
          </a:p>
        </p:txBody>
      </p:sp>
      <p:sp>
        <p:nvSpPr>
          <p:cNvPr id="3" name="Content Placeholder 2"/>
          <p:cNvSpPr>
            <a:spLocks noGrp="1"/>
          </p:cNvSpPr>
          <p:nvPr>
            <p:ph idx="1"/>
          </p:nvPr>
        </p:nvSpPr>
        <p:spPr>
          <a:xfrm>
            <a:off x="838200" y="1186004"/>
            <a:ext cx="10741182" cy="4990959"/>
          </a:xfrm>
        </p:spPr>
        <p:txBody>
          <a:bodyPr numCol="1">
            <a:normAutofit/>
          </a:bodyPr>
          <a:lstStyle/>
          <a:p>
            <a:pPr>
              <a:buFont typeface="Wingdings" panose="05000000000000000000" pitchFamily="2" charset="2"/>
              <a:buChar char="Ø"/>
            </a:pPr>
            <a:r>
              <a:rPr lang="en-US" b="1" dirty="0"/>
              <a:t> Naive Bayes:  </a:t>
            </a:r>
            <a:r>
              <a:rPr lang="en-US" sz="2400" dirty="0"/>
              <a:t>Simple and efficient for modeling conditional probabilities, ideal for text classification and categorical features</a:t>
            </a:r>
            <a:r>
              <a:rPr lang="en-US" dirty="0"/>
              <a:t>.</a:t>
            </a:r>
          </a:p>
          <a:p>
            <a:pPr>
              <a:buFont typeface="Wingdings" panose="05000000000000000000" pitchFamily="2" charset="2"/>
              <a:buChar char="Ø"/>
            </a:pPr>
            <a:r>
              <a:rPr lang="en-US" dirty="0"/>
              <a:t> </a:t>
            </a:r>
            <a:r>
              <a:rPr lang="en-US" b="1" dirty="0"/>
              <a:t>Support Vector Machine (Linear): </a:t>
            </a:r>
            <a:r>
              <a:rPr lang="en-US" sz="2400" dirty="0"/>
              <a:t>Robust binary classifier for linearly        separable data, resistant to overfitting and effective in high-dimensional spaces</a:t>
            </a:r>
            <a:r>
              <a:rPr lang="en-US" dirty="0"/>
              <a:t>. </a:t>
            </a:r>
          </a:p>
          <a:p>
            <a:pPr>
              <a:buFont typeface="Wingdings" panose="05000000000000000000" pitchFamily="2" charset="2"/>
              <a:buChar char="Ø"/>
            </a:pPr>
            <a:r>
              <a:rPr lang="en-US" b="1" dirty="0"/>
              <a:t> K-Nearest </a:t>
            </a:r>
            <a:r>
              <a:rPr lang="en-US" b="1" dirty="0" err="1"/>
              <a:t>Neighbours</a:t>
            </a:r>
            <a:r>
              <a:rPr lang="en-US" b="1" dirty="0"/>
              <a:t>: </a:t>
            </a:r>
            <a:r>
              <a:rPr lang="en-US" sz="2400" dirty="0"/>
              <a:t>Non-parametric classifier suitable for complex decision boundaries and noisy data, easy to implement.</a:t>
            </a:r>
            <a:endParaRPr lang="en-US" dirty="0"/>
          </a:p>
          <a:p>
            <a:pPr>
              <a:buFont typeface="Wingdings" panose="05000000000000000000" pitchFamily="2" charset="2"/>
              <a:buChar char="Ø"/>
            </a:pPr>
            <a:r>
              <a:rPr lang="en-US" b="1" dirty="0"/>
              <a:t> Decision Tree: </a:t>
            </a:r>
            <a:r>
              <a:rPr lang="en-US" sz="2400" dirty="0"/>
              <a:t>Interpretable model handling both numerical and categorical data, often used in ensemble methods</a:t>
            </a:r>
            <a:r>
              <a:rPr lang="en-US" dirty="0"/>
              <a:t>.   </a:t>
            </a:r>
          </a:p>
          <a:p>
            <a:pPr>
              <a:buFont typeface="Wingdings" panose="05000000000000000000" pitchFamily="2" charset="2"/>
              <a:buChar char="Ø"/>
            </a:pPr>
            <a:r>
              <a:rPr lang="en-US" b="1" dirty="0"/>
              <a:t>Random Forest: </a:t>
            </a:r>
            <a:r>
              <a:rPr lang="en-US" sz="2400" dirty="0"/>
              <a:t>Robust ensemble of decision trees, effective in reducing overfitting and improving prediction accuracy, especially for large datasets.</a:t>
            </a:r>
          </a:p>
        </p:txBody>
      </p:sp>
      <p:sp>
        <p:nvSpPr>
          <p:cNvPr id="4" name="Footer Placeholder 3"/>
          <p:cNvSpPr>
            <a:spLocks noGrp="1"/>
          </p:cNvSpPr>
          <p:nvPr>
            <p:ph type="ftr" sz="quarter" idx="11"/>
          </p:nvPr>
        </p:nvSpPr>
        <p:spPr>
          <a:xfrm>
            <a:off x="472440" y="6238784"/>
            <a:ext cx="4114800" cy="365125"/>
          </a:xfrm>
        </p:spPr>
        <p:txBody>
          <a:bodyPr/>
          <a:lstStyle/>
          <a:p>
            <a:r>
              <a:rPr lang="en-IN" dirty="0"/>
              <a:t>25/04/2024 </a:t>
            </a:r>
          </a:p>
        </p:txBody>
      </p:sp>
      <p:sp>
        <p:nvSpPr>
          <p:cNvPr id="5" name="Slide Number Placeholder 4"/>
          <p:cNvSpPr>
            <a:spLocks noGrp="1"/>
          </p:cNvSpPr>
          <p:nvPr>
            <p:ph type="sldNum" sz="quarter" idx="12"/>
          </p:nvPr>
        </p:nvSpPr>
        <p:spPr/>
        <p:txBody>
          <a:bodyPr/>
          <a:lstStyle/>
          <a:p>
            <a:fld id="{A0183BA4-7B10-4BE3-A0B2-A48721054ED6}" type="slidenum">
              <a:rPr lang="en-IN" smtClean="0"/>
              <a:pPr/>
              <a:t>11</a:t>
            </a:fld>
            <a:endParaRPr lang="en-IN" dirty="0"/>
          </a:p>
        </p:txBody>
      </p:sp>
    </p:spTree>
    <p:extLst>
      <p:ext uri="{BB962C8B-B14F-4D97-AF65-F5344CB8AC3E}">
        <p14:creationId xmlns:p14="http://schemas.microsoft.com/office/powerpoint/2010/main" val="316987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4AD6-2179-07EF-BC80-508AE9E55E60}"/>
              </a:ext>
            </a:extLst>
          </p:cNvPr>
          <p:cNvSpPr>
            <a:spLocks noGrp="1"/>
          </p:cNvSpPr>
          <p:nvPr>
            <p:ph type="title"/>
          </p:nvPr>
        </p:nvSpPr>
        <p:spPr>
          <a:xfrm>
            <a:off x="1240324" y="292697"/>
            <a:ext cx="10515600" cy="45719"/>
          </a:xfrm>
        </p:spPr>
        <p:txBody>
          <a:bodyPr>
            <a:normAutofit fontScale="90000"/>
          </a:bodyPr>
          <a:lstStyle/>
          <a:p>
            <a:r>
              <a:rPr lang="en-IN" dirty="0"/>
              <a:t>   </a:t>
            </a:r>
            <a:br>
              <a:rPr lang="en-IN" dirty="0"/>
            </a:br>
            <a:endParaRPr lang="en-IN" dirty="0"/>
          </a:p>
        </p:txBody>
      </p:sp>
      <p:sp>
        <p:nvSpPr>
          <p:cNvPr id="3" name="Text Placeholder 2">
            <a:extLst>
              <a:ext uri="{FF2B5EF4-FFF2-40B4-BE49-F238E27FC236}">
                <a16:creationId xmlns:a16="http://schemas.microsoft.com/office/drawing/2014/main" id="{CA13333C-9F64-9130-B5FD-E6CEB9BF04C8}"/>
              </a:ext>
            </a:extLst>
          </p:cNvPr>
          <p:cNvSpPr>
            <a:spLocks noGrp="1"/>
          </p:cNvSpPr>
          <p:nvPr>
            <p:ph type="body" idx="1"/>
          </p:nvPr>
        </p:nvSpPr>
        <p:spPr>
          <a:xfrm>
            <a:off x="230032" y="577531"/>
            <a:ext cx="5767544" cy="590366"/>
          </a:xfrm>
        </p:spPr>
        <p:txBody>
          <a:bodyPr>
            <a:normAutofit/>
          </a:bodyPr>
          <a:lstStyle/>
          <a:p>
            <a:r>
              <a:rPr lang="en-IN" sz="2400" b="1" dirty="0">
                <a:latin typeface="Times New Roman" panose="02020603050405020304" pitchFamily="18" charset="0"/>
                <a:cs typeface="Times New Roman" panose="02020603050405020304" pitchFamily="18" charset="0"/>
              </a:rPr>
              <a:t>HARDWARE REQUIREMENTS</a:t>
            </a:r>
            <a:endParaRPr lang="en-IN" dirty="0"/>
          </a:p>
        </p:txBody>
      </p:sp>
      <p:sp>
        <p:nvSpPr>
          <p:cNvPr id="4" name="Content Placeholder 3">
            <a:extLst>
              <a:ext uri="{FF2B5EF4-FFF2-40B4-BE49-F238E27FC236}">
                <a16:creationId xmlns:a16="http://schemas.microsoft.com/office/drawing/2014/main" id="{5E1D3C23-B1D3-31F8-CE58-C222123140B2}"/>
              </a:ext>
            </a:extLst>
          </p:cNvPr>
          <p:cNvSpPr>
            <a:spLocks noGrp="1"/>
          </p:cNvSpPr>
          <p:nvPr>
            <p:ph sz="half" idx="2"/>
          </p:nvPr>
        </p:nvSpPr>
        <p:spPr>
          <a:xfrm>
            <a:off x="230031" y="1369721"/>
            <a:ext cx="5283529" cy="2930784"/>
          </a:xfrm>
        </p:spPr>
        <p:txBody>
          <a:bodyPr>
            <a:normAutofit/>
          </a:bodyPr>
          <a:lstStyle/>
          <a:p>
            <a:pPr lvl="0">
              <a:lnSpc>
                <a:spcPct val="150000"/>
              </a:lnSpc>
              <a:spcAft>
                <a:spcPts val="600"/>
              </a:spcAft>
              <a:tabLst>
                <a:tab pos="4572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System	       : 6 cores processer</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50000"/>
              </a:lnSpc>
              <a:spcAft>
                <a:spcPts val="600"/>
              </a:spcAft>
              <a:tabLst>
                <a:tab pos="4572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Drive (Storage)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25mb - 500mb</a:t>
            </a:r>
          </a:p>
          <a:p>
            <a:pPr lvl="0">
              <a:lnSpc>
                <a:spcPct val="150000"/>
              </a:lnSpc>
              <a:spcAft>
                <a:spcPts val="600"/>
              </a:spcAft>
              <a:tabLst>
                <a:tab pos="4572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Ram		      : 512 Mb</a:t>
            </a:r>
          </a:p>
          <a:p>
            <a:pPr marL="0" lvl="0" indent="0" algn="just">
              <a:lnSpc>
                <a:spcPct val="150000"/>
              </a:lnSpc>
              <a:spcAft>
                <a:spcPts val="600"/>
              </a:spcAft>
              <a:buNone/>
              <a:tabLst>
                <a:tab pos="457200" algn="l"/>
              </a:tabLst>
            </a:pPr>
            <a:endParaRPr lang="en-IN" dirty="0">
              <a:latin typeface="Times New Roman" panose="02020603050405020304" pitchFamily="18" charset="0"/>
              <a:cs typeface="Times New Roman" panose="02020603050405020304" pitchFamily="18" charset="0"/>
            </a:endParaRPr>
          </a:p>
          <a:p>
            <a:pPr marL="0" lvl="0" indent="0" algn="just">
              <a:lnSpc>
                <a:spcPct val="150000"/>
              </a:lnSpc>
              <a:spcAft>
                <a:spcPts val="600"/>
              </a:spcAft>
              <a:buNone/>
              <a:tabLst>
                <a:tab pos="457200" algn="l"/>
              </a:tabLst>
            </a:pPr>
            <a:endParaRPr lang="en-IN" dirty="0">
              <a:latin typeface="Times New Roman" panose="02020603050405020304" pitchFamily="18" charset="0"/>
              <a:cs typeface="Times New Roman" panose="02020603050405020304" pitchFamily="18" charset="0"/>
            </a:endParaRPr>
          </a:p>
          <a:p>
            <a:pPr marL="0" lvl="0" indent="0" algn="just">
              <a:lnSpc>
                <a:spcPct val="150000"/>
              </a:lnSpc>
              <a:spcAft>
                <a:spcPts val="600"/>
              </a:spcAft>
              <a:buNone/>
              <a:tabLst>
                <a:tab pos="457200" algn="l"/>
              </a:tabLst>
            </a:pPr>
            <a:endParaRPr lang="en-IN" dirty="0">
              <a:latin typeface="Times New Roman" panose="02020603050405020304" pitchFamily="18" charset="0"/>
              <a:cs typeface="Times New Roman" panose="02020603050405020304" pitchFamily="18" charset="0"/>
            </a:endParaRPr>
          </a:p>
          <a:p>
            <a:pPr marL="0" lvl="0" indent="0" algn="just">
              <a:lnSpc>
                <a:spcPct val="150000"/>
              </a:lnSpc>
              <a:spcAft>
                <a:spcPts val="600"/>
              </a:spcAft>
              <a:buNone/>
              <a:tabLst>
                <a:tab pos="457200" algn="l"/>
              </a:tabLst>
            </a:pPr>
            <a:endParaRPr lang="en-IN" dirty="0">
              <a:latin typeface="Times New Roman" panose="02020603050405020304" pitchFamily="18" charset="0"/>
              <a:cs typeface="Times New Roman" panose="02020603050405020304" pitchFamily="18" charset="0"/>
            </a:endParaRPr>
          </a:p>
          <a:p>
            <a:pPr marL="0" lvl="0" indent="0" algn="just">
              <a:lnSpc>
                <a:spcPct val="150000"/>
              </a:lnSpc>
              <a:spcAft>
                <a:spcPts val="600"/>
              </a:spcAft>
              <a:buNone/>
              <a:tabLst>
                <a:tab pos="457200" algn="l"/>
              </a:tabLst>
            </a:pPr>
            <a:endParaRPr lang="en-IN" dirty="0">
              <a:latin typeface="Times New Roman" panose="02020603050405020304" pitchFamily="18" charset="0"/>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A7FD6F1F-924F-4CE8-DF81-DF3BA1B9B509}"/>
              </a:ext>
            </a:extLst>
          </p:cNvPr>
          <p:cNvSpPr>
            <a:spLocks noGrp="1"/>
          </p:cNvSpPr>
          <p:nvPr>
            <p:ph type="body" sz="quarter" idx="3"/>
          </p:nvPr>
        </p:nvSpPr>
        <p:spPr>
          <a:xfrm>
            <a:off x="6172200" y="577530"/>
            <a:ext cx="5181600" cy="1486659"/>
          </a:xfrm>
        </p:spPr>
        <p:txBody>
          <a:bodyPr>
            <a:normAutofit/>
          </a:bodyPr>
          <a:lstStyle/>
          <a:p>
            <a:r>
              <a:rPr lang="en-IN" sz="2400" b="1" dirty="0">
                <a:latin typeface="Times New Roman" panose="02020603050405020304" pitchFamily="18" charset="0"/>
                <a:cs typeface="Times New Roman" panose="02020603050405020304" pitchFamily="18" charset="0"/>
              </a:rPr>
              <a:t>SOFTWARE REQUIREMENTS</a:t>
            </a:r>
            <a:endParaRPr lang="en-GB"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p>
            <a:endParaRPr lang="en-IN" dirty="0"/>
          </a:p>
        </p:txBody>
      </p:sp>
      <p:sp>
        <p:nvSpPr>
          <p:cNvPr id="6" name="Content Placeholder 5">
            <a:extLst>
              <a:ext uri="{FF2B5EF4-FFF2-40B4-BE49-F238E27FC236}">
                <a16:creationId xmlns:a16="http://schemas.microsoft.com/office/drawing/2014/main" id="{2317ED75-3973-02DB-5124-7121C16A5C92}"/>
              </a:ext>
            </a:extLst>
          </p:cNvPr>
          <p:cNvSpPr>
            <a:spLocks noGrp="1"/>
          </p:cNvSpPr>
          <p:nvPr>
            <p:ph sz="quarter" idx="4"/>
          </p:nvPr>
        </p:nvSpPr>
        <p:spPr>
          <a:xfrm>
            <a:off x="6172200" y="1092024"/>
            <a:ext cx="5357813" cy="4236403"/>
          </a:xfrm>
        </p:spPr>
        <p:txBody>
          <a:bodyPr>
            <a:normAutofit/>
          </a:bodyPr>
          <a:lstStyle/>
          <a:p>
            <a:pPr>
              <a:lnSpc>
                <a:spcPct val="250000"/>
              </a:lnSpc>
            </a:pPr>
            <a:r>
              <a:rPr lang="en-IN" sz="2800" dirty="0">
                <a:latin typeface="Times New Roman" panose="02020603050405020304" pitchFamily="18" charset="0"/>
                <a:cs typeface="Times New Roman" panose="02020603050405020304" pitchFamily="18" charset="0"/>
              </a:rPr>
              <a:t>Operating System   : Windows11</a:t>
            </a:r>
          </a:p>
          <a:p>
            <a:pPr>
              <a:lnSpc>
                <a:spcPct val="250000"/>
              </a:lnSpc>
            </a:pPr>
            <a:r>
              <a:rPr lang="en-IN" sz="2800" dirty="0">
                <a:latin typeface="Times New Roman" panose="02020603050405020304" pitchFamily="18" charset="0"/>
                <a:cs typeface="Times New Roman" panose="02020603050405020304" pitchFamily="18" charset="0"/>
              </a:rPr>
              <a:t>Coding Language   : Python 3.7</a:t>
            </a:r>
          </a:p>
          <a:p>
            <a:pPr>
              <a:lnSpc>
                <a:spcPct val="250000"/>
              </a:lnSpc>
            </a:pPr>
            <a:r>
              <a:rPr lang="en-IN" dirty="0">
                <a:latin typeface="Times New Roman" panose="02020603050405020304" pitchFamily="18" charset="0"/>
                <a:cs typeface="Times New Roman" panose="02020603050405020304" pitchFamily="18" charset="0"/>
              </a:rPr>
              <a:t> Interpreter</a:t>
            </a:r>
            <a:r>
              <a:rPr lang="en-IN" sz="2800" dirty="0">
                <a:latin typeface="Times New Roman" panose="02020603050405020304" pitchFamily="18" charset="0"/>
                <a:cs typeface="Times New Roman" panose="02020603050405020304" pitchFamily="18" charset="0"/>
              </a:rPr>
              <a:t>              :  Anaconda</a:t>
            </a:r>
          </a:p>
          <a:p>
            <a:endParaRPr lang="en-IN" dirty="0"/>
          </a:p>
        </p:txBody>
      </p:sp>
      <p:sp>
        <p:nvSpPr>
          <p:cNvPr id="7" name="Footer Placeholder 6">
            <a:extLst>
              <a:ext uri="{FF2B5EF4-FFF2-40B4-BE49-F238E27FC236}">
                <a16:creationId xmlns:a16="http://schemas.microsoft.com/office/drawing/2014/main" id="{E8BF9EBC-459C-3323-CF6A-1E9FF3836D8D}"/>
              </a:ext>
            </a:extLst>
          </p:cNvPr>
          <p:cNvSpPr>
            <a:spLocks noGrp="1"/>
          </p:cNvSpPr>
          <p:nvPr>
            <p:ph type="ftr" sz="quarter" idx="11"/>
          </p:nvPr>
        </p:nvSpPr>
        <p:spPr/>
        <p:txBody>
          <a:bodyPr/>
          <a:lstStyle/>
          <a:p>
            <a:r>
              <a:rPr lang="en-IN"/>
              <a:t>23/01/2024 </a:t>
            </a:r>
            <a:endParaRPr lang="en-IN" dirty="0"/>
          </a:p>
        </p:txBody>
      </p:sp>
      <p:sp>
        <p:nvSpPr>
          <p:cNvPr id="8" name="Slide Number Placeholder 7">
            <a:extLst>
              <a:ext uri="{FF2B5EF4-FFF2-40B4-BE49-F238E27FC236}">
                <a16:creationId xmlns:a16="http://schemas.microsoft.com/office/drawing/2014/main" id="{522A4447-4BBF-77E6-600C-42204EC1878D}"/>
              </a:ext>
            </a:extLst>
          </p:cNvPr>
          <p:cNvSpPr>
            <a:spLocks noGrp="1"/>
          </p:cNvSpPr>
          <p:nvPr>
            <p:ph type="sldNum" sz="quarter" idx="12"/>
          </p:nvPr>
        </p:nvSpPr>
        <p:spPr/>
        <p:txBody>
          <a:bodyPr/>
          <a:lstStyle/>
          <a:p>
            <a:fld id="{A0183BA4-7B10-4BE3-A0B2-A48721054ED6}" type="slidenum">
              <a:rPr lang="en-IN" smtClean="0"/>
              <a:pPr/>
              <a:t>12</a:t>
            </a:fld>
            <a:endParaRPr lang="en-IN" dirty="0"/>
          </a:p>
        </p:txBody>
      </p:sp>
    </p:spTree>
    <p:extLst>
      <p:ext uri="{BB962C8B-B14F-4D97-AF65-F5344CB8AC3E}">
        <p14:creationId xmlns:p14="http://schemas.microsoft.com/office/powerpoint/2010/main" val="3156031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2115"/>
          </a:xfrm>
        </p:spPr>
        <p:txBody>
          <a:bodyPr>
            <a:normAutofit/>
          </a:bodyPr>
          <a:lstStyle/>
          <a:p>
            <a:pPr algn="ctr"/>
            <a:r>
              <a:rPr lang="en-US" sz="2800" b="1" dirty="0">
                <a:latin typeface="Times New Roman" pitchFamily="18" charset="0"/>
                <a:cs typeface="Times New Roman" pitchFamily="18" charset="0"/>
              </a:rPr>
              <a:t>EXPECTED RESULTS</a:t>
            </a:r>
          </a:p>
        </p:txBody>
      </p:sp>
      <p:sp>
        <p:nvSpPr>
          <p:cNvPr id="4" name="Footer Placeholder 3"/>
          <p:cNvSpPr>
            <a:spLocks noGrp="1"/>
          </p:cNvSpPr>
          <p:nvPr>
            <p:ph type="ftr" sz="quarter" idx="11"/>
          </p:nvPr>
        </p:nvSpPr>
        <p:spPr>
          <a:xfrm>
            <a:off x="158932" y="6304099"/>
            <a:ext cx="4114800" cy="365125"/>
          </a:xfrm>
        </p:spPr>
        <p:txBody>
          <a:bodyPr/>
          <a:lstStyle/>
          <a:p>
            <a:r>
              <a:rPr lang="en-IN" dirty="0"/>
              <a:t>25/04/2024 </a:t>
            </a:r>
          </a:p>
        </p:txBody>
      </p:sp>
      <p:sp>
        <p:nvSpPr>
          <p:cNvPr id="5" name="Slide Number Placeholder 4"/>
          <p:cNvSpPr>
            <a:spLocks noGrp="1"/>
          </p:cNvSpPr>
          <p:nvPr>
            <p:ph type="sldNum" sz="quarter" idx="12"/>
          </p:nvPr>
        </p:nvSpPr>
        <p:spPr/>
        <p:txBody>
          <a:bodyPr/>
          <a:lstStyle/>
          <a:p>
            <a:fld id="{A0183BA4-7B10-4BE3-A0B2-A48721054ED6}" type="slidenum">
              <a:rPr lang="en-IN" smtClean="0"/>
              <a:pPr/>
              <a:t>13</a:t>
            </a:fld>
            <a:endParaRPr lang="en-IN" dirty="0"/>
          </a:p>
        </p:txBody>
      </p:sp>
      <p:pic>
        <p:nvPicPr>
          <p:cNvPr id="1026" name="Picture 2">
            <a:extLst>
              <a:ext uri="{FF2B5EF4-FFF2-40B4-BE49-F238E27FC236}">
                <a16:creationId xmlns:a16="http://schemas.microsoft.com/office/drawing/2014/main" id="{906B7852-6FBE-9E96-F86E-F0FC98980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947" y="887240"/>
            <a:ext cx="4528121" cy="48897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8F8401-08B6-C8F6-A7D4-643B1C1E6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4" y="3762339"/>
            <a:ext cx="3061110" cy="24233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C2FE3D6-DB13-046E-6617-C3694CE7EB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10271"/>
            <a:ext cx="3130518" cy="25336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DA700D-9544-24D0-CB65-979E594DA255}"/>
              </a:ext>
            </a:extLst>
          </p:cNvPr>
          <p:cNvSpPr txBox="1"/>
          <p:nvPr/>
        </p:nvSpPr>
        <p:spPr>
          <a:xfrm>
            <a:off x="158933" y="561315"/>
            <a:ext cx="3752164" cy="646331"/>
          </a:xfrm>
          <a:prstGeom prst="rect">
            <a:avLst/>
          </a:prstGeom>
          <a:noFill/>
        </p:spPr>
        <p:txBody>
          <a:bodyPr wrap="square" rtlCol="0">
            <a:spAutoFit/>
          </a:bodyPr>
          <a:lstStyle/>
          <a:p>
            <a:r>
              <a:rPr lang="en-IN" b="1" dirty="0"/>
              <a:t>Thalassemia Results of the patient</a:t>
            </a:r>
          </a:p>
          <a:p>
            <a:endParaRPr lang="en-IN" b="1" dirty="0"/>
          </a:p>
        </p:txBody>
      </p:sp>
      <p:sp>
        <p:nvSpPr>
          <p:cNvPr id="6" name="TextBox 5">
            <a:extLst>
              <a:ext uri="{FF2B5EF4-FFF2-40B4-BE49-F238E27FC236}">
                <a16:creationId xmlns:a16="http://schemas.microsoft.com/office/drawing/2014/main" id="{BF42E59C-9790-5567-E237-2DA906356E53}"/>
              </a:ext>
            </a:extLst>
          </p:cNvPr>
          <p:cNvSpPr txBox="1"/>
          <p:nvPr/>
        </p:nvSpPr>
        <p:spPr>
          <a:xfrm>
            <a:off x="7170345" y="5747730"/>
            <a:ext cx="5021655" cy="369332"/>
          </a:xfrm>
          <a:prstGeom prst="rect">
            <a:avLst/>
          </a:prstGeom>
          <a:noFill/>
        </p:spPr>
        <p:txBody>
          <a:bodyPr wrap="square" rtlCol="0">
            <a:spAutoFit/>
          </a:bodyPr>
          <a:lstStyle/>
          <a:p>
            <a:r>
              <a:rPr lang="en-IN" b="1" dirty="0"/>
              <a:t>ACCURACY RESULTS OF DIFFERENT ALGORITHMS </a:t>
            </a:r>
          </a:p>
        </p:txBody>
      </p:sp>
      <p:sp>
        <p:nvSpPr>
          <p:cNvPr id="8" name="TextBox 7">
            <a:extLst>
              <a:ext uri="{FF2B5EF4-FFF2-40B4-BE49-F238E27FC236}">
                <a16:creationId xmlns:a16="http://schemas.microsoft.com/office/drawing/2014/main" id="{C64B729B-76E5-E3A4-20CE-565DBFEAE733}"/>
              </a:ext>
            </a:extLst>
          </p:cNvPr>
          <p:cNvSpPr txBox="1"/>
          <p:nvPr/>
        </p:nvSpPr>
        <p:spPr>
          <a:xfrm>
            <a:off x="3700886" y="1457608"/>
            <a:ext cx="3880895" cy="369332"/>
          </a:xfrm>
          <a:prstGeom prst="rect">
            <a:avLst/>
          </a:prstGeom>
          <a:noFill/>
        </p:spPr>
        <p:txBody>
          <a:bodyPr wrap="square" rtlCol="0">
            <a:spAutoFit/>
          </a:bodyPr>
          <a:lstStyle/>
          <a:p>
            <a:r>
              <a:rPr lang="en-IN" b="1" dirty="0"/>
              <a:t>ECG RESULTS  OF </a:t>
            </a:r>
            <a:r>
              <a:rPr lang="en-IN" b="1" dirty="0" err="1"/>
              <a:t>OF</a:t>
            </a:r>
            <a:r>
              <a:rPr lang="en-IN" b="1" dirty="0"/>
              <a:t> PATIENT </a:t>
            </a:r>
          </a:p>
        </p:txBody>
      </p:sp>
      <p:pic>
        <p:nvPicPr>
          <p:cNvPr id="1032" name="Picture 8">
            <a:extLst>
              <a:ext uri="{FF2B5EF4-FFF2-40B4-BE49-F238E27FC236}">
                <a16:creationId xmlns:a16="http://schemas.microsoft.com/office/drawing/2014/main" id="{A43BB7EA-93B5-6462-DB48-EB268B2B62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5120" y="1888046"/>
            <a:ext cx="3705225" cy="2991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                          REFERENCES</a:t>
            </a:r>
            <a:endParaRPr lang="en-US" sz="4000" dirty="0"/>
          </a:p>
        </p:txBody>
      </p:sp>
      <p:sp>
        <p:nvSpPr>
          <p:cNvPr id="1048671" name="Content Placeholder 2"/>
          <p:cNvSpPr>
            <a:spLocks noGrp="1"/>
          </p:cNvSpPr>
          <p:nvPr>
            <p:ph idx="1"/>
          </p:nvPr>
        </p:nvSpPr>
        <p:spPr/>
        <p:txBody>
          <a:bodyPr>
            <a:normAutofit/>
          </a:bodyPr>
          <a:lstStyle/>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Hastie, T., </a:t>
            </a:r>
            <a:r>
              <a:rPr lang="en-US" sz="2000" b="1" dirty="0" err="1">
                <a:latin typeface="Times New Roman" panose="02020603050405020304" pitchFamily="18" charset="0"/>
                <a:cs typeface="Times New Roman" panose="02020603050405020304" pitchFamily="18" charset="0"/>
              </a:rPr>
              <a:t>Tibshirani</a:t>
            </a:r>
            <a:r>
              <a:rPr lang="en-US" sz="2000" b="1" dirty="0">
                <a:latin typeface="Times New Roman" panose="02020603050405020304" pitchFamily="18" charset="0"/>
                <a:cs typeface="Times New Roman" panose="02020603050405020304" pitchFamily="18" charset="0"/>
              </a:rPr>
              <a:t>, R., &amp; Friedman, J. (2009). </a:t>
            </a:r>
            <a:r>
              <a:rPr lang="en-US" sz="2000" dirty="0">
                <a:latin typeface="Times New Roman" panose="02020603050405020304" pitchFamily="18" charset="0"/>
                <a:cs typeface="Times New Roman" panose="02020603050405020304" pitchFamily="18" charset="0"/>
              </a:rPr>
              <a:t>The Elements of Statistical Learning: Data Mining, Inference, and Prediction. Springer.</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Bishop, C. M. (2006). </a:t>
            </a:r>
            <a:r>
              <a:rPr lang="en-US" sz="2000" dirty="0">
                <a:latin typeface="Times New Roman" panose="02020603050405020304" pitchFamily="18" charset="0"/>
                <a:cs typeface="Times New Roman" panose="02020603050405020304" pitchFamily="18" charset="0"/>
              </a:rPr>
              <a:t>Pattern Recognition and Machine Learning. Springer.</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Scikit-learn Documentation</a:t>
            </a:r>
            <a:r>
              <a:rPr lang="en-US" sz="2000" dirty="0">
                <a:latin typeface="Times New Roman" panose="02020603050405020304" pitchFamily="18" charset="0"/>
                <a:cs typeface="Times New Roman" panose="02020603050405020304" pitchFamily="18" charset="0"/>
              </a:rPr>
              <a:t>: https://scikit-learn.org/stable/documentation.html</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Kaggle Kernels and Datasets</a:t>
            </a:r>
            <a:r>
              <a:rPr lang="en-US" sz="2000" dirty="0">
                <a:latin typeface="Times New Roman" panose="02020603050405020304" pitchFamily="18" charset="0"/>
                <a:cs typeface="Times New Roman" panose="02020603050405020304" pitchFamily="18" charset="0"/>
              </a:rPr>
              <a:t>: https://www.kaggle.com/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UCI Machine Learning Repository:</a:t>
            </a:r>
            <a:r>
              <a:rPr lang="en-US" sz="2000" dirty="0">
                <a:latin typeface="Times New Roman" panose="02020603050405020304" pitchFamily="18" charset="0"/>
                <a:cs typeface="Times New Roman" panose="02020603050405020304" pitchFamily="18" charset="0"/>
              </a:rPr>
              <a:t> https://archive.ics.uci.edu/ml/index.php</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1048673" name="Slide Number Placeholder 4"/>
          <p:cNvSpPr>
            <a:spLocks noGrp="1"/>
          </p:cNvSpPr>
          <p:nvPr>
            <p:ph type="sldNum" sz="quarter" idx="12"/>
          </p:nvPr>
        </p:nvSpPr>
        <p:spPr/>
        <p:txBody>
          <a:bodyPr/>
          <a:lstStyle/>
          <a:p>
            <a:fld id="{A0183BA4-7B10-4BE3-A0B2-A48721054ED6}" type="slidenum">
              <a:rPr lang="en-IN" smtClean="0"/>
              <a:pPr/>
              <a:t>14</a:t>
            </a:fld>
            <a:endParaRPr lang="en-IN" dirty="0"/>
          </a:p>
        </p:txBody>
      </p:sp>
      <p:sp>
        <p:nvSpPr>
          <p:cNvPr id="2" name="Footer Placeholder 1"/>
          <p:cNvSpPr>
            <a:spLocks noGrp="1"/>
          </p:cNvSpPr>
          <p:nvPr>
            <p:ph type="ftr" sz="quarter" idx="11"/>
          </p:nvPr>
        </p:nvSpPr>
        <p:spPr>
          <a:xfrm>
            <a:off x="535577" y="6311900"/>
            <a:ext cx="3122023" cy="365125"/>
          </a:xfrm>
        </p:spPr>
        <p:txBody>
          <a:bodyPr/>
          <a:lstStyle/>
          <a:p>
            <a:r>
              <a:rPr lang="en-US" altLang="en-IN" dirty="0">
                <a:latin typeface="Times New Roman" panose="02020603050405020304" pitchFamily="18" charset="0"/>
                <a:cs typeface="Times New Roman" panose="02020603050405020304" pitchFamily="18" charset="0"/>
                <a:sym typeface="+mn-ea"/>
              </a:rPr>
              <a:t>                                                25/04/2024 </a:t>
            </a:r>
            <a:endParaRPr lang="en-US" alt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838200" y="365125"/>
            <a:ext cx="10515600" cy="757505"/>
          </a:xfrm>
        </p:spPr>
        <p:txBody>
          <a:bodyPr>
            <a:normAutofit/>
          </a:bodyPr>
          <a:lstStyle/>
          <a:p>
            <a:pPr algn="ctr"/>
            <a:r>
              <a:rPr lang="en-IN" sz="2800" b="1" dirty="0">
                <a:latin typeface="Times New Roman" panose="02020603050405020304" pitchFamily="18" charset="0"/>
                <a:cs typeface="Times New Roman" panose="02020603050405020304" pitchFamily="18" charset="0"/>
              </a:rPr>
              <a:t>CONCLUSION</a:t>
            </a:r>
            <a:r>
              <a:rPr lang="en-IN" sz="2800" baseline="-25000" dirty="0">
                <a:latin typeface="Times New Roman" panose="02020603050405020304" pitchFamily="18" charset="0"/>
                <a:cs typeface="Times New Roman" panose="02020603050405020304" pitchFamily="18" charset="0"/>
              </a:rPr>
              <a:t>(EXPECTED)</a:t>
            </a:r>
            <a:endParaRPr lang="en-US" sz="2800" baseline="-25000" dirty="0"/>
          </a:p>
        </p:txBody>
      </p:sp>
      <p:sp>
        <p:nvSpPr>
          <p:cNvPr id="1048675" name="Content Placeholder 2"/>
          <p:cNvSpPr>
            <a:spLocks noGrp="1"/>
          </p:cNvSpPr>
          <p:nvPr>
            <p:ph idx="1"/>
          </p:nvPr>
        </p:nvSpPr>
        <p:spPr>
          <a:xfrm>
            <a:off x="625151" y="1240325"/>
            <a:ext cx="10728649" cy="4936638"/>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utilization of diverse machine learning algorithms, including Naive Bayes, Support Vector Machine (Linear), K-Nearest </a:t>
            </a:r>
            <a:r>
              <a:rPr lang="en-US" sz="2000" dirty="0" err="1">
                <a:latin typeface="Times New Roman" panose="02020603050405020304" pitchFamily="18" charset="0"/>
                <a:cs typeface="Times New Roman" panose="02020603050405020304" pitchFamily="18" charset="0"/>
              </a:rPr>
              <a:t>Neighbours</a:t>
            </a:r>
            <a:r>
              <a:rPr lang="en-US" sz="2000" dirty="0">
                <a:latin typeface="Times New Roman" panose="02020603050405020304" pitchFamily="18" charset="0"/>
                <a:cs typeface="Times New Roman" panose="02020603050405020304" pitchFamily="18" charset="0"/>
              </a:rPr>
              <a:t>, Decision Tree, and Random Forest, offers a comprehensive approach to heart disease prediction.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algorithm brings unique strengths to the prediction process, such as simplicity, robustness, and scalability, enhancing prediction accuracy, interpretability, and adaptability to changing data distributions.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Ensemble methods, particularly with Random Forest, hold promise in improving prediction accuracy while mitigating overfitting and handling noisy data effectively.</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transparency provided by Decision Tree models aids in understanding the underlying decision-making process, instilling trust in the predictions made by the system.</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Continuous monitoring, model maintenance, and ethical considerations are essential to ensure the system's effectiveness and reliability in real-world healthcare applications.</a:t>
            </a:r>
          </a:p>
        </p:txBody>
      </p:sp>
      <p:sp>
        <p:nvSpPr>
          <p:cNvPr id="1048677" name="Slide Number Placeholder 4"/>
          <p:cNvSpPr>
            <a:spLocks noGrp="1"/>
          </p:cNvSpPr>
          <p:nvPr>
            <p:ph type="sldNum" sz="quarter" idx="12"/>
          </p:nvPr>
        </p:nvSpPr>
        <p:spPr/>
        <p:txBody>
          <a:bodyPr/>
          <a:lstStyle/>
          <a:p>
            <a:fld id="{A0183BA4-7B10-4BE3-A0B2-A48721054ED6}" type="slidenum">
              <a:rPr lang="en-IN" smtClean="0"/>
              <a:pPr/>
              <a:t>15</a:t>
            </a:fld>
            <a:endParaRPr lang="en-IN" dirty="0"/>
          </a:p>
        </p:txBody>
      </p:sp>
      <p:sp>
        <p:nvSpPr>
          <p:cNvPr id="2" name="Footer Placeholder 1"/>
          <p:cNvSpPr>
            <a:spLocks noGrp="1"/>
          </p:cNvSpPr>
          <p:nvPr>
            <p:ph type="ftr" sz="quarter" idx="11"/>
          </p:nvPr>
        </p:nvSpPr>
        <p:spPr>
          <a:xfrm>
            <a:off x="222069" y="6310312"/>
            <a:ext cx="3931920"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0" y="2827175"/>
            <a:ext cx="12192000" cy="1203649"/>
          </a:xfrm>
        </p:spPr>
        <p:txBody>
          <a:bodyPr>
            <a:normAutofit/>
          </a:bodyPr>
          <a:lstStyle/>
          <a:p>
            <a:pPr algn="ctr"/>
            <a:r>
              <a:rPr lang="en-IN" sz="3600" b="1" dirty="0">
                <a:latin typeface="Times New Roman" panose="02020603050405020304" pitchFamily="18" charset="0"/>
                <a:cs typeface="Times New Roman" panose="02020603050405020304" pitchFamily="18" charset="0"/>
              </a:rPr>
              <a:t>QUERIES ??</a:t>
            </a:r>
            <a:endParaRPr lang="en-IN" b="1" dirty="0">
              <a:latin typeface="Times New Roman" panose="02020603050405020304" pitchFamily="18" charset="0"/>
              <a:cs typeface="Times New Roman" panose="02020603050405020304" pitchFamily="18" charset="0"/>
            </a:endParaRPr>
          </a:p>
        </p:txBody>
      </p:sp>
      <p:sp>
        <p:nvSpPr>
          <p:cNvPr id="1048684" name="Slide Number Placeholder 4"/>
          <p:cNvSpPr>
            <a:spLocks noGrp="1"/>
          </p:cNvSpPr>
          <p:nvPr>
            <p:ph type="sldNum" sz="quarter" idx="12"/>
          </p:nvPr>
        </p:nvSpPr>
        <p:spPr/>
        <p:txBody>
          <a:bodyPr/>
          <a:lstStyle/>
          <a:p>
            <a:fld id="{A0183BA4-7B10-4BE3-A0B2-A48721054ED6}" type="slidenum">
              <a:rPr lang="en-IN" smtClean="0"/>
              <a:pPr/>
              <a:t>16</a:t>
            </a:fld>
            <a:endParaRPr lang="en-IN" dirty="0"/>
          </a:p>
        </p:txBody>
      </p:sp>
      <p:sp>
        <p:nvSpPr>
          <p:cNvPr id="2" name="Footer Placeholder 1"/>
          <p:cNvSpPr>
            <a:spLocks noGrp="1"/>
          </p:cNvSpPr>
          <p:nvPr>
            <p:ph type="ftr" sz="quarter" idx="11"/>
          </p:nvPr>
        </p:nvSpPr>
        <p:spPr>
          <a:xfrm>
            <a:off x="753745" y="6356350"/>
            <a:ext cx="3376930"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Content Placeholder 2"/>
          <p:cNvSpPr>
            <a:spLocks noGrp="1"/>
          </p:cNvSpPr>
          <p:nvPr>
            <p:ph idx="1"/>
          </p:nvPr>
        </p:nvSpPr>
        <p:spPr>
          <a:xfrm>
            <a:off x="623596" y="1424409"/>
            <a:ext cx="10515600" cy="4351338"/>
          </a:xfrm>
        </p:spPr>
        <p:txBody>
          <a:bodyPr>
            <a:noAutofit/>
          </a:bodyPr>
          <a:lstStyle/>
          <a:p>
            <a:pPr marL="0" indent="0">
              <a:buNone/>
            </a:pPr>
            <a:r>
              <a:rPr lang="en-IN" sz="7200" dirty="0"/>
              <a:t>                                     </a:t>
            </a:r>
          </a:p>
          <a:p>
            <a:pPr marL="0" indent="0">
              <a:buNone/>
            </a:pPr>
            <a:r>
              <a:rPr lang="en-IN" sz="7200" dirty="0"/>
              <a:t>                   </a:t>
            </a:r>
            <a:r>
              <a:rPr lang="en-IN" sz="3600" b="1" dirty="0">
                <a:latin typeface="Times New Roman" panose="02020603050405020304" pitchFamily="18" charset="0"/>
                <a:cs typeface="Times New Roman" panose="02020603050405020304" pitchFamily="18" charset="0"/>
              </a:rPr>
              <a:t>THANK YOU</a:t>
            </a:r>
            <a:endParaRPr lang="en-IN" sz="3600" dirty="0"/>
          </a:p>
          <a:p>
            <a:pPr marL="0" indent="0">
              <a:buNone/>
            </a:pPr>
            <a:r>
              <a:rPr lang="en-IN" sz="7200" dirty="0"/>
              <a:t>                                              </a:t>
            </a:r>
          </a:p>
          <a:p>
            <a:pPr marL="0" indent="0">
              <a:buNone/>
            </a:pPr>
            <a:endParaRPr lang="en-IN" sz="7200" dirty="0"/>
          </a:p>
        </p:txBody>
      </p:sp>
      <p:sp>
        <p:nvSpPr>
          <p:cNvPr id="1048687" name="Slide Number Placeholder 4"/>
          <p:cNvSpPr>
            <a:spLocks noGrp="1"/>
          </p:cNvSpPr>
          <p:nvPr>
            <p:ph type="sldNum" sz="quarter" idx="12"/>
          </p:nvPr>
        </p:nvSpPr>
        <p:spPr/>
        <p:txBody>
          <a:bodyPr/>
          <a:lstStyle/>
          <a:p>
            <a:fld id="{A0183BA4-7B10-4BE3-A0B2-A48721054ED6}" type="slidenum">
              <a:rPr lang="en-IN" smtClean="0"/>
              <a:pPr/>
              <a:t>17</a:t>
            </a:fld>
            <a:endParaRPr lang="en-IN" dirty="0"/>
          </a:p>
        </p:txBody>
      </p:sp>
      <p:sp>
        <p:nvSpPr>
          <p:cNvPr id="2" name="Footer Placeholder 1"/>
          <p:cNvSpPr>
            <a:spLocks noGrp="1"/>
          </p:cNvSpPr>
          <p:nvPr>
            <p:ph type="ftr" sz="quarter" idx="11"/>
          </p:nvPr>
        </p:nvSpPr>
        <p:spPr>
          <a:xfrm>
            <a:off x="623570" y="6356350"/>
            <a:ext cx="3584575"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a:xfrm>
            <a:off x="0" y="0"/>
            <a:ext cx="12192000" cy="1203649"/>
          </a:xfrm>
        </p:spPr>
        <p:txBody>
          <a:bodyPr>
            <a:normAutofit/>
          </a:bodyPr>
          <a:lstStyle/>
          <a:p>
            <a:pPr algn="ctr"/>
            <a:r>
              <a:rPr lang="en-IN" sz="4000" b="1" dirty="0">
                <a:latin typeface="Times New Roman" panose="02020603050405020304" pitchFamily="18" charset="0"/>
                <a:cs typeface="Times New Roman" panose="02020603050405020304" pitchFamily="18" charset="0"/>
              </a:rPr>
              <a:t>OUTLINE </a:t>
            </a:r>
          </a:p>
        </p:txBody>
      </p:sp>
      <p:sp>
        <p:nvSpPr>
          <p:cNvPr id="1048592" name="Content Placeholder 2"/>
          <p:cNvSpPr>
            <a:spLocks noGrp="1"/>
          </p:cNvSpPr>
          <p:nvPr>
            <p:ph idx="1"/>
          </p:nvPr>
        </p:nvSpPr>
        <p:spPr>
          <a:xfrm>
            <a:off x="764273" y="1162705"/>
            <a:ext cx="10940047" cy="4973314"/>
          </a:xfrm>
        </p:spPr>
        <p:txBody>
          <a:bodyPr>
            <a:normAutofit fontScale="92857"/>
          </a:bodyPr>
          <a:lstStyle/>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Abstract</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Introduction</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Literature survey</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Existing System</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Proposed System</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Methodology (or) Block Diagram </a:t>
            </a:r>
          </a:p>
          <a:p>
            <a:pPr marL="457200" indent="-457200" algn="just">
              <a:lnSpc>
                <a:spcPct val="150000"/>
              </a:lnSpc>
              <a:spcBef>
                <a:spcPts val="415"/>
              </a:spcBef>
              <a:buSzPct val="80000"/>
              <a:buFont typeface="+mj-lt"/>
              <a:buAutoNum type="arabicPeriod"/>
              <a:tabLst>
                <a:tab pos="367030" algn="l"/>
              </a:tabLst>
            </a:pPr>
            <a:r>
              <a:rPr lang="en-IN" dirty="0">
                <a:latin typeface="Times New Roman" panose="02020603050405020304" pitchFamily="18" charset="0"/>
                <a:ea typeface="Times New Roman" panose="02020603050405020304" pitchFamily="18" charset="0"/>
              </a:rPr>
              <a:t>References</a:t>
            </a:r>
          </a:p>
          <a:p>
            <a:pPr marL="0" indent="0" algn="just">
              <a:lnSpc>
                <a:spcPct val="150000"/>
              </a:lnSpc>
              <a:spcBef>
                <a:spcPts val="415"/>
              </a:spcBef>
              <a:buSzPct val="80000"/>
              <a:buNone/>
              <a:tabLst>
                <a:tab pos="367030" algn="l"/>
              </a:tabLst>
            </a:pPr>
            <a:endParaRPr lang="en-IN"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endParaRPr lang="en-IN"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endParaRPr lang="en-IN"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endParaRPr lang="en-IN"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endParaRPr lang="en-IN" dirty="0">
              <a:latin typeface="Times New Roman" panose="02020603050405020304" pitchFamily="18" charset="0"/>
              <a:ea typeface="Times New Roman" panose="02020603050405020304" pitchFamily="18" charset="0"/>
            </a:endParaRPr>
          </a:p>
          <a:p>
            <a:pPr marL="0" indent="0" algn="just">
              <a:lnSpc>
                <a:spcPct val="150000"/>
              </a:lnSpc>
              <a:spcBef>
                <a:spcPts val="415"/>
              </a:spcBef>
              <a:buSzPct val="80000"/>
              <a:buNone/>
              <a:tabLst>
                <a:tab pos="367030" algn="l"/>
              </a:tabLst>
            </a:pPr>
            <a:endParaRPr lang="en-IN" dirty="0">
              <a:latin typeface="Times New Roman" panose="02020603050405020304" pitchFamily="18" charset="0"/>
              <a:ea typeface="Times New Roman" panose="02020603050405020304" pitchFamily="18" charset="0"/>
            </a:endParaRPr>
          </a:p>
          <a:p>
            <a:pPr marL="0" indent="0" algn="just">
              <a:lnSpc>
                <a:spcPct val="150000"/>
              </a:lnSpc>
              <a:spcBef>
                <a:spcPts val="415"/>
              </a:spcBef>
              <a:buSzPct val="80000"/>
              <a:buNone/>
              <a:tabLst>
                <a:tab pos="367030" algn="l"/>
              </a:tabLst>
            </a:pPr>
            <a:endParaRPr lang="en-IN" dirty="0">
              <a:latin typeface="Times New Roman" panose="02020603050405020304" pitchFamily="18" charset="0"/>
              <a:ea typeface="Times New Roman" panose="02020603050405020304" pitchFamily="18" charset="0"/>
            </a:endParaRPr>
          </a:p>
        </p:txBody>
      </p:sp>
      <p:sp>
        <p:nvSpPr>
          <p:cNvPr id="1048594" name="Slide Number Placeholder 4"/>
          <p:cNvSpPr>
            <a:spLocks noGrp="1"/>
          </p:cNvSpPr>
          <p:nvPr>
            <p:ph type="sldNum" sz="quarter" idx="12"/>
          </p:nvPr>
        </p:nvSpPr>
        <p:spPr/>
        <p:txBody>
          <a:bodyPr/>
          <a:lstStyle/>
          <a:p>
            <a:fld id="{A0183BA4-7B10-4BE3-A0B2-A48721054ED6}" type="slidenum">
              <a:rPr lang="en-IN" smtClean="0"/>
              <a:pPr/>
              <a:t>2</a:t>
            </a:fld>
            <a:endParaRPr lang="en-IN" dirty="0"/>
          </a:p>
        </p:txBody>
      </p:sp>
      <p:sp>
        <p:nvSpPr>
          <p:cNvPr id="2" name="Footer Placeholder 1"/>
          <p:cNvSpPr>
            <a:spLocks noGrp="1"/>
          </p:cNvSpPr>
          <p:nvPr>
            <p:ph type="ftr" sz="quarter" idx="11"/>
          </p:nvPr>
        </p:nvSpPr>
        <p:spPr>
          <a:xfrm>
            <a:off x="-1219200" y="6339892"/>
            <a:ext cx="4114800"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0" y="1"/>
            <a:ext cx="12192000" cy="951722"/>
          </a:xfrm>
        </p:spPr>
        <p:txBody>
          <a:bodyPr>
            <a:normAutofit/>
          </a:bodyPr>
          <a:lstStyle/>
          <a:p>
            <a:pPr algn="just"/>
            <a:r>
              <a:rPr lang="en-IN" sz="4000" b="1" dirty="0">
                <a:latin typeface="Times New Roman" panose="02020603050405020304" pitchFamily="18" charset="0"/>
                <a:cs typeface="Times New Roman" panose="02020603050405020304" pitchFamily="18" charset="0"/>
              </a:rPr>
              <a:t>                                  ABSTRACT</a:t>
            </a:r>
          </a:p>
        </p:txBody>
      </p:sp>
      <p:sp>
        <p:nvSpPr>
          <p:cNvPr id="1048597" name="Slide Number Placeholder 4"/>
          <p:cNvSpPr>
            <a:spLocks noGrp="1"/>
          </p:cNvSpPr>
          <p:nvPr>
            <p:ph type="sldNum" sz="quarter" idx="12"/>
          </p:nvPr>
        </p:nvSpPr>
        <p:spPr/>
        <p:txBody>
          <a:bodyPr/>
          <a:lstStyle/>
          <a:p>
            <a:fld id="{A0183BA4-7B10-4BE3-A0B2-A48721054ED6}" type="slidenum">
              <a:rPr lang="en-IN" smtClean="0"/>
              <a:pPr/>
              <a:t>3</a:t>
            </a:fld>
            <a:endParaRPr lang="en-IN" dirty="0"/>
          </a:p>
        </p:txBody>
      </p:sp>
      <p:sp>
        <p:nvSpPr>
          <p:cNvPr id="1048598" name="Content Placeholder 2"/>
          <p:cNvSpPr txBox="1"/>
          <p:nvPr/>
        </p:nvSpPr>
        <p:spPr>
          <a:xfrm>
            <a:off x="354563" y="951723"/>
            <a:ext cx="11374018" cy="5835067"/>
          </a:xfrm>
          <a:prstGeom prst="rect">
            <a:avLst/>
          </a:prstGeom>
        </p:spPr>
        <p:txBody>
          <a:bodyPr vert="horz" lIns="91440" tIns="45720" rIns="91440" bIns="45720" rtlCol="0">
            <a:noAutofit/>
          </a:bodyPr>
          <a:lstStyle/>
          <a:p>
            <a:pPr algn="just">
              <a:lnSpc>
                <a:spcPct val="107000"/>
              </a:lnSpc>
              <a:spcBef>
                <a:spcPts val="1800"/>
              </a:spcBef>
              <a:spcAft>
                <a:spcPts val="1800"/>
              </a:spcAft>
            </a:pPr>
            <a:r>
              <a:rPr lang="en-US" sz="2200" dirty="0">
                <a:solidFill>
                  <a:srgbClr val="1F1F1F"/>
                </a:solidFill>
                <a:latin typeface="Times New Roman" panose="02020603050405020304" pitchFamily="18" charset="0"/>
                <a:ea typeface="Times New Roman" panose="02020603050405020304" pitchFamily="18" charset="0"/>
              </a:rPr>
              <a:t>The project "Heart Failure Detection Using Machine Learning" presents an innovative approach aimed at leveraging machine learning techniques for the early detection of heart failure. Through the </a:t>
            </a:r>
            <a:r>
              <a:rPr lang="en-US" sz="2200" b="1" dirty="0">
                <a:solidFill>
                  <a:srgbClr val="1F1F1F"/>
                </a:solidFill>
                <a:latin typeface="Times New Roman" panose="02020603050405020304" pitchFamily="18" charset="0"/>
                <a:ea typeface="Times New Roman" panose="02020603050405020304" pitchFamily="18" charset="0"/>
              </a:rPr>
              <a:t>development of a predictive model</a:t>
            </a:r>
            <a:r>
              <a:rPr lang="en-US" sz="2200" dirty="0">
                <a:solidFill>
                  <a:srgbClr val="1F1F1F"/>
                </a:solidFill>
                <a:latin typeface="Times New Roman" panose="02020603050405020304" pitchFamily="18" charset="0"/>
                <a:ea typeface="Times New Roman" panose="02020603050405020304" pitchFamily="18" charset="0"/>
              </a:rPr>
              <a:t>, trained on extensive medical datasets and  machine learning algorithms, the project seeks to accurately identify patterns and indicators associated with heart failure. This endeavor is driven by the goal of enabling timely intervention and improving patient care outcomes. Rigorous experimentation and validation protocols are employed to assess the effectiveness and reliability of the model, demonstrating its potential to enhance healthcare practices. By providing clinicians with a proactive tool for managing heart-related conditions, this research endeavors to contribute to the advancement of healthcare delivery and improved patient outcomes through the integration of machine learning technology into clinical settings.</a:t>
            </a:r>
          </a:p>
          <a:p>
            <a:pPr algn="just">
              <a:lnSpc>
                <a:spcPct val="107000"/>
              </a:lnSpc>
              <a:spcBef>
                <a:spcPts val="1800"/>
              </a:spcBef>
              <a:spcAft>
                <a:spcPts val="1800"/>
              </a:spcAft>
            </a:pPr>
            <a:r>
              <a:rPr lang="en-US" sz="2000" b="1" dirty="0" err="1">
                <a:solidFill>
                  <a:srgbClr val="1F1F1F"/>
                </a:solidFill>
                <a:latin typeface="Times New Roman" panose="02020603050405020304" pitchFamily="18" charset="0"/>
                <a:cs typeface="Times New Roman" panose="02020603050405020304" pitchFamily="18" charset="0"/>
              </a:rPr>
              <a:t>Keywords</a:t>
            </a:r>
            <a:r>
              <a:rPr lang="en-US" sz="2000" dirty="0" err="1">
                <a:solidFill>
                  <a:srgbClr val="1F1F1F"/>
                </a:solidFill>
                <a:latin typeface="Times New Roman" panose="02020603050405020304" pitchFamily="18" charset="0"/>
                <a:cs typeface="Times New Roman" panose="02020603050405020304" pitchFamily="18" charset="0"/>
              </a:rPr>
              <a:t>:Heart</a:t>
            </a:r>
            <a:r>
              <a:rPr lang="en-US" sz="2000" dirty="0">
                <a:solidFill>
                  <a:srgbClr val="1F1F1F"/>
                </a:solidFill>
                <a:latin typeface="Times New Roman" panose="02020603050405020304" pitchFamily="18" charset="0"/>
                <a:cs typeface="Times New Roman" panose="02020603050405020304" pitchFamily="18" charset="0"/>
              </a:rPr>
              <a:t> Failure, Machine Learning, Predictive Model, Healthcare, Early Detection, Medical Datasets, Intervention, Patient Care, Clinical Settings, Healthcare Delivery.</a:t>
            </a:r>
            <a:endParaRPr kumimoji="0" lang="en-IN" sz="2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a:xfrm>
            <a:off x="-533399" y="6349222"/>
            <a:ext cx="4114800"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0" y="286614"/>
            <a:ext cx="12192000" cy="1071155"/>
          </a:xfrm>
        </p:spPr>
        <p:txBody>
          <a:bodyPr>
            <a:normAutofit/>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1048600" name="Content Placeholder 2"/>
          <p:cNvSpPr>
            <a:spLocks noGrp="1"/>
          </p:cNvSpPr>
          <p:nvPr>
            <p:ph idx="1"/>
          </p:nvPr>
        </p:nvSpPr>
        <p:spPr>
          <a:xfrm>
            <a:off x="1132114" y="1559265"/>
            <a:ext cx="9927771" cy="4557169"/>
          </a:xfrm>
        </p:spPr>
        <p:txBody>
          <a:bodyPr>
            <a:noAutofit/>
          </a:bodyPr>
          <a:lstStyle/>
          <a:p>
            <a:pPr marL="514350" indent="-514350" algn="just">
              <a:buNone/>
            </a:pPr>
            <a:r>
              <a:rPr lang="en-US" sz="2200" dirty="0">
                <a:latin typeface="Times New Roman" panose="02020603050405020304" pitchFamily="18" charset="0"/>
                <a:cs typeface="Times New Roman" panose="02020603050405020304" pitchFamily="18" charset="0"/>
              </a:rPr>
              <a:t>       Diagnosing heart disease poses a significant challenge due to the multitude of contributory risk factors, </a:t>
            </a:r>
            <a:r>
              <a:rPr lang="en-US" sz="2200" b="1" dirty="0">
                <a:latin typeface="Times New Roman" panose="02020603050405020304" pitchFamily="18" charset="0"/>
                <a:cs typeface="Times New Roman" panose="02020603050405020304" pitchFamily="18" charset="0"/>
              </a:rPr>
              <a:t>including diabetes, high blood pressure, high cholesterol, and abnormal pulse rates, among others</a:t>
            </a:r>
            <a:r>
              <a:rPr lang="en-US" sz="2200" dirty="0">
                <a:latin typeface="Times New Roman" panose="02020603050405020304" pitchFamily="18" charset="0"/>
                <a:cs typeface="Times New Roman" panose="02020603050405020304" pitchFamily="18" charset="0"/>
              </a:rPr>
              <a:t>. Among various life-threatening ailments, heart disease commands substantial attention in medical research. Automated prediction of heart conditions is imperative for effective treatment, given the complexity of diagnosing the disease. Currently, diagnosis primarily relies on patient signs and symptoms. Severity classification often employs methods such as the </a:t>
            </a:r>
            <a:r>
              <a:rPr lang="en-US" sz="2200" b="1" dirty="0">
                <a:latin typeface="Times New Roman" panose="02020603050405020304" pitchFamily="18" charset="0"/>
                <a:cs typeface="Times New Roman" panose="02020603050405020304" pitchFamily="18" charset="0"/>
              </a:rPr>
              <a:t>K-Nearest Neighbor Algorithm (KNN), Decision Trees (DT), SVM and Naive Bayes (NB). </a:t>
            </a:r>
            <a:r>
              <a:rPr lang="en-US" sz="2200" dirty="0">
                <a:latin typeface="Times New Roman" panose="02020603050405020304" pitchFamily="18" charset="0"/>
                <a:cs typeface="Times New Roman" panose="02020603050405020304" pitchFamily="18" charset="0"/>
              </a:rPr>
              <a:t>The Complex nature of heart disease necessitates careful handling to mitigate adverse outcomes, including heart complications and premature death.</a:t>
            </a:r>
            <a:endParaRPr lang="en-IN" sz="2200" dirty="0">
              <a:latin typeface="Times New Roman" panose="02020603050405020304" pitchFamily="18" charset="0"/>
              <a:cs typeface="Times New Roman" panose="02020603050405020304" pitchFamily="18" charset="0"/>
            </a:endParaRPr>
          </a:p>
        </p:txBody>
      </p:sp>
      <p:sp>
        <p:nvSpPr>
          <p:cNvPr id="1048602" name="Slide Number Placeholder 4"/>
          <p:cNvSpPr>
            <a:spLocks noGrp="1"/>
          </p:cNvSpPr>
          <p:nvPr>
            <p:ph type="sldNum" sz="quarter" idx="12"/>
          </p:nvPr>
        </p:nvSpPr>
        <p:spPr/>
        <p:txBody>
          <a:bodyPr/>
          <a:lstStyle/>
          <a:p>
            <a:fld id="{A0183BA4-7B10-4BE3-A0B2-A48721054ED6}" type="slidenum">
              <a:rPr lang="en-IN" smtClean="0"/>
              <a:pPr/>
              <a:t>4</a:t>
            </a:fld>
            <a:endParaRPr lang="en-IN" dirty="0"/>
          </a:p>
        </p:txBody>
      </p:sp>
      <p:sp>
        <p:nvSpPr>
          <p:cNvPr id="2" name="Footer Placeholder 1"/>
          <p:cNvSpPr>
            <a:spLocks noGrp="1"/>
          </p:cNvSpPr>
          <p:nvPr>
            <p:ph type="ftr" sz="quarter" idx="11"/>
          </p:nvPr>
        </p:nvSpPr>
        <p:spPr>
          <a:xfrm>
            <a:off x="0" y="6356350"/>
            <a:ext cx="4114800"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0" y="13648"/>
            <a:ext cx="12192000" cy="1203649"/>
          </a:xfrm>
        </p:spPr>
        <p:txBody>
          <a:bodyPr>
            <a:normAutofit/>
          </a:bodyPr>
          <a:lstStyle/>
          <a:p>
            <a:pPr algn="ctr"/>
            <a:r>
              <a:rPr lang="en-IN" sz="4000" b="1" dirty="0">
                <a:latin typeface="Times New Roman" panose="02020603050405020304" pitchFamily="18" charset="0"/>
                <a:cs typeface="Times New Roman" panose="02020603050405020304" pitchFamily="18" charset="0"/>
              </a:rPr>
              <a:t>LITERATURE SURVEY</a:t>
            </a:r>
          </a:p>
        </p:txBody>
      </p:sp>
      <p:graphicFrame>
        <p:nvGraphicFramePr>
          <p:cNvPr id="4194304" name="Table 6"/>
          <p:cNvGraphicFramePr>
            <a:graphicFrameLocks noGrp="1"/>
          </p:cNvGraphicFramePr>
          <p:nvPr>
            <p:ph idx="1"/>
            <p:extLst>
              <p:ext uri="{D42A27DB-BD31-4B8C-83A1-F6EECF244321}">
                <p14:modId xmlns:p14="http://schemas.microsoft.com/office/powerpoint/2010/main" val="1579424528"/>
              </p:ext>
            </p:extLst>
          </p:nvPr>
        </p:nvGraphicFramePr>
        <p:xfrm>
          <a:off x="169813" y="1372547"/>
          <a:ext cx="11821889" cy="5484267"/>
        </p:xfrm>
        <a:graphic>
          <a:graphicData uri="http://schemas.openxmlformats.org/drawingml/2006/table">
            <a:tbl>
              <a:tblPr firstRow="1" bandRow="1">
                <a:tableStyleId>{5C22544A-7EE6-4342-B048-85BDC9FD1C3A}</a:tableStyleId>
              </a:tblPr>
              <a:tblGrid>
                <a:gridCol w="982493">
                  <a:extLst>
                    <a:ext uri="{9D8B030D-6E8A-4147-A177-3AD203B41FA5}">
                      <a16:colId xmlns:a16="http://schemas.microsoft.com/office/drawing/2014/main" val="20000"/>
                    </a:ext>
                  </a:extLst>
                </a:gridCol>
                <a:gridCol w="2516146">
                  <a:extLst>
                    <a:ext uri="{9D8B030D-6E8A-4147-A177-3AD203B41FA5}">
                      <a16:colId xmlns:a16="http://schemas.microsoft.com/office/drawing/2014/main" val="20001"/>
                    </a:ext>
                  </a:extLst>
                </a:gridCol>
                <a:gridCol w="3577960">
                  <a:extLst>
                    <a:ext uri="{9D8B030D-6E8A-4147-A177-3AD203B41FA5}">
                      <a16:colId xmlns:a16="http://schemas.microsoft.com/office/drawing/2014/main" val="20002"/>
                    </a:ext>
                  </a:extLst>
                </a:gridCol>
                <a:gridCol w="1526220">
                  <a:extLst>
                    <a:ext uri="{9D8B030D-6E8A-4147-A177-3AD203B41FA5}">
                      <a16:colId xmlns:a16="http://schemas.microsoft.com/office/drawing/2014/main" val="20003"/>
                    </a:ext>
                  </a:extLst>
                </a:gridCol>
                <a:gridCol w="3219070">
                  <a:extLst>
                    <a:ext uri="{9D8B030D-6E8A-4147-A177-3AD203B41FA5}">
                      <a16:colId xmlns:a16="http://schemas.microsoft.com/office/drawing/2014/main" val="20004"/>
                    </a:ext>
                  </a:extLst>
                </a:gridCol>
              </a:tblGrid>
              <a:tr h="353566">
                <a:tc>
                  <a:txBody>
                    <a:bodyPr/>
                    <a:lstStyle/>
                    <a:p>
                      <a:pPr algn="ctr"/>
                      <a:r>
                        <a:rPr lang="en-IN" dirty="0">
                          <a:solidFill>
                            <a:schemeClr val="tx1"/>
                          </a:solidFill>
                          <a:latin typeface="Times New Roman" panose="02020603050405020304" pitchFamily="18" charset="0"/>
                          <a:cs typeface="Times New Roman" panose="02020603050405020304" pitchFamily="18"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panose="020F0502020204030204"/>
                          <a:cs typeface="Times New Roman" panose="02020603050405020304" pitchFamily="18" charset="0"/>
                        </a:rPr>
                        <a:t>Author</a:t>
                      </a: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panose="020F0502020204030204"/>
                          <a:cs typeface="Times New Roman" panose="02020603050405020304" pitchFamily="18" charset="0"/>
                        </a:rPr>
                        <a:t>Title</a:t>
                      </a: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panose="020F0502020204030204"/>
                          <a:cs typeface="Times New Roman" panose="02020603050405020304" pitchFamily="18" charset="0"/>
                        </a:rPr>
                        <a:t>Year</a:t>
                      </a: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panose="020F0502020204030204"/>
                          <a:cs typeface="Times New Roman" panose="02020603050405020304" pitchFamily="18" charset="0"/>
                        </a:rPr>
                        <a:t>Contributions</a:t>
                      </a:r>
                      <a:endParaRPr lang="en-US" sz="1800" dirty="0">
                        <a:solidFill>
                          <a:schemeClr val="tx1"/>
                        </a:solidFill>
                        <a:latin typeface="Times New Roman" panose="02020603050405020304" pitchFamily="18" charset="0"/>
                        <a:ea typeface="Calibri" panose="020F0502020204030204"/>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81088">
                <a:tc>
                  <a:txBody>
                    <a:bodyPr/>
                    <a:lstStyle/>
                    <a:p>
                      <a:pPr algn="just"/>
                      <a:r>
                        <a:rPr lang="en-IN"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b="0" dirty="0">
                          <a:latin typeface="Times New Roman" panose="02020603050405020304" pitchFamily="18" charset="0"/>
                          <a:cs typeface="Times New Roman" panose="02020603050405020304" pitchFamily="18" charset="0"/>
                        </a:rPr>
                        <a:t>Mr. </a:t>
                      </a:r>
                      <a:r>
                        <a:rPr lang="en-IN" b="0" dirty="0" err="1">
                          <a:latin typeface="Times New Roman" panose="02020603050405020304" pitchFamily="18" charset="0"/>
                          <a:cs typeface="Times New Roman" panose="02020603050405020304" pitchFamily="18" charset="0"/>
                        </a:rPr>
                        <a:t>Santhana</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Krishnan.J</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Dr.</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Geetha.S</a:t>
                      </a:r>
                      <a:endParaRPr lang="en-IN" b="0" dirty="0">
                        <a:latin typeface="Times New Roman" panose="02020603050405020304" pitchFamily="18" charset="0"/>
                        <a:cs typeface="Times New Roman" panose="02020603050405020304" pitchFamily="18" charset="0"/>
                      </a:endParaRPr>
                    </a:p>
                    <a:p>
                      <a:endParaRPr lang="en-IN" b="0" dirty="0">
                        <a:latin typeface="Times New Roman" panose="02020603050405020304" pitchFamily="18" charset="0"/>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15000"/>
                        </a:lnSpc>
                        <a:spcBef>
                          <a:spcPts val="0"/>
                        </a:spcBef>
                        <a:spcAft>
                          <a:spcPts val="0"/>
                        </a:spcAft>
                        <a:buClrTx/>
                        <a:buSzTx/>
                        <a:buFontTx/>
                        <a:buNone/>
                      </a:pPr>
                      <a:r>
                        <a:rPr lang="en-US" sz="1800" b="0" dirty="0">
                          <a:latin typeface="Times New Roman" panose="02020603050405020304" pitchFamily="18" charset="0"/>
                          <a:cs typeface="Times New Roman" panose="02020603050405020304" pitchFamily="18" charset="0"/>
                        </a:rPr>
                        <a:t>Prediction of Heart Disease Using Machine Learning Algorithms".</a:t>
                      </a:r>
                    </a:p>
                    <a:p>
                      <a:pPr marL="0" marR="0" indent="0" algn="just" defTabSz="914400" rtl="0" eaLnBrk="1" fontAlgn="auto" latinLnBrk="0" hangingPunct="1">
                        <a:lnSpc>
                          <a:spcPct val="115000"/>
                        </a:lnSpc>
                        <a:spcBef>
                          <a:spcPts val="0"/>
                        </a:spcBef>
                        <a:spcAft>
                          <a:spcPts val="0"/>
                        </a:spcAft>
                        <a:buClrTx/>
                        <a:buSzTx/>
                        <a:buFontTx/>
                        <a:buNone/>
                      </a:pPr>
                      <a:endParaRPr lang="en-IN" sz="1800" b="0" dirty="0">
                        <a:latin typeface="Times New Roman" panose="02020603050405020304" pitchFamily="18" charset="0"/>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panose="020F0502020204030204"/>
                          <a:cs typeface="Times New Roman" panose="02020603050405020304" pitchFamily="18" charset="0"/>
                        </a:rPr>
                        <a:t>2018</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kern="1200" dirty="0">
                          <a:solidFill>
                            <a:schemeClr val="dk1"/>
                          </a:solidFill>
                          <a:effectLst/>
                          <a:latin typeface="+mn-lt"/>
                          <a:ea typeface="+mn-ea"/>
                          <a:cs typeface="+mn-cs"/>
                        </a:rPr>
                        <a:t>Algorithms Used  :</a:t>
                      </a:r>
                    </a:p>
                    <a:p>
                      <a:r>
                        <a:rPr lang="en-US"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Decision Tree</a:t>
                      </a:r>
                    </a:p>
                    <a:p>
                      <a:r>
                        <a:rPr lang="en-US" sz="1800" b="0" i="0" kern="1200" dirty="0">
                          <a:solidFill>
                            <a:schemeClr val="dk1"/>
                          </a:solidFill>
                          <a:effectLst/>
                          <a:latin typeface="+mn-lt"/>
                          <a:ea typeface="+mn-ea"/>
                          <a:cs typeface="+mn-cs"/>
                        </a:rPr>
                        <a:t>         Naive Bayes</a:t>
                      </a:r>
                    </a:p>
                    <a:p>
                      <a:r>
                        <a:rPr lang="en-IN" sz="1800" b="1" i="0" kern="1200" dirty="0">
                          <a:solidFill>
                            <a:schemeClr val="dk1"/>
                          </a:solidFill>
                          <a:effectLst/>
                          <a:latin typeface="+mn-lt"/>
                          <a:ea typeface="+mn-ea"/>
                          <a:cs typeface="+mn-cs"/>
                        </a:rPr>
                        <a:t>Accuracy                :</a:t>
                      </a:r>
                      <a:endParaRPr lang="en-US" sz="1800" b="0" i="0" kern="1200" dirty="0">
                        <a:solidFill>
                          <a:schemeClr val="dk1"/>
                        </a:solidFill>
                        <a:effectLst/>
                        <a:latin typeface="+mn-lt"/>
                        <a:ea typeface="+mn-ea"/>
                        <a:cs typeface="+mn-cs"/>
                      </a:endParaRPr>
                    </a:p>
                    <a:p>
                      <a:pPr lvl="1"/>
                      <a:r>
                        <a:rPr lang="en-US" sz="1800" b="0" i="0" kern="1200" dirty="0">
                          <a:solidFill>
                            <a:schemeClr val="dk1"/>
                          </a:solidFill>
                          <a:effectLst/>
                          <a:latin typeface="+mn-lt"/>
                          <a:ea typeface="+mn-ea"/>
                          <a:cs typeface="+mn-cs"/>
                        </a:rPr>
                        <a:t>Accuracy: 87%</a:t>
                      </a:r>
                    </a:p>
                    <a:p>
                      <a:pPr marL="0" marR="0" indent="0" algn="just" defTabSz="914400" rtl="0" eaLnBrk="1" fontAlgn="auto" latinLnBrk="0" hangingPunct="1">
                        <a:lnSpc>
                          <a:spcPct val="115000"/>
                        </a:lnSpc>
                        <a:spcBef>
                          <a:spcPts val="0"/>
                        </a:spcBef>
                        <a:spcAft>
                          <a:spcPts val="0"/>
                        </a:spcAft>
                        <a:buClrTx/>
                        <a:buSzTx/>
                        <a:buFontTx/>
                        <a:buNone/>
                      </a:pPr>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243508">
                <a:tc>
                  <a:txBody>
                    <a:bodyPr/>
                    <a:lstStyle/>
                    <a:p>
                      <a:pPr algn="just"/>
                      <a:r>
                        <a:rPr lang="en-IN"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15000"/>
                        </a:lnSpc>
                        <a:spcBef>
                          <a:spcPts val="0"/>
                        </a:spcBef>
                        <a:spcAft>
                          <a:spcPts val="0"/>
                        </a:spcAft>
                        <a:buClrTx/>
                        <a:buSzTx/>
                        <a:buFontTx/>
                        <a:buNone/>
                      </a:pPr>
                      <a:r>
                        <a:rPr lang="en-IN" b="0" dirty="0">
                          <a:latin typeface="Times New Roman" panose="02020603050405020304" pitchFamily="18" charset="0"/>
                          <a:cs typeface="Times New Roman" panose="02020603050405020304" pitchFamily="18" charset="0"/>
                        </a:rPr>
                        <a:t>M. </a:t>
                      </a:r>
                      <a:r>
                        <a:rPr lang="en-IN" b="0" dirty="0" err="1">
                          <a:latin typeface="Times New Roman" panose="02020603050405020304" pitchFamily="18" charset="0"/>
                          <a:cs typeface="Times New Roman" panose="02020603050405020304" pitchFamily="18" charset="0"/>
                        </a:rPr>
                        <a:t>Marimuthu</a:t>
                      </a:r>
                      <a:r>
                        <a:rPr lang="en-IN" b="0" dirty="0">
                          <a:latin typeface="Times New Roman" panose="02020603050405020304" pitchFamily="18" charset="0"/>
                          <a:cs typeface="Times New Roman" panose="02020603050405020304" pitchFamily="18" charset="0"/>
                        </a:rPr>
                        <a:t>, S. </a:t>
                      </a:r>
                      <a:r>
                        <a:rPr lang="en-IN" b="0" dirty="0" err="1">
                          <a:latin typeface="Times New Roman" panose="02020603050405020304" pitchFamily="18" charset="0"/>
                          <a:cs typeface="Times New Roman" panose="02020603050405020304" pitchFamily="18" charset="0"/>
                        </a:rPr>
                        <a:t>Deivarani</a:t>
                      </a:r>
                      <a:r>
                        <a:rPr lang="en-IN" b="0" dirty="0">
                          <a:latin typeface="Times New Roman" panose="02020603050405020304" pitchFamily="18" charset="0"/>
                          <a:cs typeface="Times New Roman" panose="02020603050405020304" pitchFamily="18" charset="0"/>
                        </a:rPr>
                        <a:t>, </a:t>
                      </a:r>
                      <a:r>
                        <a:rPr lang="en-IN" b="0" dirty="0" err="1">
                          <a:latin typeface="Times New Roman" panose="02020603050405020304" pitchFamily="18" charset="0"/>
                          <a:cs typeface="Times New Roman" panose="02020603050405020304" pitchFamily="18" charset="0"/>
                        </a:rPr>
                        <a:t>Gayathri.R</a:t>
                      </a:r>
                      <a:endParaRPr lang="en-IN" b="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15000"/>
                        </a:lnSpc>
                        <a:spcBef>
                          <a:spcPts val="0"/>
                        </a:spcBef>
                        <a:spcAft>
                          <a:spcPts val="0"/>
                        </a:spcAft>
                        <a:buClrTx/>
                        <a:buSzTx/>
                        <a:buFontTx/>
                        <a:buNone/>
                      </a:pPr>
                      <a:endParaRPr lang="en-IN" b="0" dirty="0">
                        <a:latin typeface="Times New Roman" panose="02020603050405020304" pitchFamily="18" charset="0"/>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15000"/>
                        </a:lnSpc>
                        <a:spcBef>
                          <a:spcPts val="0"/>
                        </a:spcBef>
                        <a:spcAft>
                          <a:spcPts val="0"/>
                        </a:spcAft>
                        <a:buClrTx/>
                        <a:buSzTx/>
                        <a:buFontTx/>
                        <a:buNone/>
                      </a:pPr>
                      <a:r>
                        <a:rPr lang="en-US" sz="1800" b="0" i="0" kern="1200" dirty="0">
                          <a:solidFill>
                            <a:schemeClr val="dk1"/>
                          </a:solidFill>
                          <a:effectLst/>
                          <a:latin typeface="+mn-lt"/>
                          <a:ea typeface="+mn-ea"/>
                          <a:cs typeface="+mn-cs"/>
                        </a:rPr>
                        <a:t>Analysis of Heart Disease Prediction using Various Machine Learning Techniques </a:t>
                      </a:r>
                      <a:endParaRPr lang="en-IN" b="0" dirty="0">
                        <a:latin typeface="Times New Roman" panose="02020603050405020304" pitchFamily="18" charset="0"/>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panose="020F0502020204030204"/>
                          <a:cs typeface="Times New Roman" panose="02020603050405020304" pitchFamily="18" charset="0"/>
                        </a:rPr>
                        <a:t>2022</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b="1" i="0" kern="1200" dirty="0">
                          <a:solidFill>
                            <a:schemeClr val="dk1"/>
                          </a:solidFill>
                          <a:effectLst/>
                          <a:latin typeface="+mn-lt"/>
                          <a:ea typeface="+mn-ea"/>
                          <a:cs typeface="+mn-cs"/>
                        </a:rPr>
                        <a:t>Algorithms Used  :</a:t>
                      </a:r>
                    </a:p>
                    <a:p>
                      <a:r>
                        <a:rPr lang="en-US"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K-Nearest Neighbor (KNN)</a:t>
                      </a:r>
                    </a:p>
                    <a:p>
                      <a:r>
                        <a:rPr lang="en-US" sz="1800" b="0" i="0" kern="1200" dirty="0">
                          <a:solidFill>
                            <a:schemeClr val="dk1"/>
                          </a:solidFill>
                          <a:effectLst/>
                          <a:latin typeface="+mn-lt"/>
                          <a:ea typeface="+mn-ea"/>
                          <a:cs typeface="+mn-cs"/>
                        </a:rPr>
                        <a:t>         Naive Bayes (NB)</a:t>
                      </a:r>
                    </a:p>
                    <a:p>
                      <a:r>
                        <a:rPr lang="en-US" sz="1800" b="0" i="0" kern="1200" dirty="0">
                          <a:solidFill>
                            <a:schemeClr val="dk1"/>
                          </a:solidFill>
                          <a:effectLst/>
                          <a:latin typeface="+mn-lt"/>
                          <a:ea typeface="+mn-ea"/>
                          <a:cs typeface="+mn-cs"/>
                        </a:rPr>
                        <a:t>         Decision Tree</a:t>
                      </a:r>
                    </a:p>
                    <a:p>
                      <a:r>
                        <a:rPr lang="en-IN" sz="1800" b="1" i="0" kern="1200" dirty="0">
                          <a:solidFill>
                            <a:schemeClr val="dk1"/>
                          </a:solidFill>
                          <a:effectLst/>
                          <a:latin typeface="+mn-lt"/>
                          <a:ea typeface="+mn-ea"/>
                          <a:cs typeface="+mn-cs"/>
                        </a:rPr>
                        <a:t>Accuracy                :</a:t>
                      </a:r>
                      <a:endParaRPr lang="en-US" sz="1800" b="0" i="0" kern="1200" dirty="0">
                        <a:solidFill>
                          <a:schemeClr val="dk1"/>
                        </a:solidFill>
                        <a:effectLst/>
                        <a:latin typeface="+mn-lt"/>
                        <a:ea typeface="+mn-ea"/>
                        <a:cs typeface="+mn-cs"/>
                      </a:endParaRPr>
                    </a:p>
                    <a:p>
                      <a:pPr lvl="1"/>
                      <a:r>
                        <a:rPr lang="en-US" sz="1800" b="0" i="0" kern="1200" dirty="0">
                          <a:solidFill>
                            <a:schemeClr val="dk1"/>
                          </a:solidFill>
                          <a:effectLst/>
                          <a:latin typeface="+mn-lt"/>
                          <a:ea typeface="+mn-ea"/>
                          <a:cs typeface="+mn-cs"/>
                        </a:rPr>
                        <a:t>Accuracy: 75.58%</a:t>
                      </a:r>
                    </a:p>
                    <a:p>
                      <a:pPr marL="0" marR="0" indent="0" algn="just" defTabSz="914400" rtl="0" eaLnBrk="1" fontAlgn="auto" latinLnBrk="0" hangingPunct="1">
                        <a:lnSpc>
                          <a:spcPct val="115000"/>
                        </a:lnSpc>
                        <a:spcBef>
                          <a:spcPts val="0"/>
                        </a:spcBef>
                        <a:spcAft>
                          <a:spcPts val="0"/>
                        </a:spcAft>
                        <a:buClrTx/>
                        <a:buSzTx/>
                        <a:buFontTx/>
                        <a:buNone/>
                      </a:pPr>
                      <a:endParaRPr lang="en-IN" dirty="0">
                        <a:latin typeface="Times New Roman" panose="02020603050405020304" pitchFamily="18" charset="0"/>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193911">
                <a:tc gridSpan="5">
                  <a:txBody>
                    <a:bodyPr/>
                    <a:lstStyle/>
                    <a:p>
                      <a:r>
                        <a:rPr lang="en-IN" dirty="0">
                          <a:latin typeface="Times New Roman" panose="02020603050405020304" pitchFamily="18" charset="0"/>
                          <a:cs typeface="Times New Roman" panose="02020603050405020304" pitchFamily="18"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68587" marR="68587"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marL="68587" marR="68587"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marL="68587" marR="68587"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048637" name="Slide Number Placeholder 4"/>
          <p:cNvSpPr>
            <a:spLocks noGrp="1"/>
          </p:cNvSpPr>
          <p:nvPr>
            <p:ph type="sldNum" sz="quarter" idx="12"/>
          </p:nvPr>
        </p:nvSpPr>
        <p:spPr>
          <a:xfrm>
            <a:off x="8610600" y="6369998"/>
            <a:ext cx="2743200" cy="365125"/>
          </a:xfrm>
        </p:spPr>
        <p:txBody>
          <a:bodyPr/>
          <a:lstStyle/>
          <a:p>
            <a:fld id="{A0183BA4-7B10-4BE3-A0B2-A48721054ED6}" type="slidenum">
              <a:rPr lang="en-IN" smtClean="0"/>
              <a:pPr/>
              <a:t>5</a:t>
            </a:fld>
            <a:endParaRPr lang="en-IN" dirty="0"/>
          </a:p>
        </p:txBody>
      </p:sp>
      <p:sp>
        <p:nvSpPr>
          <p:cNvPr id="2" name="Footer Placeholder 1"/>
          <p:cNvSpPr>
            <a:spLocks noGrp="1"/>
          </p:cNvSpPr>
          <p:nvPr>
            <p:ph type="ftr" sz="quarter" idx="11"/>
          </p:nvPr>
        </p:nvSpPr>
        <p:spPr>
          <a:xfrm>
            <a:off x="-1074576" y="6369998"/>
            <a:ext cx="4114800"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
          <p:cNvSpPr>
            <a:spLocks noGrp="1"/>
          </p:cNvSpPr>
          <p:nvPr>
            <p:ph type="title"/>
          </p:nvPr>
        </p:nvSpPr>
        <p:spPr>
          <a:xfrm>
            <a:off x="-139959" y="531648"/>
            <a:ext cx="12192000" cy="952606"/>
          </a:xfrm>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EXISTING SYSTEM</a:t>
            </a:r>
            <a:br>
              <a:rPr lang="en-US" sz="2400"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sp>
        <p:nvSpPr>
          <p:cNvPr id="1048651" name="Content Placeholder 2"/>
          <p:cNvSpPr>
            <a:spLocks noGrp="1"/>
          </p:cNvSpPr>
          <p:nvPr>
            <p:ph idx="1"/>
          </p:nvPr>
        </p:nvSpPr>
        <p:spPr>
          <a:xfrm>
            <a:off x="251929" y="1226926"/>
            <a:ext cx="11940071" cy="4404147"/>
          </a:xfrm>
        </p:spPr>
        <p:txBody>
          <a:bodyPr>
            <a:normAutofit/>
          </a:bodyPr>
          <a:lstStyle/>
          <a:p>
            <a:pPr marL="457200" indent="-457200" algn="just">
              <a:buFont typeface="+mj-lt"/>
              <a:buAutoNum type="arabicPeriod"/>
            </a:pPr>
            <a:r>
              <a:rPr lang="en-IN"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existing heart disease prediction system employs Machine Learning for disease    classification using patient data.</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Challenges include limited interpretability, scalability issues due to resource-intensive algorithms, and overfitting risks.</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Dataset quality issues, such as biases and missing values, undermine prediction reliability.</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Continuous manual feature engineering and model maintenance add complexity and overhead.</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Despite promising results, improvements are needed for enhanced effectiveness and reliability in real-world healthcare settings.</a:t>
            </a:r>
          </a:p>
        </p:txBody>
      </p:sp>
      <p:sp>
        <p:nvSpPr>
          <p:cNvPr id="1048653" name="Slide Number Placeholder 4"/>
          <p:cNvSpPr>
            <a:spLocks noGrp="1"/>
          </p:cNvSpPr>
          <p:nvPr>
            <p:ph type="sldNum" sz="quarter" idx="12"/>
          </p:nvPr>
        </p:nvSpPr>
        <p:spPr/>
        <p:txBody>
          <a:bodyPr/>
          <a:lstStyle/>
          <a:p>
            <a:fld id="{A0183BA4-7B10-4BE3-A0B2-A48721054ED6}" type="slidenum">
              <a:rPr lang="en-IN" smtClean="0"/>
              <a:pPr/>
              <a:t>6</a:t>
            </a:fld>
            <a:endParaRPr lang="en-IN" dirty="0"/>
          </a:p>
        </p:txBody>
      </p:sp>
      <p:sp>
        <p:nvSpPr>
          <p:cNvPr id="2" name="Footer Placeholder 1"/>
          <p:cNvSpPr>
            <a:spLocks noGrp="1"/>
          </p:cNvSpPr>
          <p:nvPr>
            <p:ph type="ftr" sz="quarter" idx="11"/>
          </p:nvPr>
        </p:nvSpPr>
        <p:spPr>
          <a:xfrm>
            <a:off x="-897293" y="6326351"/>
            <a:ext cx="4114800"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374"/>
            <a:ext cx="10515600" cy="597528"/>
          </a:xfrm>
        </p:spPr>
        <p:txBody>
          <a:bodyPr>
            <a:normAutofit/>
          </a:bodyPr>
          <a:lstStyle/>
          <a:p>
            <a:pPr algn="ctr"/>
            <a:r>
              <a:rPr lang="en-IN" sz="3600" b="1" dirty="0">
                <a:latin typeface="Times New Roman" panose="02020603050405020304" pitchFamily="18" charset="0"/>
                <a:cs typeface="Times New Roman" panose="02020603050405020304" pitchFamily="18" charset="0"/>
              </a:rPr>
              <a:t>DISADVANTAGES </a:t>
            </a:r>
          </a:p>
        </p:txBody>
      </p:sp>
      <p:sp>
        <p:nvSpPr>
          <p:cNvPr id="3" name="Content Placeholder 2"/>
          <p:cNvSpPr>
            <a:spLocks noGrp="1"/>
          </p:cNvSpPr>
          <p:nvPr>
            <p:ph idx="1"/>
          </p:nvPr>
        </p:nvSpPr>
        <p:spPr>
          <a:xfrm>
            <a:off x="838200" y="624688"/>
            <a:ext cx="10515600" cy="5731661"/>
          </a:xfrm>
        </p:spPr>
        <p:txBody>
          <a:bodyPr numCol="2">
            <a:normAutofit fontScale="62500" lnSpcReduction="20000"/>
          </a:bodyPr>
          <a:lstStyle/>
          <a:p>
            <a:pPr marL="514350" indent="-514350" algn="just">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Interpretability:</a:t>
            </a:r>
            <a:r>
              <a:rPr lang="en-US" dirty="0">
                <a:latin typeface="Times New Roman" panose="02020603050405020304" pitchFamily="18" charset="0"/>
                <a:cs typeface="Times New Roman" panose="02020603050405020304" pitchFamily="18" charset="0"/>
              </a:rPr>
              <a:t>  The ability to understand and interpret the reasoning behind the model's predictions or decisions.</a:t>
            </a:r>
          </a:p>
          <a:p>
            <a:pPr marL="514350" indent="-514350" algn="just">
              <a:buNone/>
            </a:pPr>
            <a:r>
              <a:rPr lang="en-US" dirty="0">
                <a:latin typeface="Times New Roman" panose="02020603050405020304" pitchFamily="18" charset="0"/>
                <a:cs typeface="Times New Roman" panose="02020603050405020304" pitchFamily="18" charset="0"/>
              </a:rPr>
              <a:t>   </a:t>
            </a:r>
          </a:p>
          <a:p>
            <a:pPr marL="514350" indent="-514350" algn="just">
              <a:buNone/>
            </a:pPr>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The capability of the system to handle increasing amounts of data or user requests without compromising performance.</a:t>
            </a:r>
          </a:p>
          <a:p>
            <a:pPr marL="514350" indent="-514350" algn="just">
              <a:buNone/>
            </a:pPr>
            <a:r>
              <a:rPr lang="en-US" dirty="0">
                <a:latin typeface="Times New Roman" panose="02020603050405020304" pitchFamily="18" charset="0"/>
                <a:cs typeface="Times New Roman" panose="02020603050405020304" pitchFamily="18" charset="0"/>
              </a:rPr>
              <a:t>   </a:t>
            </a:r>
          </a:p>
          <a:p>
            <a:pPr marL="514350" indent="-514350" algn="just">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Overfitting:</a:t>
            </a:r>
            <a:r>
              <a:rPr lang="en-US" dirty="0">
                <a:latin typeface="Times New Roman" panose="02020603050405020304" pitchFamily="18" charset="0"/>
                <a:cs typeface="Times New Roman" panose="02020603050405020304" pitchFamily="18" charset="0"/>
              </a:rPr>
              <a:t> Occurs when the model learns noise or irrelevant patterns in the training data, resulting in poor generalization to unseen data.</a:t>
            </a:r>
          </a:p>
          <a:p>
            <a:pPr marL="514350" indent="-514350" algn="just">
              <a:buNone/>
            </a:pPr>
            <a:r>
              <a:rPr lang="en-US" dirty="0">
                <a:latin typeface="Times New Roman" panose="02020603050405020304" pitchFamily="18" charset="0"/>
                <a:cs typeface="Times New Roman" panose="02020603050405020304" pitchFamily="18" charset="0"/>
              </a:rPr>
              <a:t>   </a:t>
            </a:r>
          </a:p>
          <a:p>
            <a:pPr marL="514350" indent="-514350" algn="just">
              <a:buNone/>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Dataset Quality:</a:t>
            </a:r>
            <a:r>
              <a:rPr lang="en-US" dirty="0">
                <a:latin typeface="Times New Roman" panose="02020603050405020304" pitchFamily="18" charset="0"/>
                <a:cs typeface="Times New Roman" panose="02020603050405020304" pitchFamily="18" charset="0"/>
              </a:rPr>
              <a:t> Refers to the reliability, completeness, and representativeness of the data used to train the model.</a:t>
            </a:r>
          </a:p>
          <a:p>
            <a:pPr marL="514350" indent="-514350" algn="just">
              <a:buNone/>
            </a:pPr>
            <a:r>
              <a:rPr lang="en-US" dirty="0">
                <a:latin typeface="Times New Roman" panose="02020603050405020304" pitchFamily="18" charset="0"/>
                <a:cs typeface="Times New Roman" panose="02020603050405020304" pitchFamily="18" charset="0"/>
              </a:rPr>
              <a:t>   </a:t>
            </a:r>
          </a:p>
          <a:p>
            <a:pPr marL="514350" indent="-514350" algn="just">
              <a:buNone/>
            </a:pPr>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Maintenance:</a:t>
            </a:r>
            <a:r>
              <a:rPr lang="en-US" dirty="0">
                <a:latin typeface="Times New Roman" panose="02020603050405020304" pitchFamily="18" charset="0"/>
                <a:cs typeface="Times New Roman" panose="02020603050405020304" pitchFamily="18" charset="0"/>
              </a:rPr>
              <a:t> The ongoing process of updating, monitoring, and refining the model to ensure its accuracy and relevance over time. </a:t>
            </a:r>
          </a:p>
          <a:p>
            <a:pPr marL="514350" indent="-514350" algn="just">
              <a:buNone/>
            </a:pPr>
            <a:r>
              <a:rPr lang="en-US" dirty="0">
                <a:latin typeface="Times New Roman" panose="02020603050405020304" pitchFamily="18" charset="0"/>
                <a:cs typeface="Times New Roman" panose="02020603050405020304" pitchFamily="18" charset="0"/>
              </a:rPr>
              <a:t>   </a:t>
            </a:r>
          </a:p>
          <a:p>
            <a:pPr marL="514350" indent="-514350" algn="just">
              <a:buNone/>
            </a:pPr>
            <a:endParaRPr lang="en-US" dirty="0">
              <a:latin typeface="Times New Roman" panose="02020603050405020304" pitchFamily="18" charset="0"/>
              <a:cs typeface="Times New Roman" panose="02020603050405020304" pitchFamily="18" charset="0"/>
            </a:endParaRPr>
          </a:p>
          <a:p>
            <a:pPr marL="514350" indent="-514350" algn="just">
              <a:buNone/>
            </a:pPr>
            <a:endParaRPr lang="en-US" dirty="0">
              <a:latin typeface="Times New Roman" panose="02020603050405020304" pitchFamily="18" charset="0"/>
              <a:cs typeface="Times New Roman" panose="02020603050405020304" pitchFamily="18" charset="0"/>
            </a:endParaRPr>
          </a:p>
          <a:p>
            <a:pPr marL="514350" indent="-514350" algn="just">
              <a:buNone/>
            </a:pPr>
            <a:r>
              <a:rPr lang="en-US" dirty="0">
                <a:latin typeface="Times New Roman" panose="02020603050405020304" pitchFamily="18" charset="0"/>
                <a:cs typeface="Times New Roman" panose="02020603050405020304" pitchFamily="18" charset="0"/>
              </a:rPr>
              <a:t>  6. </a:t>
            </a:r>
            <a:r>
              <a:rPr lang="en-US" b="1" dirty="0">
                <a:latin typeface="Times New Roman" panose="02020603050405020304" pitchFamily="18" charset="0"/>
                <a:cs typeface="Times New Roman" panose="02020603050405020304" pitchFamily="18" charset="0"/>
              </a:rPr>
              <a:t>Adaptability:   </a:t>
            </a:r>
            <a:r>
              <a:rPr lang="en-US" dirty="0">
                <a:latin typeface="Times New Roman" panose="02020603050405020304" pitchFamily="18" charset="0"/>
                <a:cs typeface="Times New Roman" panose="02020603050405020304" pitchFamily="18" charset="0"/>
              </a:rPr>
              <a:t>The ability of the system to adjust and evolve in response to changing environments, requirements, or trends.</a:t>
            </a:r>
          </a:p>
          <a:p>
            <a:pPr marL="514350" indent="-514350" algn="just">
              <a:buNone/>
            </a:pPr>
            <a:r>
              <a:rPr lang="en-US" dirty="0">
                <a:latin typeface="Times New Roman" panose="02020603050405020304" pitchFamily="18" charset="0"/>
                <a:cs typeface="Times New Roman" panose="02020603050405020304" pitchFamily="18" charset="0"/>
              </a:rPr>
              <a:t>   </a:t>
            </a:r>
          </a:p>
          <a:p>
            <a:pPr marL="514350" indent="-514350" algn="just">
              <a:buNone/>
            </a:pPr>
            <a:r>
              <a:rPr lang="en-US" dirty="0">
                <a:latin typeface="Times New Roman" panose="02020603050405020304" pitchFamily="18" charset="0"/>
                <a:cs typeface="Times New Roman" panose="02020603050405020304" pitchFamily="18" charset="0"/>
              </a:rPr>
              <a:t>  7. </a:t>
            </a:r>
            <a:r>
              <a:rPr lang="en-US" b="1" dirty="0">
                <a:latin typeface="Times New Roman" panose="02020603050405020304" pitchFamily="18" charset="0"/>
                <a:cs typeface="Times New Roman" panose="02020603050405020304" pitchFamily="18" charset="0"/>
              </a:rPr>
              <a:t>Generalization:  </a:t>
            </a:r>
            <a:r>
              <a:rPr lang="en-US" dirty="0">
                <a:latin typeface="Times New Roman" panose="02020603050405020304" pitchFamily="18" charset="0"/>
                <a:cs typeface="Times New Roman" panose="02020603050405020304" pitchFamily="18" charset="0"/>
              </a:rPr>
              <a:t>The ability of the model to perform well on unseen data from the same distribution as the training data.</a:t>
            </a:r>
          </a:p>
          <a:p>
            <a:pPr marL="514350" indent="-514350" algn="just">
              <a:buNone/>
            </a:pPr>
            <a:r>
              <a:rPr lang="en-US" dirty="0">
                <a:latin typeface="Times New Roman" panose="02020603050405020304" pitchFamily="18" charset="0"/>
                <a:cs typeface="Times New Roman" panose="02020603050405020304" pitchFamily="18" charset="0"/>
              </a:rPr>
              <a:t>   </a:t>
            </a:r>
          </a:p>
          <a:p>
            <a:pPr marL="514350" indent="-514350" algn="just">
              <a:buNone/>
            </a:pPr>
            <a:r>
              <a:rPr lang="en-US" dirty="0">
                <a:latin typeface="Times New Roman" panose="02020603050405020304" pitchFamily="18" charset="0"/>
                <a:cs typeface="Times New Roman" panose="02020603050405020304" pitchFamily="18" charset="0"/>
              </a:rPr>
              <a:t>  8. </a:t>
            </a:r>
            <a:r>
              <a:rPr lang="en-US" b="1" dirty="0">
                <a:latin typeface="Times New Roman" panose="02020603050405020304" pitchFamily="18" charset="0"/>
                <a:cs typeface="Times New Roman" panose="02020603050405020304" pitchFamily="18" charset="0"/>
              </a:rPr>
              <a:t>Transparency:   </a:t>
            </a:r>
            <a:r>
              <a:rPr lang="en-US" dirty="0">
                <a:latin typeface="Times New Roman" panose="02020603050405020304" pitchFamily="18" charset="0"/>
                <a:cs typeface="Times New Roman" panose="02020603050405020304" pitchFamily="18" charset="0"/>
              </a:rPr>
              <a:t>Refers to the clarity and openness of the model's decision-making process, enabling users to understand and trust its outputs.</a:t>
            </a:r>
          </a:p>
          <a:p>
            <a:pPr marL="514350" indent="-514350" algn="just">
              <a:buNone/>
            </a:pPr>
            <a:r>
              <a:rPr lang="en-US" dirty="0">
                <a:latin typeface="Times New Roman" panose="02020603050405020304" pitchFamily="18" charset="0"/>
                <a:cs typeface="Times New Roman" panose="02020603050405020304" pitchFamily="18" charset="0"/>
              </a:rPr>
              <a:t>   </a:t>
            </a:r>
          </a:p>
          <a:p>
            <a:pPr marL="514350" indent="-514350" algn="just">
              <a:buNone/>
            </a:pPr>
            <a:r>
              <a:rPr lang="en-US" dirty="0">
                <a:latin typeface="Times New Roman" panose="02020603050405020304" pitchFamily="18" charset="0"/>
                <a:cs typeface="Times New Roman" panose="02020603050405020304" pitchFamily="18" charset="0"/>
              </a:rPr>
              <a:t>  9. </a:t>
            </a:r>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The process of incorporating the model seamlessly into existing systems, workflows, or infrastructure.</a:t>
            </a:r>
          </a:p>
          <a:p>
            <a:pPr marL="514350" indent="-514350" algn="just">
              <a:buNone/>
            </a:pPr>
            <a:r>
              <a:rPr lang="en-US" dirty="0">
                <a:latin typeface="Times New Roman" panose="02020603050405020304" pitchFamily="18" charset="0"/>
                <a:cs typeface="Times New Roman" panose="02020603050405020304" pitchFamily="18" charset="0"/>
              </a:rPr>
              <a:t>   </a:t>
            </a:r>
          </a:p>
          <a:p>
            <a:pPr marL="514350" indent="-514350" algn="just">
              <a:buNone/>
            </a:pPr>
            <a:r>
              <a:rPr lang="en-US" dirty="0">
                <a:latin typeface="Times New Roman" panose="02020603050405020304" pitchFamily="18" charset="0"/>
                <a:cs typeface="Times New Roman" panose="02020603050405020304" pitchFamily="18" charset="0"/>
              </a:rPr>
              <a:t>  10. </a:t>
            </a:r>
            <a:r>
              <a:rPr lang="en-US" b="1" dirty="0">
                <a:latin typeface="Times New Roman" panose="02020603050405020304" pitchFamily="18" charset="0"/>
                <a:cs typeface="Times New Roman" panose="02020603050405020304" pitchFamily="18" charset="0"/>
              </a:rPr>
              <a:t>Complexity: </a:t>
            </a:r>
            <a:r>
              <a:rPr lang="en-US" dirty="0">
                <a:latin typeface="Times New Roman" panose="02020603050405020304" pitchFamily="18" charset="0"/>
                <a:cs typeface="Times New Roman" panose="02020603050405020304" pitchFamily="18" charset="0"/>
              </a:rPr>
              <a:t>The degree of intricacy or sophistication in the model's architecture, algorithms, or implementation.</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76200" y="6341745"/>
            <a:ext cx="4114800"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
        <p:nvSpPr>
          <p:cNvPr id="5" name="Slide Number Placeholder 4"/>
          <p:cNvSpPr>
            <a:spLocks noGrp="1"/>
          </p:cNvSpPr>
          <p:nvPr>
            <p:ph type="sldNum" sz="quarter" idx="12"/>
          </p:nvPr>
        </p:nvSpPr>
        <p:spPr/>
        <p:txBody>
          <a:bodyPr/>
          <a:lstStyle/>
          <a:p>
            <a:fld id="{A0183BA4-7B10-4BE3-A0B2-A48721054ED6}" type="slidenum">
              <a:rPr lang="en-IN" smtClean="0"/>
              <a:pPr/>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732609"/>
          </a:xfrm>
        </p:spPr>
        <p:txBody>
          <a:bodyPr>
            <a:normAutofit/>
          </a:bodyPr>
          <a:lstStyle/>
          <a:p>
            <a:pPr marL="0" indent="0" algn="ctr">
              <a:buNone/>
            </a:pPr>
            <a:r>
              <a:rPr lang="en-US" sz="2400" b="1" i="0" dirty="0">
                <a:effectLst/>
                <a:latin typeface="Söhne"/>
              </a:rPr>
              <a:t>Proposed System for Heart Disease Prediction</a:t>
            </a:r>
          </a:p>
        </p:txBody>
      </p:sp>
      <p:sp>
        <p:nvSpPr>
          <p:cNvPr id="3" name="Content Placeholder 2"/>
          <p:cNvSpPr>
            <a:spLocks noGrp="1"/>
          </p:cNvSpPr>
          <p:nvPr>
            <p:ph idx="1"/>
          </p:nvPr>
        </p:nvSpPr>
        <p:spPr>
          <a:xfrm>
            <a:off x="838200" y="796705"/>
            <a:ext cx="10515600" cy="4409038"/>
          </a:xfrm>
        </p:spPr>
        <p:txBody>
          <a:bodyPr numCol="1">
            <a:normAutofit fontScale="25000" lnSpcReduction="20000"/>
          </a:bodyPr>
          <a:lstStyle/>
          <a:p>
            <a:pPr marL="514350" indent="-514350" algn="l">
              <a:buFont typeface="+mj-lt"/>
              <a:buAutoNum type="arabicPeriod"/>
            </a:pPr>
            <a:r>
              <a:rPr lang="en-US" sz="6400" b="1" i="0" dirty="0">
                <a:effectLst/>
                <a:latin typeface="Söhne"/>
              </a:rPr>
              <a:t>Advanced Algorithm Integration</a:t>
            </a:r>
            <a:r>
              <a:rPr lang="en-US" sz="6400" b="0" i="0" dirty="0">
                <a:effectLst/>
                <a:latin typeface="Söhne"/>
              </a:rPr>
              <a:t>:    Utilize cutting-edge algorithms like deep learning, ensemble methods, and probabilistic graphical models to    enhance prediction accuracy and robustness.</a:t>
            </a:r>
          </a:p>
          <a:p>
            <a:pPr marL="514350" indent="-514350" algn="l">
              <a:buFont typeface="+mj-lt"/>
              <a:buAutoNum type="arabicPeriod"/>
            </a:pPr>
            <a:endParaRPr lang="en-US" sz="6400" b="0" i="0" dirty="0">
              <a:effectLst/>
              <a:latin typeface="Söhne"/>
            </a:endParaRPr>
          </a:p>
          <a:p>
            <a:pPr marL="514350" indent="-514350" algn="l">
              <a:buFont typeface="+mj-lt"/>
              <a:buAutoNum type="arabicPeriod"/>
            </a:pPr>
            <a:r>
              <a:rPr lang="en-US" sz="6400" b="1" i="0" dirty="0">
                <a:effectLst/>
                <a:latin typeface="Söhne"/>
              </a:rPr>
              <a:t>Explainable AI Techniques:    </a:t>
            </a:r>
            <a:r>
              <a:rPr lang="en-US" sz="6400" b="0" i="0" dirty="0">
                <a:effectLst/>
                <a:latin typeface="Söhne"/>
              </a:rPr>
              <a:t>Implement methodologies to improve model interpretability and transparency, enabling healthcare professionals to    trust predictions.</a:t>
            </a:r>
          </a:p>
          <a:p>
            <a:pPr marL="514350" indent="-514350" algn="l">
              <a:buFont typeface="+mj-lt"/>
              <a:buAutoNum type="arabicPeriod"/>
            </a:pPr>
            <a:endParaRPr lang="en-US" sz="6400" b="0" i="0" dirty="0">
              <a:effectLst/>
              <a:latin typeface="Söhne"/>
            </a:endParaRPr>
          </a:p>
          <a:p>
            <a:pPr marL="514350" indent="-514350" algn="l">
              <a:buFont typeface="+mj-lt"/>
              <a:buAutoNum type="arabicPeriod"/>
            </a:pPr>
            <a:r>
              <a:rPr lang="en-US" sz="6400" b="1" i="0" dirty="0">
                <a:effectLst/>
                <a:latin typeface="Söhne"/>
              </a:rPr>
              <a:t>Continuous Learning Framework:    </a:t>
            </a:r>
            <a:r>
              <a:rPr lang="en-US" sz="6400" b="0" i="0" dirty="0">
                <a:effectLst/>
                <a:latin typeface="Söhne"/>
              </a:rPr>
              <a:t>Develop a system that adapts to evolving data distributions and healthcare trends, ensuring long-term effectiveness.</a:t>
            </a:r>
          </a:p>
          <a:p>
            <a:pPr marL="514350" indent="-514350" algn="l">
              <a:buFont typeface="+mj-lt"/>
              <a:buAutoNum type="arabicPeriod"/>
            </a:pPr>
            <a:endParaRPr lang="en-US" sz="6400" b="0" i="0" dirty="0">
              <a:effectLst/>
              <a:latin typeface="Söhne"/>
            </a:endParaRPr>
          </a:p>
          <a:p>
            <a:pPr marL="514350" indent="-514350" algn="l">
              <a:buFont typeface="+mj-lt"/>
              <a:buAutoNum type="arabicPeriod"/>
            </a:pPr>
            <a:r>
              <a:rPr lang="en-US" sz="6400" b="1" i="0" dirty="0">
                <a:effectLst/>
                <a:latin typeface="Söhne"/>
              </a:rPr>
              <a:t>Automated Feature Engineering:    </a:t>
            </a:r>
            <a:r>
              <a:rPr lang="en-US" sz="6400" b="0" i="0" dirty="0">
                <a:effectLst/>
                <a:latin typeface="Söhne"/>
              </a:rPr>
              <a:t>Utilize techniques to identify relevant features from raw data, reducing manual effort and improving prediction performance.</a:t>
            </a:r>
          </a:p>
          <a:p>
            <a:pPr marL="514350" indent="-514350" algn="l">
              <a:buFont typeface="+mj-lt"/>
              <a:buAutoNum type="arabicPeriod"/>
            </a:pPr>
            <a:endParaRPr lang="en-US" sz="6400" b="0" i="0" dirty="0">
              <a:effectLst/>
              <a:latin typeface="Söhne"/>
            </a:endParaRPr>
          </a:p>
          <a:p>
            <a:pPr marL="514350" indent="-514350" algn="l">
              <a:buFont typeface="+mj-lt"/>
              <a:buAutoNum type="arabicPeriod"/>
            </a:pPr>
            <a:r>
              <a:rPr lang="en-US" sz="6400" b="0" i="0" dirty="0">
                <a:effectLst/>
                <a:latin typeface="Söhne"/>
              </a:rPr>
              <a:t> </a:t>
            </a:r>
            <a:r>
              <a:rPr lang="en-US" sz="6400" b="1" i="0" dirty="0">
                <a:effectLst/>
                <a:latin typeface="Söhne"/>
              </a:rPr>
              <a:t>Model Monitoring and Maintenance:    </a:t>
            </a:r>
            <a:r>
              <a:rPr lang="en-US" sz="6400" b="0" i="0" dirty="0">
                <a:effectLst/>
                <a:latin typeface="Söhne"/>
              </a:rPr>
              <a:t>Establish protocols for continuous evaluation, drift detection, and model updates to ensure ongoing accuracy.</a:t>
            </a:r>
          </a:p>
          <a:p>
            <a:pPr marL="514350" indent="-514350" algn="l">
              <a:buFont typeface="+mj-lt"/>
              <a:buAutoNum type="arabicPeriod"/>
            </a:pPr>
            <a:endParaRPr lang="en-US" sz="6400" b="0" i="0" dirty="0">
              <a:effectLst/>
              <a:latin typeface="Söhne"/>
            </a:endParaRPr>
          </a:p>
          <a:p>
            <a:pPr marL="514350" indent="-514350" algn="l">
              <a:buFont typeface="+mj-lt"/>
              <a:buAutoNum type="arabicPeriod"/>
            </a:pPr>
            <a:r>
              <a:rPr lang="en-US" sz="6400" b="1" i="0" dirty="0">
                <a:effectLst/>
                <a:latin typeface="Söhne"/>
              </a:rPr>
              <a:t>Personalized Medicine Integration:    </a:t>
            </a:r>
            <a:r>
              <a:rPr lang="en-US" sz="6400" b="0" i="0" dirty="0">
                <a:effectLst/>
                <a:latin typeface="Söhne"/>
              </a:rPr>
              <a:t>Tailor predictions to individual patient characteristics, enhancing precision and effectiveness.</a:t>
            </a:r>
          </a:p>
          <a:p>
            <a:pPr marL="514350" indent="-514350" algn="l">
              <a:buFont typeface="+mj-lt"/>
              <a:buAutoNum type="arabicPeriod"/>
            </a:pPr>
            <a:endParaRPr lang="en-US" sz="6400" b="0" i="0" dirty="0">
              <a:effectLst/>
              <a:latin typeface="Söhne"/>
            </a:endParaRPr>
          </a:p>
          <a:p>
            <a:pPr marL="514350" indent="-514350" algn="l">
              <a:buFont typeface="+mj-lt"/>
              <a:buAutoNum type="arabicPeriod"/>
            </a:pPr>
            <a:r>
              <a:rPr lang="en-US" sz="6400" b="1" i="0" dirty="0">
                <a:effectLst/>
                <a:latin typeface="Söhne"/>
              </a:rPr>
              <a:t>Scalable Infrastructure Deployment:    </a:t>
            </a:r>
            <a:r>
              <a:rPr lang="en-US" sz="6400" b="0" i="0" dirty="0">
                <a:effectLst/>
                <a:latin typeface="Söhne"/>
              </a:rPr>
              <a:t>Deploy scalable infrastructure to handle large data volumes and user requests, ensuring </a:t>
            </a:r>
            <a:r>
              <a:rPr lang="en-US" sz="5600" b="0" i="0" dirty="0">
                <a:effectLst/>
                <a:latin typeface="Söhne"/>
              </a:rPr>
              <a:t>responsiveness.</a:t>
            </a:r>
          </a:p>
          <a:p>
            <a:pPr marL="0" indent="0" algn="ctr">
              <a:buNone/>
            </a:pPr>
            <a:r>
              <a:rPr lang="en-US" sz="7200" b="1" i="0" dirty="0">
                <a:effectLst/>
                <a:latin typeface="Söhne"/>
              </a:rPr>
              <a:t>This proposed system aims to improve prediction accuracy, interpretability, and adaptability for heart disease prediction, ultimately enhancing patient outcomes and quality of care.</a:t>
            </a:r>
          </a:p>
          <a:p>
            <a:pPr marL="0" indent="0" algn="l">
              <a:buNone/>
            </a:pPr>
            <a:endParaRPr lang="en-US" sz="7200" b="0" i="0" dirty="0">
              <a:effectLst/>
              <a:latin typeface="Söhne"/>
            </a:endParaRPr>
          </a:p>
          <a:p>
            <a:pPr marL="0" indent="0" algn="l">
              <a:buNone/>
            </a:pPr>
            <a:endParaRPr lang="en-US" b="0" i="0" dirty="0">
              <a:effectLst/>
              <a:latin typeface="Söhne"/>
            </a:endParaRPr>
          </a:p>
        </p:txBody>
      </p:sp>
      <p:sp>
        <p:nvSpPr>
          <p:cNvPr id="4" name="Footer Placeholder 3"/>
          <p:cNvSpPr>
            <a:spLocks noGrp="1"/>
          </p:cNvSpPr>
          <p:nvPr>
            <p:ph type="ftr" sz="quarter" idx="11"/>
          </p:nvPr>
        </p:nvSpPr>
        <p:spPr>
          <a:xfrm>
            <a:off x="0" y="6492875"/>
            <a:ext cx="4114800" cy="365125"/>
          </a:xfrm>
        </p:spPr>
        <p:txBody>
          <a:bodyPr/>
          <a:lstStyle/>
          <a:p>
            <a:r>
              <a:rPr lang="en-US" altLang="en-IN" dirty="0">
                <a:latin typeface="Times New Roman" panose="02020603050405020304" pitchFamily="18" charset="0"/>
                <a:cs typeface="Times New Roman" panose="02020603050405020304" pitchFamily="18" charset="0"/>
                <a:sym typeface="+mn-ea"/>
              </a:rPr>
              <a:t>25/04/2024 </a:t>
            </a:r>
            <a:endParaRPr lang="en-IN" dirty="0"/>
          </a:p>
        </p:txBody>
      </p:sp>
      <p:sp>
        <p:nvSpPr>
          <p:cNvPr id="5" name="Slide Number Placeholder 4"/>
          <p:cNvSpPr>
            <a:spLocks noGrp="1"/>
          </p:cNvSpPr>
          <p:nvPr>
            <p:ph type="sldNum" sz="quarter" idx="12"/>
          </p:nvPr>
        </p:nvSpPr>
        <p:spPr/>
        <p:txBody>
          <a:bodyPr/>
          <a:lstStyle/>
          <a:p>
            <a:fld id="{A0183BA4-7B10-4BE3-A0B2-A48721054ED6}" type="slidenum">
              <a:rPr lang="en-IN" smtClean="0"/>
              <a:pPr/>
              <a:t>8</a:t>
            </a:fld>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895091" cy="646331"/>
          </a:xfrm>
        </p:spPr>
        <p:txBody>
          <a:bodyPr>
            <a:normAutofit fontScale="90000"/>
          </a:bodyPr>
          <a:lstStyle/>
          <a:p>
            <a:pPr algn="ctr"/>
            <a:r>
              <a:rPr lang="en-IN" b="1" dirty="0">
                <a:cs typeface="Times New Roman" panose="02020603050405020304" pitchFamily="18" charset="0"/>
              </a:rPr>
              <a:t>ADVANTAGES</a:t>
            </a:r>
            <a:endParaRPr lang="en-US" b="1" dirty="0"/>
          </a:p>
        </p:txBody>
      </p:sp>
      <p:sp>
        <p:nvSpPr>
          <p:cNvPr id="3" name="Content Placeholder 2"/>
          <p:cNvSpPr>
            <a:spLocks noGrp="1"/>
          </p:cNvSpPr>
          <p:nvPr>
            <p:ph idx="1"/>
          </p:nvPr>
        </p:nvSpPr>
        <p:spPr>
          <a:xfrm>
            <a:off x="838200" y="1186004"/>
            <a:ext cx="10741182" cy="4990959"/>
          </a:xfrm>
        </p:spPr>
        <p:txBody>
          <a:bodyPr numCol="2"/>
          <a:lstStyle/>
          <a:p>
            <a:pPr>
              <a:buNone/>
            </a:pPr>
            <a:r>
              <a:rPr lang="en-US" dirty="0"/>
              <a:t>1. Enhanced Prediction Accuracy</a:t>
            </a:r>
          </a:p>
          <a:p>
            <a:pPr>
              <a:buNone/>
            </a:pPr>
            <a:r>
              <a:rPr lang="en-US" dirty="0"/>
              <a:t>2. Improved Interpretability</a:t>
            </a:r>
          </a:p>
          <a:p>
            <a:pPr>
              <a:buNone/>
            </a:pPr>
            <a:r>
              <a:rPr lang="en-US" dirty="0"/>
              <a:t>3. Adaptability to Changing Trends</a:t>
            </a:r>
          </a:p>
          <a:p>
            <a:pPr>
              <a:buNone/>
            </a:pPr>
            <a:r>
              <a:rPr lang="en-US" dirty="0"/>
              <a:t>4. Efficiency and Automation</a:t>
            </a:r>
          </a:p>
          <a:p>
            <a:pPr>
              <a:buNone/>
            </a:pPr>
            <a:r>
              <a:rPr lang="en-US" dirty="0"/>
              <a:t>5. Personalized Healthcare</a:t>
            </a:r>
          </a:p>
          <a:p>
            <a:pPr>
              <a:buNone/>
            </a:pPr>
            <a:r>
              <a:rPr lang="en-US" dirty="0"/>
              <a:t>6. Scalability and Responsiveness</a:t>
            </a:r>
          </a:p>
          <a:p>
            <a:pPr>
              <a:buNone/>
            </a:pPr>
            <a:r>
              <a:rPr lang="en-US" dirty="0"/>
              <a:t>7. Ethical Compliance and Data  Privacy</a:t>
            </a:r>
          </a:p>
        </p:txBody>
      </p:sp>
      <p:sp>
        <p:nvSpPr>
          <p:cNvPr id="4" name="Footer Placeholder 3"/>
          <p:cNvSpPr>
            <a:spLocks noGrp="1"/>
          </p:cNvSpPr>
          <p:nvPr>
            <p:ph type="ftr" sz="quarter" idx="11"/>
          </p:nvPr>
        </p:nvSpPr>
        <p:spPr>
          <a:xfrm>
            <a:off x="472440" y="6238784"/>
            <a:ext cx="4114800" cy="365125"/>
          </a:xfrm>
        </p:spPr>
        <p:txBody>
          <a:bodyPr/>
          <a:lstStyle/>
          <a:p>
            <a:r>
              <a:rPr lang="en-IN" dirty="0"/>
              <a:t>25/04/2024 </a:t>
            </a:r>
          </a:p>
        </p:txBody>
      </p:sp>
      <p:sp>
        <p:nvSpPr>
          <p:cNvPr id="5" name="Slide Number Placeholder 4"/>
          <p:cNvSpPr>
            <a:spLocks noGrp="1"/>
          </p:cNvSpPr>
          <p:nvPr>
            <p:ph type="sldNum" sz="quarter" idx="12"/>
          </p:nvPr>
        </p:nvSpPr>
        <p:spPr/>
        <p:txBody>
          <a:bodyPr/>
          <a:lstStyle/>
          <a:p>
            <a:fld id="{A0183BA4-7B10-4BE3-A0B2-A48721054ED6}" type="slidenum">
              <a:rPr lang="en-IN" smtClean="0"/>
              <a:pPr/>
              <a:t>9</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852</TotalTime>
  <Words>1460</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Display</vt:lpstr>
      <vt:lpstr>Arial</vt:lpstr>
      <vt:lpstr>Calibri</vt:lpstr>
      <vt:lpstr>Calibri Light</vt:lpstr>
      <vt:lpstr>Söhne</vt:lpstr>
      <vt:lpstr>Times New Roman</vt:lpstr>
      <vt:lpstr>Wingdings</vt:lpstr>
      <vt:lpstr>Office Theme</vt:lpstr>
      <vt:lpstr>PowerPoint Presentation</vt:lpstr>
      <vt:lpstr>OUTLINE </vt:lpstr>
      <vt:lpstr>                                  ABSTRACT</vt:lpstr>
      <vt:lpstr>INTRODUCTION</vt:lpstr>
      <vt:lpstr>LITERATURE SURVEY</vt:lpstr>
      <vt:lpstr>EXISTING SYSTEM </vt:lpstr>
      <vt:lpstr>DISADVANTAGES </vt:lpstr>
      <vt:lpstr>Proposed System for Heart Disease Prediction</vt:lpstr>
      <vt:lpstr>ADVANTAGES</vt:lpstr>
      <vt:lpstr>Methodology </vt:lpstr>
      <vt:lpstr>ALGORITHMS USED</vt:lpstr>
      <vt:lpstr>    </vt:lpstr>
      <vt:lpstr>EXPECTED RESULTS</vt:lpstr>
      <vt:lpstr>                          REFERENCES</vt:lpstr>
      <vt:lpstr>CONCLUSION(EXPECTED)</vt:lpstr>
      <vt:lpstr>QUERIES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Pravallika Reddy</dc:creator>
  <cp:lastModifiedBy>Ankith Singh</cp:lastModifiedBy>
  <cp:revision>175</cp:revision>
  <dcterms:created xsi:type="dcterms:W3CDTF">2021-05-18T03:01:00Z</dcterms:created>
  <dcterms:modified xsi:type="dcterms:W3CDTF">2024-05-09T05:15:23Z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6FAFC259FB7B4F6288C796BB86884B36_13</vt:lpwstr>
  </property>
  <property fmtid="{D5CDD505-2E9C-101B-9397-08002B2CF9AE}" pid="3" name="KSOProductBuildVer">
    <vt:lpwstr>1033-12.2.0.13266</vt:lpwstr>
  </property>
</Properties>
</file>