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262" r:id="rId8"/>
    <p:sldId id="263" r:id="rId9"/>
    <p:sldId id="305" r:id="rId10"/>
    <p:sldId id="265" r:id="rId11"/>
    <p:sldId id="266" r:id="rId12"/>
    <p:sldId id="267" r:id="rId13"/>
    <p:sldId id="268" r:id="rId14"/>
    <p:sldId id="284" r:id="rId15"/>
    <p:sldId id="285" r:id="rId16"/>
    <p:sldId id="269" r:id="rId17"/>
    <p:sldId id="270" r:id="rId18"/>
    <p:sldId id="271" r:id="rId19"/>
    <p:sldId id="272" r:id="rId20"/>
    <p:sldId id="286" r:id="rId21"/>
    <p:sldId id="273" r:id="rId22"/>
    <p:sldId id="274" r:id="rId23"/>
    <p:sldId id="275" r:id="rId24"/>
    <p:sldId id="276" r:id="rId25"/>
    <p:sldId id="277" r:id="rId26"/>
    <p:sldId id="278" r:id="rId27"/>
    <p:sldId id="279" r:id="rId28"/>
    <p:sldId id="287" r:id="rId29"/>
    <p:sldId id="280" r:id="rId30"/>
    <p:sldId id="288" r:id="rId31"/>
    <p:sldId id="281" r:id="rId32"/>
    <p:sldId id="289" r:id="rId33"/>
    <p:sldId id="282" r:id="rId34"/>
    <p:sldId id="283" r:id="rId35"/>
  </p:sldIdLst>
  <p:sldSz cx="9144000" cy="5143500" type="screen16x9"/>
  <p:notesSz cx="6858000" cy="9144000"/>
  <p:embeddedFontLst>
    <p:embeddedFont>
      <p:font typeface="Montserrat" panose="00000500000000000000"/>
      <p:regular r:id="rId39"/>
      <p:bold r:id="rId40"/>
      <p:boldItalic r:id="rId41"/>
    </p:embeddedFont>
    <p:embeddedFont>
      <p:font typeface="Calibri Light" panose="020F0302020204030204" charset="0"/>
      <p:regular r:id="rId42"/>
      <p:italic r:id="rId43"/>
    </p:embeddedFont>
    <p:embeddedFont>
      <p:font typeface="Rockwell" panose="02060603020205020403"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0299EC-66C6-4F3E-BEBC-D2A63FEE8741}">
          <p14:sldIdLst>
            <p14:sldId id="256"/>
            <p14:sldId id="258"/>
            <p14:sldId id="260"/>
            <p14:sldId id="261"/>
            <p14:sldId id="262"/>
            <p14:sldId id="263"/>
            <p14:sldId id="305"/>
            <p14:sldId id="265"/>
            <p14:sldId id="266"/>
            <p14:sldId id="267"/>
            <p14:sldId id="268"/>
            <p14:sldId id="284"/>
            <p14:sldId id="285"/>
            <p14:sldId id="269"/>
            <p14:sldId id="270"/>
            <p14:sldId id="271"/>
            <p14:sldId id="272"/>
            <p14:sldId id="286"/>
            <p14:sldId id="273"/>
            <p14:sldId id="274"/>
            <p14:sldId id="275"/>
            <p14:sldId id="276"/>
            <p14:sldId id="277"/>
            <p14:sldId id="278"/>
            <p14:sldId id="279"/>
            <p14:sldId id="287"/>
            <p14:sldId id="280"/>
            <p14:sldId id="288"/>
            <p14:sldId id="281"/>
            <p14:sldId id="289"/>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82"/>
      </p:cViewPr>
      <p:guideLst>
        <p:guide orient="horz" pos="161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603504" y="4670298"/>
            <a:ext cx="7941564" cy="240030"/>
          </a:xfrm>
        </p:spPr>
        <p:txBody>
          <a:body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a:xfrm>
            <a:off x="603504" y="4670298"/>
            <a:ext cx="7941564" cy="240030"/>
          </a:xfrm>
        </p:spPr>
        <p:txBody>
          <a:bodyPr/>
          <a:lstStyle/>
          <a:p>
            <a:endParaRPr lang="en-US" dirty="0"/>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4" name="Content Placeholder 3"/>
          <p:cNvSpPr>
            <a:spLocks noGrp="1"/>
          </p:cNvSpPr>
          <p:nvPr>
            <p:ph sz="half" idx="2"/>
          </p:nvPr>
        </p:nvSpPr>
        <p:spPr>
          <a:xfrm>
            <a:off x="3843979" y="1116739"/>
            <a:ext cx="4698263" cy="127264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3838835" y="3263765"/>
            <a:ext cx="4699191" cy="127804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a:xfrm>
            <a:off x="603504" y="4670298"/>
            <a:ext cx="7941564" cy="240030"/>
          </a:xfrm>
        </p:spPr>
        <p:txBody>
          <a:bodyPr/>
          <a:lstStyle/>
          <a:p>
            <a:endParaRPr lang="en-US" dirty="0"/>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a:xfrm>
            <a:off x="603504" y="4670298"/>
            <a:ext cx="7941564" cy="240030"/>
          </a:xfrm>
        </p:spPr>
        <p:txBody>
          <a:bodyPr/>
          <a:lstStyle/>
          <a:p>
            <a:endParaRPr lang="en-US" dirty="0"/>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a:xfrm>
            <a:off x="603505" y="4670298"/>
            <a:ext cx="4456652" cy="240030"/>
          </a:xfrm>
        </p:spPr>
        <p:txBody>
          <a:bodyPr/>
          <a:lstStyle/>
          <a:p>
            <a:endParaRPr lang="en-US" dirty="0"/>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6</a:t>
            </a:r>
            <a:endParaRPr lang="en-US" dirty="0"/>
          </a:p>
          <a:p>
            <a:pPr lvl="6"/>
            <a:r>
              <a:rPr lang="en-US" dirty="0"/>
              <a:t>7</a:t>
            </a:r>
            <a:endParaRPr lang="en-US" dirty="0"/>
          </a:p>
          <a:p>
            <a:pPr lvl="7"/>
            <a:r>
              <a:rPr lang="en-US" dirty="0"/>
              <a:t>8</a:t>
            </a:r>
            <a:endParaRPr lang="en-US" dirty="0"/>
          </a:p>
          <a:p>
            <a:pPr lvl="8"/>
            <a:r>
              <a:rPr lang="en-US" dirty="0"/>
              <a:t>9</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1450" y="220980"/>
            <a:ext cx="8512500" cy="4122420"/>
          </a:xfrm>
          <a:prstGeom prst="rect">
            <a:avLst/>
          </a:prstGeom>
          <a:noFill/>
          <a:ln>
            <a:noFill/>
          </a:ln>
        </p:spPr>
        <p:txBody>
          <a:bodyPr spcFirstLastPara="1" wrap="square" lIns="91425" tIns="91425" rIns="91425" bIns="91425" anchor="b" anchorCtr="0">
            <a:noAutofit/>
          </a:bodyPr>
          <a:lstStyle/>
          <a:p>
            <a:pPr lvl="0">
              <a:lnSpc>
                <a:spcPct val="100000"/>
              </a:lnSpc>
              <a:spcBef>
                <a:spcPts val="0"/>
              </a:spcBef>
              <a:buSzPts val="5200"/>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b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sz="2800" b="1" dirty="0">
                <a:solidFill>
                  <a:srgbClr val="CC0000"/>
                </a:solidFill>
                <a:latin typeface="Montserrat" panose="00000500000000000000"/>
                <a:ea typeface="Montserrat" panose="00000500000000000000"/>
                <a:cs typeface="Montserrat" panose="00000500000000000000"/>
                <a:sym typeface="Montserrat" panose="00000500000000000000"/>
              </a:rPr>
              <a:t>Capstone Proje</a:t>
            </a:r>
            <a:r>
              <a:rPr lang="en-US" altLang="en-GB" sz="2800" b="1" dirty="0">
                <a:solidFill>
                  <a:srgbClr val="CC0000"/>
                </a:solidFill>
                <a:latin typeface="Montserrat" panose="00000500000000000000"/>
                <a:ea typeface="Montserrat" panose="00000500000000000000"/>
                <a:cs typeface="Montserrat" panose="00000500000000000000"/>
                <a:sym typeface="Montserrat" panose="00000500000000000000"/>
              </a:rPr>
              <a:t>ct</a:t>
            </a: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US" sz="4400" b="1" dirty="0" smtClean="0">
                <a:solidFill>
                  <a:schemeClr val="lt1"/>
                </a:solidFill>
                <a:latin typeface="Montserrat" panose="00000500000000000000"/>
                <a:ea typeface="Montserrat" panose="00000500000000000000"/>
                <a:cs typeface="Montserrat" panose="00000500000000000000"/>
                <a:sym typeface="Montserrat" panose="00000500000000000000"/>
              </a:rPr>
              <a:t>GLOBAL TERRORISM</a:t>
            </a:r>
            <a:br>
              <a:rPr lang="en-US" sz="44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US" sz="4400" b="1" dirty="0" smtClean="0">
                <a:solidFill>
                  <a:schemeClr val="lt1"/>
                </a:solidFill>
                <a:latin typeface="Montserrat" panose="00000500000000000000"/>
                <a:ea typeface="Montserrat" panose="00000500000000000000"/>
                <a:cs typeface="Montserrat" panose="00000500000000000000"/>
                <a:sym typeface="Montserrat" panose="00000500000000000000"/>
              </a:rPr>
              <a:t>(EDA</a:t>
            </a:r>
            <a:r>
              <a:rPr lang="en-US" sz="4400" b="1" dirty="0">
                <a:solidFill>
                  <a:schemeClr val="lt1"/>
                </a:solidFill>
                <a:latin typeface="Montserrat" panose="00000500000000000000"/>
                <a:ea typeface="Montserrat" panose="00000500000000000000"/>
                <a:cs typeface="Montserrat" panose="00000500000000000000"/>
                <a:sym typeface="Montserrat" panose="00000500000000000000"/>
              </a:rPr>
              <a:t>)</a:t>
            </a:r>
            <a:endParaRPr sz="44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3532"/>
            <a:ext cx="8520600"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5. Data  Analysis: </a:t>
            </a:r>
            <a:r>
              <a:rPr lang="en-US" sz="2000" b="1" spc="0" dirty="0" smtClean="0">
                <a:solidFill>
                  <a:schemeClr val="bg1"/>
                </a:solidFill>
                <a:latin typeface="Times New Roman" panose="02020603050405020304" pitchFamily="18" charset="0"/>
                <a:cs typeface="Times New Roman" panose="02020603050405020304" pitchFamily="18" charset="0"/>
                <a:sym typeface="+mn-ea"/>
              </a:rPr>
              <a:t>Univariate Analysis</a:t>
            </a:r>
            <a:br>
              <a:rPr lang="en-US" sz="2400" b="1" dirty="0">
                <a:solidFill>
                  <a:schemeClr val="accent1"/>
                </a:solidFill>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6680" y="884425"/>
            <a:ext cx="2689860" cy="1845761"/>
          </a:xfrm>
        </p:spPr>
        <p:txBody>
          <a:bodyPr/>
          <a:lstStyle/>
          <a:p>
            <a:pPr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Terror </a:t>
            </a:r>
            <a:r>
              <a:rPr lang="en-US" sz="1600" dirty="0">
                <a:solidFill>
                  <a:schemeClr val="bg1"/>
                </a:solidFill>
                <a:latin typeface="Times New Roman" panose="02020603050405020304" pitchFamily="18" charset="0"/>
                <a:cs typeface="Times New Roman" panose="02020603050405020304" pitchFamily="18" charset="0"/>
              </a:rPr>
              <a:t>attacks were rapidly </a:t>
            </a:r>
            <a:r>
              <a:rPr lang="en-US" sz="1600" dirty="0" smtClean="0">
                <a:solidFill>
                  <a:schemeClr val="bg1"/>
                </a:solidFill>
                <a:latin typeface="Times New Roman" panose="02020603050405020304" pitchFamily="18" charset="0"/>
                <a:cs typeface="Times New Roman" panose="02020603050405020304" pitchFamily="18" charset="0"/>
              </a:rPr>
              <a:t>  increasing </a:t>
            </a:r>
            <a:r>
              <a:rPr lang="en-US" sz="1600" dirty="0">
                <a:solidFill>
                  <a:schemeClr val="bg1"/>
                </a:solidFill>
                <a:latin typeface="Times New Roman" panose="02020603050405020304" pitchFamily="18" charset="0"/>
                <a:cs typeface="Times New Roman" panose="02020603050405020304" pitchFamily="18" charset="0"/>
              </a:rPr>
              <a:t>from the year 2004 to 2014.</a:t>
            </a:r>
            <a:endParaRPr lang="en-US" sz="1600"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Last </a:t>
            </a:r>
            <a:r>
              <a:rPr lang="en-US" sz="1600" dirty="0">
                <a:solidFill>
                  <a:schemeClr val="bg1"/>
                </a:solidFill>
                <a:latin typeface="Times New Roman" panose="02020603050405020304" pitchFamily="18" charset="0"/>
                <a:cs typeface="Times New Roman" panose="02020603050405020304" pitchFamily="18" charset="0"/>
              </a:rPr>
              <a:t>3 years terror attacks were in decreasing trend</a:t>
            </a:r>
            <a:endParaRPr lang="en-US" sz="1600" dirty="0">
              <a:solidFill>
                <a:schemeClr val="bg1"/>
              </a:solidFill>
              <a:latin typeface="Times New Roman" panose="02020603050405020304" pitchFamily="18" charset="0"/>
              <a:cs typeface="Times New Roman" panose="02020603050405020304" pitchFamily="18" charset="0"/>
            </a:endParaRPr>
          </a:p>
          <a:p>
            <a:pPr marL="1143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895600" y="884425"/>
            <a:ext cx="5980922" cy="3979934"/>
          </a:xfrm>
          <a:prstGeom prst="rect">
            <a:avLst/>
          </a:prstGeom>
          <a:effectLst>
            <a:glow rad="1016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900" decel="100000" fill="hold"/>
                                        <p:tgtEl>
                                          <p:spTgt spid="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p:txBody>
      </p:sp>
      <p:pic>
        <p:nvPicPr>
          <p:cNvPr id="4" name="Picture 3"/>
          <p:cNvPicPr>
            <a:picLocks noChangeAspect="1"/>
          </p:cNvPicPr>
          <p:nvPr/>
        </p:nvPicPr>
        <p:blipFill>
          <a:blip r:embed="rId1"/>
          <a:stretch>
            <a:fillRect/>
          </a:stretch>
        </p:blipFill>
        <p:spPr>
          <a:xfrm>
            <a:off x="311700" y="255954"/>
            <a:ext cx="8603118" cy="4415105"/>
          </a:xfrm>
          <a:prstGeom prst="rect">
            <a:avLst/>
          </a:prstGeom>
          <a:effectLst>
            <a:glow rad="1397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80596" y="262957"/>
            <a:ext cx="8664349" cy="4568123"/>
          </a:xfrm>
          <a:prstGeom prst="rect">
            <a:avLst/>
          </a:prstGeom>
          <a:noFill/>
          <a:ln>
            <a:solidFill>
              <a:schemeClr val="bg1"/>
            </a:solidFill>
          </a:ln>
          <a:effectLst>
            <a:glow rad="25400">
              <a:schemeClr val="bg1"/>
            </a:glow>
            <a:softEdge rad="12700"/>
          </a:effectLst>
          <a:scene3d>
            <a:camera prst="orthographicFront"/>
            <a:lightRig rig="threePt" dir="t"/>
          </a:scene3d>
          <a:sp3d extrusionH="76200" contourW="12700" prstMaterial="flat">
            <a:bevelB prst="relaxedInset"/>
            <a:extrusionClr>
              <a:schemeClr val="tx1"/>
            </a:extrusionClr>
            <a:contourClr>
              <a:schemeClr val="accent2"/>
            </a:contourClr>
          </a:sp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952" y="188312"/>
            <a:ext cx="8726553" cy="4775574"/>
          </a:xfrm>
        </p:spPr>
        <p:txBody>
          <a:bodyPr/>
          <a:lstStyle/>
          <a:p>
            <a:endParaRPr lang="en-IN" dirty="0"/>
          </a:p>
        </p:txBody>
      </p:sp>
      <p:pic>
        <p:nvPicPr>
          <p:cNvPr id="4" name="Picture 3"/>
          <p:cNvPicPr>
            <a:picLocks noChangeAspect="1"/>
          </p:cNvPicPr>
          <p:nvPr/>
        </p:nvPicPr>
        <p:blipFill>
          <a:blip r:embed="rId1"/>
          <a:stretch>
            <a:fillRect/>
          </a:stretch>
        </p:blipFill>
        <p:spPr>
          <a:xfrm>
            <a:off x="163810" y="74012"/>
            <a:ext cx="4472728" cy="4889874"/>
          </a:xfrm>
          <a:prstGeom prst="rect">
            <a:avLst/>
          </a:prstGeom>
          <a:effectLst>
            <a:glow rad="228600">
              <a:schemeClr val="bg1">
                <a:alpha val="40000"/>
              </a:schemeClr>
            </a:glow>
          </a:effectLst>
        </p:spPr>
      </p:pic>
      <p:pic>
        <p:nvPicPr>
          <p:cNvPr id="6" name="Picture 5"/>
          <p:cNvPicPr>
            <a:picLocks noChangeAspect="1"/>
          </p:cNvPicPr>
          <p:nvPr/>
        </p:nvPicPr>
        <p:blipFill>
          <a:blip r:embed="rId2"/>
          <a:stretch>
            <a:fillRect/>
          </a:stretch>
        </p:blipFill>
        <p:spPr>
          <a:xfrm>
            <a:off x="4636538" y="74012"/>
            <a:ext cx="4253825" cy="4889874"/>
          </a:xfrm>
          <a:prstGeom prst="rect">
            <a:avLst/>
          </a:prstGeom>
          <a:effectLst>
            <a:glow rad="2286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4070" y="243839"/>
            <a:ext cx="4272915" cy="4442461"/>
          </a:xfrm>
          <a:prstGeom prst="rect">
            <a:avLst/>
          </a:prstGeom>
          <a:effectLst>
            <a:glow rad="76200">
              <a:schemeClr val="bg1"/>
            </a:glow>
            <a:outerShdw blurRad="50800" dist="50800" dir="5400000" sx="96000" sy="96000" algn="ctr" rotWithShape="0">
              <a:schemeClr val="bg1"/>
            </a:outerShdw>
          </a:effectLst>
        </p:spPr>
      </p:pic>
      <p:pic>
        <p:nvPicPr>
          <p:cNvPr id="5" name="Picture 4"/>
          <p:cNvPicPr>
            <a:picLocks noChangeAspect="1"/>
          </p:cNvPicPr>
          <p:nvPr/>
        </p:nvPicPr>
        <p:blipFill>
          <a:blip r:embed="rId2"/>
          <a:stretch>
            <a:fillRect/>
          </a:stretch>
        </p:blipFill>
        <p:spPr>
          <a:xfrm>
            <a:off x="4627965" y="243840"/>
            <a:ext cx="4380230" cy="4389119"/>
          </a:xfrm>
          <a:prstGeom prst="rect">
            <a:avLst/>
          </a:prstGeom>
          <a:gradFill flip="none" rotWithShape="1">
            <a:gsLst>
              <a:gs pos="0">
                <a:schemeClr val="accent6">
                  <a:lumMod val="11000"/>
                  <a:lumOff val="89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tileRect/>
          </a:gradFill>
          <a:effectLst>
            <a:glow rad="76200">
              <a:schemeClr val="bg1"/>
            </a:glow>
          </a:effectLst>
          <a:scene3d>
            <a:camera prst="orthographicFront">
              <a:rot lat="0" lon="21599969" rev="0"/>
            </a:camera>
            <a:lightRig rig="threePt" dir="t"/>
          </a:scene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Analysis</a:t>
            </a:r>
            <a:endParaRPr lang="en-US"/>
          </a:p>
        </p:txBody>
      </p:sp>
      <p:sp>
        <p:nvSpPr>
          <p:cNvPr id="3" name="Text Placeholder 2"/>
          <p:cNvSpPr>
            <a:spLocks noGrp="1"/>
          </p:cNvSpPr>
          <p:nvPr>
            <p:ph type="body" idx="1"/>
          </p:nvPr>
        </p:nvSpPr>
        <p:spPr/>
        <p:txBody>
          <a:bodyPr/>
          <a:lstStyle/>
          <a:p>
            <a:endParaRPr lang="en-US">
              <a:solidFill>
                <a:schemeClr val="accent2"/>
              </a:solidFill>
            </a:endParaRPr>
          </a:p>
        </p:txBody>
      </p:sp>
      <p:pic>
        <p:nvPicPr>
          <p:cNvPr id="4" name="Picture 3"/>
          <p:cNvPicPr>
            <a:picLocks noChangeAspect="1"/>
          </p:cNvPicPr>
          <p:nvPr/>
        </p:nvPicPr>
        <p:blipFill>
          <a:blip r:embed="rId1"/>
          <a:stretch>
            <a:fillRect/>
          </a:stretch>
        </p:blipFill>
        <p:spPr>
          <a:xfrm>
            <a:off x="194310" y="190500"/>
            <a:ext cx="8804910" cy="4693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Analysis</a:t>
            </a:r>
            <a:endParaRPr lang="en-US"/>
          </a:p>
        </p:txBody>
      </p:sp>
      <p:pic>
        <p:nvPicPr>
          <p:cNvPr id="5" name="Content Placeholder 4"/>
          <p:cNvPicPr>
            <a:picLocks noChangeAspect="1"/>
          </p:cNvPicPr>
          <p:nvPr>
            <p:ph idx="1"/>
          </p:nvPr>
        </p:nvPicPr>
        <p:blipFill>
          <a:blip r:embed="rId1"/>
          <a:stretch>
            <a:fillRect/>
          </a:stretch>
        </p:blipFill>
        <p:spPr>
          <a:xfrm>
            <a:off x="561340" y="145415"/>
            <a:ext cx="7875905" cy="5076825"/>
          </a:xfrm>
          <a:prstGeom prst="rect">
            <a:avLst/>
          </a:prstGeom>
        </p:spPr>
      </p:pic>
      <p:pic>
        <p:nvPicPr>
          <p:cNvPr id="6" name="Picture 5"/>
          <p:cNvPicPr>
            <a:picLocks noChangeAspect="1"/>
          </p:cNvPicPr>
          <p:nvPr/>
        </p:nvPicPr>
        <p:blipFill rotWithShape="1">
          <a:blip r:embed="rId2"/>
          <a:srcRect l="30000" t="9211" r="714" b="-439"/>
          <a:stretch>
            <a:fillRect/>
          </a:stretch>
        </p:blipFill>
        <p:spPr>
          <a:xfrm>
            <a:off x="5975350" y="1015365"/>
            <a:ext cx="1036320" cy="290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801370" y="228600"/>
            <a:ext cx="7860665" cy="46863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04801" y="274320"/>
            <a:ext cx="8602980" cy="448055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77495" y="209550"/>
            <a:ext cx="8683625" cy="46977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57979" cy="525359"/>
          </a:xfrm>
        </p:spPr>
        <p: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CONTENTS</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7900" y="1274395"/>
            <a:ext cx="3231600" cy="2635754"/>
          </a:xfrm>
        </p:spPr>
        <p:txBody>
          <a:bodyPr/>
          <a:lstStyle/>
          <a:p>
            <a:pPr marL="0" lvl="0" indent="0" algn="l" rtl="0">
              <a:lnSpc>
                <a:spcPct val="100000"/>
              </a:lnSpc>
              <a:spcBef>
                <a:spcPts val="0"/>
              </a:spcBef>
              <a:spcAft>
                <a:spcPts val="0"/>
              </a:spcAft>
              <a:buSzPts val="5200"/>
              <a:buNone/>
            </a:pP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1. Problem Statement </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2. Workflow</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3. Data Summary</a:t>
            </a:r>
            <a:endPar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endParaRPr>
          </a:p>
          <a:p>
            <a:pPr marL="0" lvl="0" indent="0" algn="l" rtl="0">
              <a:lnSpc>
                <a:spcPct val="100000"/>
              </a:lnSpc>
              <a:spcBef>
                <a:spcPts val="0"/>
              </a:spcBef>
              <a:spcAft>
                <a:spcPts val="0"/>
              </a:spcAft>
              <a:buSzPts val="5200"/>
              <a:buNone/>
            </a:pP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4. Objectives </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5</a:t>
            </a: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 Data Cleaning</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6</a:t>
            </a: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 Data Analysis</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7. Conclusions</a:t>
            </a:r>
            <a:b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2400" dirty="0" smtClean="0">
                <a:solidFill>
                  <a:schemeClr val="bg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8. Mitigation Measures</a:t>
            </a:r>
            <a:endParaRPr lang="en-US" sz="24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24790" y="327660"/>
            <a:ext cx="8721090" cy="44119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4540" y="106680"/>
            <a:ext cx="8520600" cy="3540175"/>
          </a:xfrm>
        </p:spPr>
        <p:txBody>
          <a:bodyPr/>
          <a:lstStyle/>
          <a:p>
            <a:pPr marL="114300" indent="0">
              <a:buNone/>
            </a:pPr>
            <a:r>
              <a:rPr lang="en-US" sz="1800" b="1" dirty="0" smtClean="0">
                <a:latin typeface="Times New Roman" panose="02020603050405020304" pitchFamily="18" charset="0"/>
                <a:cs typeface="Times New Roman" panose="02020603050405020304" pitchFamily="18" charset="0"/>
              </a:rPr>
              <a:t>Tree map </a:t>
            </a:r>
            <a:r>
              <a:rPr lang="en-US" sz="1800" b="1" dirty="0">
                <a:latin typeface="Times New Roman" panose="02020603050405020304" pitchFamily="18" charset="0"/>
                <a:cs typeface="Times New Roman" panose="02020603050405020304" pitchFamily="18" charset="0"/>
              </a:rPr>
              <a:t>chart: Grouping the target type groups in different countries</a:t>
            </a:r>
            <a:endParaRPr lang="en-US"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25730" y="502920"/>
            <a:ext cx="8888730" cy="448055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990" y="93295"/>
            <a:ext cx="8520600" cy="3416400"/>
          </a:xfrm>
        </p:spPr>
        <p:txBody>
          <a:bodyPr/>
          <a:lstStyle/>
          <a:p>
            <a:pPr marL="114300" indent="0">
              <a:buNone/>
            </a:pPr>
            <a:r>
              <a:rPr lang="en-US" sz="1800" b="1" dirty="0">
                <a:latin typeface="Times New Roman" panose="02020603050405020304" pitchFamily="18" charset="0"/>
                <a:cs typeface="Times New Roman" panose="02020603050405020304" pitchFamily="18" charset="0"/>
              </a:rPr>
              <a:t>G</a:t>
            </a:r>
            <a:r>
              <a:rPr lang="en-US" sz="1800" b="1" dirty="0" smtClean="0">
                <a:latin typeface="Times New Roman" panose="02020603050405020304" pitchFamily="18" charset="0"/>
                <a:cs typeface="Times New Roman" panose="02020603050405020304" pitchFamily="18" charset="0"/>
              </a:rPr>
              <a:t>rouping </a:t>
            </a:r>
            <a:r>
              <a:rPr lang="en-US" sz="1800" b="1" dirty="0">
                <a:latin typeface="Times New Roman" panose="02020603050405020304" pitchFamily="18" charset="0"/>
                <a:cs typeface="Times New Roman" panose="02020603050405020304" pitchFamily="18" charset="0"/>
              </a:rPr>
              <a:t>the weapon type wise attacks with respect to the country</a:t>
            </a:r>
            <a:endParaRPr lang="en-US"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6990" y="550594"/>
            <a:ext cx="8898890" cy="44709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82880" y="675957"/>
            <a:ext cx="4227110" cy="4033203"/>
          </a:xfrm>
          <a:prstGeom prst="rect">
            <a:avLst/>
          </a:prstGeom>
        </p:spPr>
      </p:pic>
      <p:pic>
        <p:nvPicPr>
          <p:cNvPr id="5" name="Picture 4"/>
          <p:cNvPicPr>
            <a:picLocks noChangeAspect="1"/>
          </p:cNvPicPr>
          <p:nvPr/>
        </p:nvPicPr>
        <p:blipFill rotWithShape="1">
          <a:blip r:embed="rId2"/>
          <a:srcRect l="9784" r="3889"/>
          <a:stretch>
            <a:fillRect/>
          </a:stretch>
        </p:blipFill>
        <p:spPr>
          <a:xfrm>
            <a:off x="4664393" y="663892"/>
            <a:ext cx="4351654" cy="4045268"/>
          </a:xfrm>
          <a:prstGeom prst="rect">
            <a:avLst/>
          </a:prstGeom>
        </p:spPr>
      </p:pic>
      <p:pic>
        <p:nvPicPr>
          <p:cNvPr id="6" name="Picture 5"/>
          <p:cNvPicPr>
            <a:picLocks noChangeAspect="1"/>
          </p:cNvPicPr>
          <p:nvPr/>
        </p:nvPicPr>
        <p:blipFill>
          <a:blip r:embed="rId3"/>
          <a:stretch>
            <a:fillRect/>
          </a:stretch>
        </p:blipFill>
        <p:spPr>
          <a:xfrm>
            <a:off x="182880" y="189546"/>
            <a:ext cx="4227110" cy="431801"/>
          </a:xfrm>
          <a:prstGeom prst="rect">
            <a:avLst/>
          </a:prstGeom>
        </p:spPr>
      </p:pic>
      <p:pic>
        <p:nvPicPr>
          <p:cNvPr id="7" name="Picture 6"/>
          <p:cNvPicPr>
            <a:picLocks noChangeAspect="1"/>
          </p:cNvPicPr>
          <p:nvPr/>
        </p:nvPicPr>
        <p:blipFill>
          <a:blip r:embed="rId4"/>
          <a:stretch>
            <a:fillRect/>
          </a:stretch>
        </p:blipFill>
        <p:spPr>
          <a:xfrm>
            <a:off x="4664392" y="189547"/>
            <a:ext cx="4351655" cy="431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97" y="101670"/>
            <a:ext cx="8520600" cy="572700"/>
          </a:xfrm>
        </p:spPr>
        <p:txBody>
          <a:bodyPr/>
          <a:lstStyle/>
          <a:p>
            <a:r>
              <a:rPr lang="en-US" sz="2000" b="1" spc="0" dirty="0">
                <a:latin typeface="Times New Roman" panose="02020603050405020304" pitchFamily="18" charset="0"/>
                <a:cs typeface="Times New Roman" panose="02020603050405020304" pitchFamily="18" charset="0"/>
              </a:rPr>
              <a:t>Analysis of  </a:t>
            </a:r>
            <a:r>
              <a:rPr lang="en-US" sz="2000" b="1" spc="0" dirty="0" smtClean="0">
                <a:latin typeface="Times New Roman" panose="02020603050405020304" pitchFamily="18" charset="0"/>
                <a:cs typeface="Times New Roman" panose="02020603050405020304" pitchFamily="18" charset="0"/>
              </a:rPr>
              <a:t>number of </a:t>
            </a:r>
            <a:r>
              <a:rPr lang="en-US" sz="2000" b="1" spc="0" dirty="0">
                <a:latin typeface="Times New Roman" panose="02020603050405020304" pitchFamily="18" charset="0"/>
                <a:cs typeface="Times New Roman" panose="02020603050405020304" pitchFamily="18" charset="0"/>
              </a:rPr>
              <a:t>terrorist attacks vs </a:t>
            </a:r>
            <a:r>
              <a:rPr lang="en-US" sz="2000" b="1" spc="0" dirty="0" smtClean="0">
                <a:latin typeface="Times New Roman" panose="02020603050405020304" pitchFamily="18" charset="0"/>
                <a:cs typeface="Times New Roman" panose="02020603050405020304" pitchFamily="18" charset="0"/>
              </a:rPr>
              <a:t>number of </a:t>
            </a:r>
            <a:r>
              <a:rPr lang="en-US" sz="2000" b="1" spc="0" dirty="0">
                <a:latin typeface="Times New Roman" panose="02020603050405020304" pitchFamily="18" charset="0"/>
                <a:cs typeface="Times New Roman" panose="02020603050405020304" pitchFamily="18" charset="0"/>
              </a:rPr>
              <a:t>victims</a:t>
            </a:r>
            <a:endParaRPr lang="en-US" sz="2000" b="1" spc="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48920" y="620395"/>
            <a:ext cx="8582660" cy="42868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20" y="90618"/>
            <a:ext cx="8520600" cy="572700"/>
          </a:xfrm>
        </p:spPr>
        <p:txBody>
          <a:bodyPr/>
          <a:lstStyle/>
          <a:p>
            <a:r>
              <a:rPr lang="en-US" sz="1800" b="1" spc="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Analysis of Terrorist </a:t>
            </a:r>
            <a:r>
              <a:rPr lang="en-US" sz="1800" b="1" spc="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Organizations </a:t>
            </a:r>
            <a:r>
              <a:rPr lang="en-US" sz="1800" b="1" spc="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&amp; target types before and after 2014</a:t>
            </a:r>
            <a:endParaRPr lang="en-US" b="1" spc="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r="43046"/>
          <a:stretch>
            <a:fillRect/>
          </a:stretch>
        </p:blipFill>
        <p:spPr>
          <a:xfrm>
            <a:off x="510540" y="598220"/>
            <a:ext cx="8031480" cy="4347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61858" r="341" b="50132"/>
          <a:stretch>
            <a:fillRect/>
          </a:stretch>
        </p:blipFill>
        <p:spPr>
          <a:xfrm>
            <a:off x="220980" y="251460"/>
            <a:ext cx="4152900" cy="4366260"/>
          </a:xfrm>
          <a:prstGeom prst="rect">
            <a:avLst/>
          </a:prstGeom>
        </p:spPr>
      </p:pic>
      <p:pic>
        <p:nvPicPr>
          <p:cNvPr id="5" name="Picture 4"/>
          <p:cNvPicPr>
            <a:picLocks noChangeAspect="1"/>
          </p:cNvPicPr>
          <p:nvPr/>
        </p:nvPicPr>
        <p:blipFill rotWithShape="1">
          <a:blip r:embed="rId1"/>
          <a:srcRect l="62230" t="48816" r="341"/>
          <a:stretch>
            <a:fillRect/>
          </a:stretch>
        </p:blipFill>
        <p:spPr>
          <a:xfrm>
            <a:off x="4739640" y="251460"/>
            <a:ext cx="4198620" cy="4312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60" y="79265"/>
            <a:ext cx="8520600" cy="476995"/>
          </a:xfrm>
        </p:spPr>
        <p:txBody>
          <a:bodyPr/>
          <a:lstStyle/>
          <a:p>
            <a:r>
              <a:rPr lang="en-US" sz="2400" b="1" spc="0" dirty="0">
                <a:latin typeface="Times New Roman" panose="02020603050405020304" pitchFamily="18" charset="0"/>
                <a:cs typeface="Times New Roman" panose="02020603050405020304" pitchFamily="18" charset="0"/>
              </a:rPr>
              <a:t>Analysis of success/ Failure attacks</a:t>
            </a:r>
            <a:endParaRPr lang="en-US" sz="2400" b="1" spc="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9404" t="52393" r="52306" b="2038"/>
          <a:stretch>
            <a:fillRect/>
          </a:stretch>
        </p:blipFill>
        <p:spPr>
          <a:xfrm>
            <a:off x="243840" y="888406"/>
            <a:ext cx="4168140" cy="3592154"/>
          </a:xfrm>
          <a:prstGeom prst="rect">
            <a:avLst/>
          </a:prstGeom>
        </p:spPr>
      </p:pic>
      <p:pic>
        <p:nvPicPr>
          <p:cNvPr id="5" name="Picture 4"/>
          <p:cNvPicPr>
            <a:picLocks noChangeAspect="1"/>
          </p:cNvPicPr>
          <p:nvPr/>
        </p:nvPicPr>
        <p:blipFill rotWithShape="1">
          <a:blip r:embed="rId2"/>
          <a:srcRect l="60466"/>
          <a:stretch>
            <a:fillRect/>
          </a:stretch>
        </p:blipFill>
        <p:spPr>
          <a:xfrm>
            <a:off x="4808220" y="888406"/>
            <a:ext cx="4046940" cy="359215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r="46311" b="47301"/>
          <a:stretch>
            <a:fillRect/>
          </a:stretch>
        </p:blipFill>
        <p:spPr>
          <a:xfrm>
            <a:off x="114300" y="335280"/>
            <a:ext cx="4785360" cy="4335779"/>
          </a:xfrm>
          <a:prstGeom prst="rect">
            <a:avLst/>
          </a:prstGeom>
        </p:spPr>
      </p:pic>
      <p:pic>
        <p:nvPicPr>
          <p:cNvPr id="5" name="Picture 4"/>
          <p:cNvPicPr>
            <a:picLocks noChangeAspect="1"/>
          </p:cNvPicPr>
          <p:nvPr/>
        </p:nvPicPr>
        <p:blipFill rotWithShape="1">
          <a:blip r:embed="rId1"/>
          <a:srcRect l="63635" b="54981"/>
          <a:stretch>
            <a:fillRect/>
          </a:stretch>
        </p:blipFill>
        <p:spPr>
          <a:xfrm>
            <a:off x="5204460" y="335279"/>
            <a:ext cx="3749040" cy="433577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0" y="71645"/>
            <a:ext cx="2652480" cy="499855"/>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6. Conclusions</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5960" y="571500"/>
            <a:ext cx="8855160" cy="4133395"/>
          </a:xfrm>
        </p:spPr>
        <p:txBody>
          <a:bodyPr/>
          <a:lstStyle/>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Terrorist attack's </a:t>
            </a:r>
            <a:r>
              <a:rPr lang="en-US" sz="1800" dirty="0">
                <a:solidFill>
                  <a:schemeClr val="bg1"/>
                </a:solidFill>
                <a:latin typeface="Times New Roman" panose="02020603050405020304" pitchFamily="18" charset="0"/>
                <a:cs typeface="Times New Roman" panose="02020603050405020304" pitchFamily="18" charset="0"/>
              </a:rPr>
              <a:t>reached a peak during 2014 and then in 2015, started to drop. The drop </a:t>
            </a:r>
            <a:r>
              <a:rPr lang="en-US" sz="1800" dirty="0" smtClean="0">
                <a:solidFill>
                  <a:schemeClr val="bg1"/>
                </a:solidFill>
                <a:latin typeface="Times New Roman" panose="02020603050405020304" pitchFamily="18" charset="0"/>
                <a:cs typeface="Times New Roman" panose="02020603050405020304" pitchFamily="18" charset="0"/>
              </a:rPr>
              <a:t>in the </a:t>
            </a:r>
            <a:r>
              <a:rPr lang="en-US" sz="1800" dirty="0">
                <a:solidFill>
                  <a:schemeClr val="bg1"/>
                </a:solidFill>
                <a:latin typeface="Times New Roman" panose="02020603050405020304" pitchFamily="18" charset="0"/>
                <a:cs typeface="Times New Roman" panose="02020603050405020304" pitchFamily="18" charset="0"/>
              </a:rPr>
              <a:t>number of terror attacks is not a sign of </a:t>
            </a:r>
            <a:r>
              <a:rPr lang="en-US" sz="1800" dirty="0" smtClean="0">
                <a:solidFill>
                  <a:schemeClr val="bg1"/>
                </a:solidFill>
                <a:latin typeface="Times New Roman" panose="02020603050405020304" pitchFamily="18" charset="0"/>
                <a:cs typeface="Times New Roman" panose="02020603050405020304" pitchFamily="18" charset="0"/>
              </a:rPr>
              <a:t>improvement </a:t>
            </a:r>
            <a:r>
              <a:rPr lang="en-US" sz="1800" dirty="0">
                <a:solidFill>
                  <a:schemeClr val="bg1"/>
                </a:solidFill>
                <a:latin typeface="Times New Roman" panose="02020603050405020304" pitchFamily="18" charset="0"/>
                <a:cs typeface="Times New Roman" panose="02020603050405020304" pitchFamily="18" charset="0"/>
              </a:rPr>
              <a:t>in security checks in the society, as the ability to carry out a successful terror attack has not reduced significantly.</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Iraq </a:t>
            </a:r>
            <a:r>
              <a:rPr lang="en-US" sz="1800" dirty="0">
                <a:solidFill>
                  <a:schemeClr val="bg1"/>
                </a:solidFill>
                <a:latin typeface="Times New Roman" panose="02020603050405020304" pitchFamily="18" charset="0"/>
                <a:cs typeface="Times New Roman" panose="02020603050405020304" pitchFamily="18" charset="0"/>
              </a:rPr>
              <a:t>is the most affected nation of all and it has suffered the highest number of attacks followed by Pakistan, </a:t>
            </a:r>
            <a:r>
              <a:rPr lang="en-US" sz="1800" dirty="0" smtClean="0">
                <a:solidFill>
                  <a:schemeClr val="bg1"/>
                </a:solidFill>
                <a:latin typeface="Times New Roman" panose="02020603050405020304" pitchFamily="18" charset="0"/>
                <a:cs typeface="Times New Roman" panose="02020603050405020304" pitchFamily="18" charset="0"/>
              </a:rPr>
              <a:t>Afghanistan </a:t>
            </a:r>
            <a:r>
              <a:rPr lang="en-US" sz="1800" dirty="0">
                <a:solidFill>
                  <a:schemeClr val="bg1"/>
                </a:solidFill>
                <a:latin typeface="Times New Roman" panose="02020603050405020304" pitchFamily="18" charset="0"/>
                <a:cs typeface="Times New Roman" panose="02020603050405020304" pitchFamily="18" charset="0"/>
              </a:rPr>
              <a:t>and India.</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The </a:t>
            </a:r>
            <a:r>
              <a:rPr lang="en-US" sz="1800" dirty="0">
                <a:solidFill>
                  <a:schemeClr val="bg1"/>
                </a:solidFill>
                <a:latin typeface="Times New Roman" panose="02020603050405020304" pitchFamily="18" charset="0"/>
                <a:cs typeface="Times New Roman" panose="02020603050405020304" pitchFamily="18" charset="0"/>
              </a:rPr>
              <a:t>middle East &amp; North Africa is the most affected region in terms of the number of terror attacks among all the regions followed by South Asia, South America and Sub-Saharan Africa.</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Most </a:t>
            </a:r>
            <a:r>
              <a:rPr lang="en-US" sz="1800" dirty="0">
                <a:solidFill>
                  <a:schemeClr val="bg1"/>
                </a:solidFill>
                <a:latin typeface="Times New Roman" panose="02020603050405020304" pitchFamily="18" charset="0"/>
                <a:cs typeface="Times New Roman" panose="02020603050405020304" pitchFamily="18" charset="0"/>
              </a:rPr>
              <a:t>of the attacks are either bombing or explosions followed by firearms and the most used weapons in the terror attacks are explosives and assault weapons.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Taliban </a:t>
            </a:r>
            <a:r>
              <a:rPr lang="en-US" sz="1800" dirty="0">
                <a:solidFill>
                  <a:schemeClr val="bg1"/>
                </a:solidFill>
                <a:latin typeface="Times New Roman" panose="02020603050405020304" pitchFamily="18" charset="0"/>
                <a:cs typeface="Times New Roman" panose="02020603050405020304" pitchFamily="18" charset="0"/>
              </a:rPr>
              <a:t>and ISIL are the most active terrorist </a:t>
            </a:r>
            <a:r>
              <a:rPr lang="en-US" sz="1800" dirty="0" smtClean="0">
                <a:solidFill>
                  <a:schemeClr val="bg1"/>
                </a:solidFill>
                <a:latin typeface="Times New Roman" panose="02020603050405020304" pitchFamily="18" charset="0"/>
                <a:cs typeface="Times New Roman" panose="02020603050405020304" pitchFamily="18" charset="0"/>
              </a:rPr>
              <a:t>organizations </a:t>
            </a:r>
            <a:r>
              <a:rPr lang="en-US" sz="1800" dirty="0">
                <a:solidFill>
                  <a:schemeClr val="bg1"/>
                </a:solidFill>
                <a:latin typeface="Times New Roman" panose="02020603050405020304" pitchFamily="18" charset="0"/>
                <a:cs typeface="Times New Roman" panose="02020603050405020304" pitchFamily="18" charset="0"/>
              </a:rPr>
              <a:t>in the world and Afghanistan is the country that has suffered the most because of </a:t>
            </a:r>
            <a:r>
              <a:rPr lang="en-US" sz="1800" dirty="0" smtClean="0">
                <a:solidFill>
                  <a:schemeClr val="bg1"/>
                </a:solidFill>
                <a:latin typeface="Times New Roman" panose="02020603050405020304" pitchFamily="18" charset="0"/>
                <a:cs typeface="Times New Roman" panose="02020603050405020304" pitchFamily="18" charset="0"/>
              </a:rPr>
              <a:t>Taliban's.</a:t>
            </a:r>
            <a:endParaRPr lang="en-US" sz="1800" dirty="0" smtClean="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7939"/>
            <a:ext cx="3694243"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1. Problem Statement</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52949"/>
            <a:ext cx="8520600" cy="2585990"/>
          </a:xfrm>
        </p:spPr>
        <p:txBody>
          <a:bodyPr/>
          <a:lstStyle/>
          <a:p>
            <a:pPr marL="114300" indent="0" algn="just">
              <a:buNone/>
            </a:pPr>
            <a:r>
              <a:rPr lang="en-US" sz="1800" dirty="0">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We </a:t>
            </a:r>
            <a:r>
              <a:rPr lang="en-US" sz="1800" dirty="0">
                <a:solidFill>
                  <a:schemeClr val="bg1"/>
                </a:solidFill>
                <a:latin typeface="Times New Roman" panose="02020603050405020304" pitchFamily="18" charset="0"/>
                <a:cs typeface="Times New Roman" panose="02020603050405020304" pitchFamily="18" charset="0"/>
              </a:rPr>
              <a:t>have the data which was originally published by the  Global Terrorism Database (GTD</a:t>
            </a:r>
            <a:r>
              <a:rPr lang="en-US" sz="1800" dirty="0" smtClean="0">
                <a:solidFill>
                  <a:schemeClr val="bg1"/>
                </a:solidFill>
                <a:latin typeface="Times New Roman" panose="02020603050405020304" pitchFamily="18" charset="0"/>
                <a:cs typeface="Times New Roman" panose="02020603050405020304" pitchFamily="18" charset="0"/>
              </a:rPr>
              <a:t>). GTD </a:t>
            </a:r>
            <a:r>
              <a:rPr lang="en-US" sz="1800" dirty="0">
                <a:solidFill>
                  <a:schemeClr val="bg1"/>
                </a:solidFill>
                <a:latin typeface="Times New Roman" panose="02020603050405020304" pitchFamily="18" charset="0"/>
                <a:cs typeface="Times New Roman" panose="02020603050405020304" pitchFamily="18" charset="0"/>
              </a:rPr>
              <a:t>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O</a:t>
            </a:r>
            <a:r>
              <a:rPr lang="en-US" sz="1800" dirty="0" smtClean="0">
                <a:solidFill>
                  <a:schemeClr val="bg1"/>
                </a:solidFill>
                <a:latin typeface="Times New Roman" panose="02020603050405020304" pitchFamily="18" charset="0"/>
                <a:cs typeface="Times New Roman" panose="02020603050405020304" pitchFamily="18" charset="0"/>
              </a:rPr>
              <a:t>ur </a:t>
            </a:r>
            <a:r>
              <a:rPr lang="en-US" sz="1800" dirty="0">
                <a:solidFill>
                  <a:schemeClr val="bg1"/>
                </a:solidFill>
                <a:latin typeface="Times New Roman" panose="02020603050405020304" pitchFamily="18" charset="0"/>
                <a:cs typeface="Times New Roman" panose="02020603050405020304" pitchFamily="18" charset="0"/>
              </a:rPr>
              <a:t>aim was to analyze the data and pertaining key findings to terrorist activities.</a:t>
            </a: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260" y="337135"/>
            <a:ext cx="8520600" cy="3416400"/>
          </a:xfrm>
        </p:spPr>
        <p:txBody>
          <a:bodyPr/>
          <a:lstStyle/>
          <a:p>
            <a:pPr algn="just">
              <a:buFont typeface="Wingdings" panose="05000000000000000000" pitchFamily="2" charset="2"/>
              <a:buChar char="q"/>
            </a:pPr>
            <a:r>
              <a:rPr lang="en-US" sz="1800" dirty="0">
                <a:solidFill>
                  <a:schemeClr val="bg1"/>
                </a:solidFill>
                <a:latin typeface="Times New Roman" panose="02020603050405020304" pitchFamily="18" charset="0"/>
                <a:cs typeface="Times New Roman" panose="02020603050405020304" pitchFamily="18" charset="0"/>
              </a:rPr>
              <a:t>In 2016, India suffered the highest number of attacks, which was peaked during Aug-2016. Most attacks were happened in Srinagar (Jammu &amp; Kashmir). Maoists were responsible for most of the </a:t>
            </a:r>
            <a:r>
              <a:rPr lang="en-US" sz="1800" dirty="0" smtClean="0">
                <a:solidFill>
                  <a:schemeClr val="bg1"/>
                </a:solidFill>
                <a:latin typeface="Times New Roman" panose="02020603050405020304" pitchFamily="18" charset="0"/>
                <a:cs typeface="Times New Roman" panose="02020603050405020304" pitchFamily="18" charset="0"/>
              </a:rPr>
              <a:t>attacks.</a:t>
            </a:r>
            <a:endParaRPr lang="en-US" sz="1800"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smtClean="0">
                <a:solidFill>
                  <a:schemeClr val="bg1"/>
                </a:solidFill>
                <a:latin typeface="Times New Roman" panose="02020603050405020304" pitchFamily="18" charset="0"/>
                <a:cs typeface="Times New Roman" panose="02020603050405020304" pitchFamily="18" charset="0"/>
              </a:rPr>
              <a:t>This </a:t>
            </a:r>
            <a:r>
              <a:rPr lang="en-US" sz="1800" dirty="0">
                <a:solidFill>
                  <a:schemeClr val="bg1"/>
                </a:solidFill>
                <a:latin typeface="Times New Roman" panose="02020603050405020304" pitchFamily="18" charset="0"/>
                <a:cs typeface="Times New Roman" panose="02020603050405020304" pitchFamily="18" charset="0"/>
              </a:rPr>
              <a:t>creates a cycle of terrorism as poverty and unemployment help radical ideologists lure youth towards terrorism, discouraging investors which in turn effects the earnings of local governments and leads to further poverty and unemployment.</a:t>
            </a:r>
            <a:endParaRPr lang="en-US" sz="1800" dirty="0">
              <a:solidFill>
                <a:schemeClr val="bg1"/>
              </a:solidFill>
              <a:latin typeface="Times New Roman" panose="02020603050405020304" pitchFamily="18" charset="0"/>
              <a:cs typeface="Times New Roman" panose="02020603050405020304" pitchFamily="18" charset="0"/>
            </a:endParaRPr>
          </a:p>
          <a:p>
            <a:pPr marL="114300" indent="0">
              <a:buNone/>
            </a:pPr>
            <a:endParaRPr lang="en-IN" sz="18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0" y="33545"/>
            <a:ext cx="3932640"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7. Mitigation Measures</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480" y="484324"/>
            <a:ext cx="8878020" cy="4491535"/>
          </a:xfrm>
        </p:spPr>
        <p:txBody>
          <a:bodyPr/>
          <a:lstStyle/>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Defining </a:t>
            </a:r>
            <a:r>
              <a:rPr lang="en-US" sz="1800" dirty="0">
                <a:solidFill>
                  <a:schemeClr val="bg1"/>
                </a:solidFill>
                <a:latin typeface="Times New Roman" panose="02020603050405020304" pitchFamily="18" charset="0"/>
                <a:cs typeface="Times New Roman" panose="02020603050405020304" pitchFamily="18" charset="0"/>
              </a:rPr>
              <a:t>terrorism on a global stage and adopting an international framework to tackle terrorism.</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Countries </a:t>
            </a:r>
            <a:r>
              <a:rPr lang="en-US" sz="1800" dirty="0">
                <a:solidFill>
                  <a:schemeClr val="bg1"/>
                </a:solidFill>
                <a:latin typeface="Times New Roman" panose="02020603050405020304" pitchFamily="18" charset="0"/>
                <a:cs typeface="Times New Roman" panose="02020603050405020304" pitchFamily="18" charset="0"/>
              </a:rPr>
              <a:t>should take measures against illegal immigration by implementing better tracking systems.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Creating </a:t>
            </a:r>
            <a:r>
              <a:rPr lang="en-US" sz="1800" dirty="0">
                <a:solidFill>
                  <a:schemeClr val="bg1"/>
                </a:solidFill>
                <a:latin typeface="Times New Roman" panose="02020603050405020304" pitchFamily="18" charset="0"/>
                <a:cs typeface="Times New Roman" panose="02020603050405020304" pitchFamily="18" charset="0"/>
              </a:rPr>
              <a:t>a joint task </a:t>
            </a:r>
            <a:r>
              <a:rPr lang="en-US" sz="1800" dirty="0" smtClean="0">
                <a:solidFill>
                  <a:schemeClr val="bg1"/>
                </a:solidFill>
                <a:latin typeface="Times New Roman" panose="02020603050405020304" pitchFamily="18" charset="0"/>
                <a:cs typeface="Times New Roman" panose="02020603050405020304" pitchFamily="18" charset="0"/>
              </a:rPr>
              <a:t>force </a:t>
            </a:r>
            <a:r>
              <a:rPr lang="en-US" sz="1800" dirty="0">
                <a:solidFill>
                  <a:schemeClr val="bg1"/>
                </a:solidFill>
                <a:latin typeface="Times New Roman" panose="02020603050405020304" pitchFamily="18" charset="0"/>
                <a:cs typeface="Times New Roman" panose="02020603050405020304" pitchFamily="18" charset="0"/>
              </a:rPr>
              <a:t>to improve intelligence sharing and sharing the best practices to combat terrorism.</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By </a:t>
            </a:r>
            <a:r>
              <a:rPr lang="en-US" sz="1800" dirty="0">
                <a:solidFill>
                  <a:schemeClr val="bg1"/>
                </a:solidFill>
                <a:latin typeface="Times New Roman" panose="02020603050405020304" pitchFamily="18" charset="0"/>
                <a:cs typeface="Times New Roman" panose="02020603050405020304" pitchFamily="18" charset="0"/>
              </a:rPr>
              <a:t>imposing strict regulations on the access and sale of dangerous weapons and firearms and tracking sources of such weapons.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Education </a:t>
            </a:r>
            <a:r>
              <a:rPr lang="en-US" sz="1800" dirty="0">
                <a:solidFill>
                  <a:schemeClr val="bg1"/>
                </a:solidFill>
                <a:latin typeface="Times New Roman" panose="02020603050405020304" pitchFamily="18" charset="0"/>
                <a:cs typeface="Times New Roman" panose="02020603050405020304" pitchFamily="18" charset="0"/>
              </a:rPr>
              <a:t>in population control and improving conditions to encourage employment </a:t>
            </a:r>
            <a:r>
              <a:rPr lang="en-US" sz="1800" dirty="0" smtClean="0">
                <a:solidFill>
                  <a:schemeClr val="bg1"/>
                </a:solidFill>
                <a:latin typeface="Times New Roman" panose="02020603050405020304" pitchFamily="18" charset="0"/>
                <a:cs typeface="Times New Roman" panose="02020603050405020304" pitchFamily="18" charset="0"/>
              </a:rPr>
              <a:t>opportunities </a:t>
            </a:r>
            <a:r>
              <a:rPr lang="en-US" sz="1800" dirty="0">
                <a:solidFill>
                  <a:schemeClr val="bg1"/>
                </a:solidFill>
                <a:latin typeface="Times New Roman" panose="02020603050405020304" pitchFamily="18" charset="0"/>
                <a:cs typeface="Times New Roman" panose="02020603050405020304" pitchFamily="18" charset="0"/>
              </a:rPr>
              <a:t>might reduce terror activities in the long run.</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Strict </a:t>
            </a:r>
            <a:r>
              <a:rPr lang="en-US" sz="1800" dirty="0">
                <a:solidFill>
                  <a:schemeClr val="bg1"/>
                </a:solidFill>
                <a:latin typeface="Times New Roman" panose="02020603050405020304" pitchFamily="18" charset="0"/>
                <a:cs typeface="Times New Roman" panose="02020603050405020304" pitchFamily="18" charset="0"/>
              </a:rPr>
              <a:t>policies against disinformation and radicalization need to be adopted, including media &amp; internet.</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Adopting </a:t>
            </a:r>
            <a:r>
              <a:rPr lang="en-US" sz="1800" dirty="0">
                <a:solidFill>
                  <a:schemeClr val="bg1"/>
                </a:solidFill>
                <a:latin typeface="Times New Roman" panose="02020603050405020304" pitchFamily="18" charset="0"/>
                <a:cs typeface="Times New Roman" panose="02020603050405020304" pitchFamily="18" charset="0"/>
              </a:rPr>
              <a:t>a global framework and implementing a tough action plan against terror financiers.</a:t>
            </a: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220980" y="177800"/>
            <a:ext cx="8724900" cy="4699000"/>
          </a:xfrm>
          <a:prstGeom prst="rect">
            <a:avLst/>
          </a:prstGeom>
          <a:effectLst>
            <a:glow rad="2286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209"/>
            <a:ext cx="2058276"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2. Work </a:t>
            </a:r>
            <a:r>
              <a:rPr lang="en-US" sz="2400" b="1" dirty="0">
                <a:solidFill>
                  <a:schemeClr val="accent1"/>
                </a:solidFill>
                <a:latin typeface="Times New Roman" panose="02020603050405020304" pitchFamily="18" charset="0"/>
                <a:cs typeface="Times New Roman" panose="02020603050405020304" pitchFamily="18" charset="0"/>
              </a:rPr>
              <a:t>F</a:t>
            </a:r>
            <a:r>
              <a:rPr lang="en-US" sz="2400" b="1" dirty="0" smtClean="0">
                <a:solidFill>
                  <a:schemeClr val="accent1"/>
                </a:solidFill>
                <a:latin typeface="Times New Roman" panose="02020603050405020304" pitchFamily="18" charset="0"/>
                <a:cs typeface="Times New Roman" panose="02020603050405020304" pitchFamily="18" charset="0"/>
              </a:rPr>
              <a:t>low</a:t>
            </a:r>
            <a:endParaRPr lang="en-US" sz="2400" b="1"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760220" y="335306"/>
            <a:ext cx="4617720" cy="4657725"/>
          </a:xfrm>
          <a:prstGeom prst="rect">
            <a:avLst/>
          </a:prstGeom>
        </p:spPr>
      </p:pic>
      <p:sp>
        <p:nvSpPr>
          <p:cNvPr id="5" name="Explosion 2 4"/>
          <p:cNvSpPr/>
          <p:nvPr/>
        </p:nvSpPr>
        <p:spPr>
          <a:xfrm>
            <a:off x="7124700" y="1651694"/>
            <a:ext cx="1813288" cy="206819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flow of GTD </a:t>
            </a:r>
            <a:endParaRPr lang="en-US" dirty="0"/>
          </a:p>
        </p:txBody>
      </p:sp>
      <p:sp>
        <p:nvSpPr>
          <p:cNvPr id="6" name="Right Brace 5"/>
          <p:cNvSpPr/>
          <p:nvPr/>
        </p:nvSpPr>
        <p:spPr>
          <a:xfrm>
            <a:off x="6134101" y="754380"/>
            <a:ext cx="1118280" cy="3618484"/>
          </a:xfrm>
          <a:prstGeom prst="rightBrace">
            <a:avLst>
              <a:gd name="adj1" fmla="val 8333"/>
              <a:gd name="adj2" fmla="val 4978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20" y="132605"/>
            <a:ext cx="2537247"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3. Data </a:t>
            </a:r>
            <a:r>
              <a:rPr lang="en-US" sz="2400" b="1" dirty="0">
                <a:solidFill>
                  <a:schemeClr val="accent1"/>
                </a:solidFill>
                <a:latin typeface="Times New Roman" panose="02020603050405020304" pitchFamily="18" charset="0"/>
                <a:cs typeface="Times New Roman" panose="02020603050405020304" pitchFamily="18" charset="0"/>
              </a:rPr>
              <a:t>Summary</a:t>
            </a: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6585" y="705305"/>
            <a:ext cx="6842449" cy="3416400"/>
          </a:xfrm>
        </p:spPr>
        <p:txBody>
          <a:bodyPr/>
          <a:lstStyle/>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iyear : The Year in which attacks were happened </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imonth </a:t>
            </a:r>
            <a:r>
              <a:rPr lang="en-US" sz="1800" dirty="0">
                <a:solidFill>
                  <a:schemeClr val="bg1"/>
                </a:solidFill>
                <a:latin typeface="Times New Roman" panose="02020603050405020304" pitchFamily="18" charset="0"/>
                <a:cs typeface="Times New Roman" panose="02020603050405020304" pitchFamily="18" charset="0"/>
              </a:rPr>
              <a:t>: The Month in which attacks were happened</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country_txt </a:t>
            </a:r>
            <a:r>
              <a:rPr lang="en-US" sz="1800" dirty="0">
                <a:solidFill>
                  <a:schemeClr val="bg1"/>
                </a:solidFill>
                <a:latin typeface="Times New Roman" panose="02020603050405020304" pitchFamily="18" charset="0"/>
                <a:cs typeface="Times New Roman" panose="02020603050405020304" pitchFamily="18" charset="0"/>
              </a:rPr>
              <a:t>: Name of the country</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region_txt </a:t>
            </a:r>
            <a:r>
              <a:rPr lang="en-US" sz="1800" dirty="0">
                <a:solidFill>
                  <a:schemeClr val="bg1"/>
                </a:solidFill>
                <a:latin typeface="Times New Roman" panose="02020603050405020304" pitchFamily="18" charset="0"/>
                <a:cs typeface="Times New Roman" panose="02020603050405020304" pitchFamily="18" charset="0"/>
              </a:rPr>
              <a:t>: Name of the Region</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provstate </a:t>
            </a:r>
            <a:r>
              <a:rPr lang="en-US" sz="1800" dirty="0">
                <a:solidFill>
                  <a:schemeClr val="bg1"/>
                </a:solidFill>
                <a:latin typeface="Times New Roman" panose="02020603050405020304" pitchFamily="18" charset="0"/>
                <a:cs typeface="Times New Roman" panose="02020603050405020304" pitchFamily="18" charset="0"/>
              </a:rPr>
              <a:t>: Name of the State</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city</a:t>
            </a:r>
            <a:r>
              <a:rPr lang="en-US" sz="1800" dirty="0">
                <a:solidFill>
                  <a:schemeClr val="bg1"/>
                </a:solidFill>
                <a:latin typeface="Times New Roman" panose="02020603050405020304" pitchFamily="18" charset="0"/>
                <a:cs typeface="Times New Roman" panose="02020603050405020304" pitchFamily="18" charset="0"/>
              </a:rPr>
              <a:t>: Name of the City</a:t>
            </a:r>
            <a:endParaRPr lang="en-US" sz="1800" dirty="0">
              <a:solidFill>
                <a:schemeClr val="bg1"/>
              </a:solidFill>
              <a:latin typeface="Times New Roman" panose="02020603050405020304" pitchFamily="18" charset="0"/>
              <a:cs typeface="Times New Roman" panose="02020603050405020304" pitchFamily="18" charset="0"/>
            </a:endParaRPr>
          </a:p>
          <a:p>
            <a:pPr algn="just">
              <a:lnSpc>
                <a:spcPct val="125000"/>
              </a:lnSpc>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latitude </a:t>
            </a:r>
            <a:r>
              <a:rPr lang="en-US" sz="1800" dirty="0">
                <a:solidFill>
                  <a:schemeClr val="bg1"/>
                </a:solidFill>
                <a:latin typeface="Times New Roman" panose="02020603050405020304" pitchFamily="18" charset="0"/>
                <a:cs typeface="Times New Roman" panose="02020603050405020304" pitchFamily="18" charset="0"/>
              </a:rPr>
              <a:t>: Latitude of the terrorist attacked location</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longitude </a:t>
            </a:r>
            <a:r>
              <a:rPr lang="en-US" sz="1800" dirty="0">
                <a:solidFill>
                  <a:schemeClr val="bg1"/>
                </a:solidFill>
                <a:latin typeface="Times New Roman" panose="02020603050405020304" pitchFamily="18" charset="0"/>
                <a:cs typeface="Times New Roman" panose="02020603050405020304" pitchFamily="18" charset="0"/>
              </a:rPr>
              <a:t>: Longitude of the terrorist attacked location</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attacktype1_txt </a:t>
            </a:r>
            <a:r>
              <a:rPr lang="en-US" sz="1800" dirty="0">
                <a:solidFill>
                  <a:schemeClr val="bg1"/>
                </a:solidFill>
                <a:latin typeface="Times New Roman" panose="02020603050405020304" pitchFamily="18" charset="0"/>
                <a:cs typeface="Times New Roman" panose="02020603050405020304" pitchFamily="18" charset="0"/>
              </a:rPr>
              <a:t>: Attack type of the terrorist attack </a:t>
            </a:r>
            <a:endParaRPr lang="en-US" sz="1800" dirty="0">
              <a:solidFill>
                <a:schemeClr val="bg1"/>
              </a:solidFill>
              <a:latin typeface="Times New Roman" panose="02020603050405020304" pitchFamily="18" charset="0"/>
              <a:cs typeface="Times New Roman" panose="02020603050405020304" pitchFamily="18" charset="0"/>
            </a:endParaRPr>
          </a:p>
          <a:p>
            <a:pPr algn="just"/>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460" y="269177"/>
            <a:ext cx="7814699" cy="2666856"/>
          </a:xfrm>
        </p:spPr>
        <p:txBody>
          <a:bodyPr/>
          <a:lstStyle/>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success </a:t>
            </a:r>
            <a:r>
              <a:rPr lang="en-US" sz="1800" dirty="0">
                <a:solidFill>
                  <a:schemeClr val="bg1"/>
                </a:solidFill>
                <a:latin typeface="Times New Roman" panose="02020603050405020304" pitchFamily="18" charset="0"/>
                <a:cs typeface="Times New Roman" panose="02020603050405020304" pitchFamily="18" charset="0"/>
              </a:rPr>
              <a:t>: (0 or 1) indicates whether attack was failure or </a:t>
            </a:r>
            <a:r>
              <a:rPr lang="en-US" sz="1800" dirty="0">
                <a:solidFill>
                  <a:schemeClr val="bg1"/>
                </a:solidFill>
                <a:latin typeface="Times New Roman" panose="02020603050405020304" pitchFamily="18" charset="0"/>
                <a:cs typeface="Times New Roman" panose="02020603050405020304" pitchFamily="18" charset="0"/>
                <a:sym typeface="+mn-ea"/>
              </a:rPr>
              <a:t>success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targtype1_txt</a:t>
            </a:r>
            <a:r>
              <a:rPr lang="en-US" sz="1800" dirty="0">
                <a:solidFill>
                  <a:schemeClr val="bg1"/>
                </a:solidFill>
                <a:latin typeface="Times New Roman" panose="02020603050405020304" pitchFamily="18" charset="0"/>
                <a:cs typeface="Times New Roman" panose="02020603050405020304" pitchFamily="18" charset="0"/>
              </a:rPr>
              <a:t>: Target type of the terrorist 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gname </a:t>
            </a:r>
            <a:r>
              <a:rPr lang="en-US" sz="1800" dirty="0">
                <a:solidFill>
                  <a:schemeClr val="bg1"/>
                </a:solidFill>
                <a:latin typeface="Times New Roman" panose="02020603050405020304" pitchFamily="18" charset="0"/>
                <a:cs typeface="Times New Roman" panose="02020603050405020304" pitchFamily="18" charset="0"/>
              </a:rPr>
              <a:t>: Name of the gang committed the terrorist 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weaptype1_txt</a:t>
            </a:r>
            <a:r>
              <a:rPr lang="en-US" sz="1800" dirty="0">
                <a:solidFill>
                  <a:schemeClr val="bg1"/>
                </a:solidFill>
                <a:latin typeface="Times New Roman" panose="02020603050405020304" pitchFamily="18" charset="0"/>
                <a:cs typeface="Times New Roman" panose="02020603050405020304" pitchFamily="18" charset="0"/>
              </a:rPr>
              <a:t>: Type of Weapons used for terrorist </a:t>
            </a:r>
            <a:r>
              <a:rPr lang="en-US" sz="1800" dirty="0">
                <a:solidFill>
                  <a:schemeClr val="bg1"/>
                </a:solidFill>
                <a:latin typeface="Times New Roman" panose="02020603050405020304" pitchFamily="18" charset="0"/>
                <a:cs typeface="Times New Roman" panose="02020603050405020304" pitchFamily="18" charset="0"/>
                <a:sym typeface="+mn-ea"/>
              </a:rPr>
              <a:t>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nkill </a:t>
            </a:r>
            <a:r>
              <a:rPr lang="en-US" sz="1800" dirty="0">
                <a:solidFill>
                  <a:schemeClr val="bg1"/>
                </a:solidFill>
                <a:latin typeface="Times New Roman" panose="02020603050405020304" pitchFamily="18" charset="0"/>
                <a:cs typeface="Times New Roman" panose="02020603050405020304" pitchFamily="18" charset="0"/>
              </a:rPr>
              <a:t>: no of people killed during the terrorist 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nwound </a:t>
            </a:r>
            <a:r>
              <a:rPr lang="en-US" sz="1800" dirty="0">
                <a:solidFill>
                  <a:schemeClr val="bg1"/>
                </a:solidFill>
                <a:latin typeface="Times New Roman" panose="02020603050405020304" pitchFamily="18" charset="0"/>
                <a:cs typeface="Times New Roman" panose="02020603050405020304" pitchFamily="18" charset="0"/>
              </a:rPr>
              <a:t>: no of people wounded during the terrorist </a:t>
            </a:r>
            <a:r>
              <a:rPr lang="en-US" sz="1800" dirty="0">
                <a:solidFill>
                  <a:schemeClr val="bg1"/>
                </a:solidFill>
                <a:latin typeface="Times New Roman" panose="02020603050405020304" pitchFamily="18" charset="0"/>
                <a:cs typeface="Times New Roman" panose="02020603050405020304" pitchFamily="18" charset="0"/>
                <a:sym typeface="+mn-ea"/>
              </a:rPr>
              <a:t>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Ishostkid</a:t>
            </a:r>
            <a:r>
              <a:rPr lang="en-US" sz="1800" dirty="0">
                <a:solidFill>
                  <a:schemeClr val="bg1"/>
                </a:solidFill>
                <a:latin typeface="Times New Roman" panose="02020603050405020304" pitchFamily="18" charset="0"/>
                <a:cs typeface="Times New Roman" panose="02020603050405020304" pitchFamily="18" charset="0"/>
              </a:rPr>
              <a:t>: (0 or 1) Indicates whether hostage is kid or not </a:t>
            </a:r>
            <a:r>
              <a:rPr lang="en-US" sz="1800" dirty="0">
                <a:solidFill>
                  <a:schemeClr val="bg1"/>
                </a:solidFill>
                <a:latin typeface="Times New Roman" panose="02020603050405020304" pitchFamily="18" charset="0"/>
                <a:cs typeface="Times New Roman" panose="02020603050405020304" pitchFamily="18" charset="0"/>
                <a:sym typeface="+mn-ea"/>
              </a:rPr>
              <a:t>in the attack</a:t>
            </a:r>
            <a:endParaRPr lang="en-US" sz="1800" dirty="0">
              <a:solidFill>
                <a:schemeClr val="bg1"/>
              </a:solidFill>
              <a:latin typeface="Times New Roman" panose="02020603050405020304" pitchFamily="18" charset="0"/>
              <a:cs typeface="Times New Roman" panose="02020603050405020304" pitchFamily="18" charset="0"/>
            </a:endParaRPr>
          </a:p>
          <a:p>
            <a:pPr marL="11430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Objectives</a:t>
            </a:r>
            <a:endParaRPr lang="en-US">
              <a:ln/>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algn="l"/>
            <a:r>
              <a:rPr lang="en-US" sz="2000">
                <a:solidFill>
                  <a:schemeClr val="bg1"/>
                </a:solidFill>
                <a:latin typeface="Times New Roman" panose="02020603050405020304" pitchFamily="18" charset="0"/>
                <a:cs typeface="Times New Roman" panose="02020603050405020304" pitchFamily="18" charset="0"/>
                <a:sym typeface="+mn-ea"/>
              </a:rPr>
              <a:t>Which countries were most attacked?</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Which regions were affected the most?</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Is there an increase or decrease in the number of successful terror operations?</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Is there an increase or decrease in recent years?</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What are the most common types of attacks globally and regionally?</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Who are the most targeted globally and regionally?	</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Which terrorist organization is responsible for the majority number of attacks?</a:t>
            </a:r>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sym typeface="+mn-ea"/>
              </a:rPr>
              <a:t>What are the most used weapon types globally and regionally?</a:t>
            </a:r>
            <a:endParaRPr lang="en-US" sz="2000">
              <a:solidFill>
                <a:schemeClr val="bg1"/>
              </a:solidFill>
              <a:latin typeface="Times New Roman" panose="02020603050405020304" pitchFamily="18" charset="0"/>
              <a:cs typeface="Times New Roman" panose="02020603050405020304" pitchFamily="18" charset="0"/>
            </a:endParaRPr>
          </a:p>
          <a:p>
            <a:pPr algn="l"/>
            <a:endParaRPr lang="en-US" sz="2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90" y="71645"/>
            <a:ext cx="2611892"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4. Data </a:t>
            </a:r>
            <a:r>
              <a:rPr lang="en-US" sz="2400" b="1" dirty="0">
                <a:solidFill>
                  <a:schemeClr val="accent1"/>
                </a:solidFill>
                <a:latin typeface="Times New Roman" panose="02020603050405020304" pitchFamily="18" charset="0"/>
                <a:cs typeface="Times New Roman" panose="02020603050405020304" pitchFamily="18" charset="0"/>
              </a:rPr>
              <a:t>Cleaning</a:t>
            </a: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3390" y="560524"/>
            <a:ext cx="8868690" cy="4194977"/>
          </a:xfrm>
        </p:spPr>
        <p:txBody>
          <a:bodyPr/>
          <a:lstStyle/>
          <a:p>
            <a:pPr marL="114300" indent="0" algn="just">
              <a:buNone/>
            </a:pPr>
            <a:r>
              <a:rPr lang="en-US" sz="1800" dirty="0">
                <a:solidFill>
                  <a:schemeClr val="bg1"/>
                </a:solidFill>
                <a:latin typeface="Times New Roman" panose="02020603050405020304" pitchFamily="18" charset="0"/>
                <a:cs typeface="Times New Roman" panose="02020603050405020304" pitchFamily="18" charset="0"/>
              </a:rPr>
              <a:t>The Dataset contains 181691 rows and 135 columns. </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There </a:t>
            </a:r>
            <a:r>
              <a:rPr lang="en-US" sz="1800" dirty="0">
                <a:solidFill>
                  <a:schemeClr val="bg1"/>
                </a:solidFill>
                <a:latin typeface="Times New Roman" panose="02020603050405020304" pitchFamily="18" charset="0"/>
                <a:cs typeface="Times New Roman" panose="02020603050405020304" pitchFamily="18" charset="0"/>
              </a:rPr>
              <a:t>are 106 columns out of 135 columns are having missing values. </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We </a:t>
            </a:r>
            <a:r>
              <a:rPr lang="en-US" sz="1800" dirty="0">
                <a:solidFill>
                  <a:schemeClr val="bg1"/>
                </a:solidFill>
                <a:latin typeface="Times New Roman" panose="02020603050405020304" pitchFamily="18" charset="0"/>
                <a:cs typeface="Times New Roman" panose="02020603050405020304" pitchFamily="18" charset="0"/>
              </a:rPr>
              <a:t>remove the columns with 85% missing values in the Dataset. After dropping we are </a:t>
            </a:r>
            <a:r>
              <a:rPr lang="en-US" sz="1800" dirty="0" smtClean="0">
                <a:solidFill>
                  <a:schemeClr val="bg1"/>
                </a:solidFill>
                <a:latin typeface="Times New Roman" panose="02020603050405020304" pitchFamily="18" charset="0"/>
                <a:cs typeface="Times New Roman" panose="02020603050405020304" pitchFamily="18" charset="0"/>
              </a:rPr>
              <a:t>  left </a:t>
            </a:r>
            <a:r>
              <a:rPr lang="en-US" sz="1800" dirty="0">
                <a:solidFill>
                  <a:schemeClr val="bg1"/>
                </a:solidFill>
                <a:latin typeface="Times New Roman" panose="02020603050405020304" pitchFamily="18" charset="0"/>
                <a:cs typeface="Times New Roman" panose="02020603050405020304" pitchFamily="18" charset="0"/>
              </a:rPr>
              <a:t>with 47 columns.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In those 47, We drop some columns which are not useful for our analysis. For instance, country column represent the numerical representation of country, country_txt column represents the name of the country. So, the column </a:t>
            </a:r>
            <a:r>
              <a:rPr lang="en-US" sz="1800" dirty="0" smtClean="0">
                <a:solidFill>
                  <a:schemeClr val="bg1"/>
                </a:solidFill>
                <a:latin typeface="Times New Roman" panose="02020603050405020304" pitchFamily="18" charset="0"/>
                <a:cs typeface="Times New Roman" panose="02020603050405020304" pitchFamily="18" charset="0"/>
              </a:rPr>
              <a:t>'country' </a:t>
            </a:r>
            <a:r>
              <a:rPr lang="en-US" sz="1800" dirty="0">
                <a:solidFill>
                  <a:schemeClr val="bg1"/>
                </a:solidFill>
                <a:latin typeface="Times New Roman" panose="02020603050405020304" pitchFamily="18" charset="0"/>
                <a:cs typeface="Times New Roman" panose="02020603050405020304" pitchFamily="18" charset="0"/>
              </a:rPr>
              <a:t>is not useful for our analysis. Likewise other columns are as below that we dropped.</a:t>
            </a:r>
            <a:endParaRPr lang="en-US" sz="1800" dirty="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800" dirty="0" smtClean="0">
                <a:solidFill>
                  <a:schemeClr val="bg1"/>
                </a:solidFill>
                <a:latin typeface="Times New Roman" panose="02020603050405020304" pitchFamily="18" charset="0"/>
                <a:cs typeface="Times New Roman" panose="02020603050405020304" pitchFamily="18" charset="0"/>
              </a:rPr>
              <a:t> ➢'eventid','extended','iday','country','targsubtype1','region','weaptype1','crit1','crit2',  </a:t>
            </a:r>
            <a:endParaRPr lang="en-US" sz="1800" dirty="0" smtClean="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'crit3','weapsubtype1','specificity','vicinity','doubtterr','multiple','suicide','target1', </a:t>
            </a:r>
            <a:endParaRPr lang="en-US" sz="1800" dirty="0" smtClean="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'targsubtype1_txt','attacktype1,'targtype1','natlty1_txt','guncertain1','individual', </a:t>
            </a:r>
            <a:endParaRPr lang="en-US" sz="1800" dirty="0" smtClean="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'weapsubtype1_txt','property','dbsource','INT_LOG','INT_IDEO','INT_MISC',</a:t>
            </a:r>
            <a:endParaRPr lang="en-US" sz="1800" dirty="0" smtClean="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800" dirty="0" smtClean="0">
                <a:solidFill>
                  <a:schemeClr val="bg1"/>
                </a:solidFill>
                <a:latin typeface="Times New Roman" panose="02020603050405020304" pitchFamily="18" charset="0"/>
                <a:cs typeface="Times New Roman" panose="02020603050405020304" pitchFamily="18" charset="0"/>
              </a:rPr>
              <a:t>      'INT_ANY'.</a:t>
            </a:r>
            <a:endParaRPr lang="en-US" sz="1800" dirty="0">
              <a:solidFill>
                <a:schemeClr val="bg1"/>
              </a:solidFill>
              <a:latin typeface="Times New Roman" panose="02020603050405020304" pitchFamily="18" charset="0"/>
              <a:cs typeface="Times New Roman" panose="02020603050405020304" pitchFamily="18" charset="0"/>
            </a:endParaRPr>
          </a:p>
          <a:p>
            <a:pPr marL="114300" indent="0"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9918" y="350042"/>
            <a:ext cx="8658809" cy="4066448"/>
          </a:xfrm>
        </p:spPr>
        <p:txBody>
          <a:bodyPr/>
          <a:lstStyle/>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Our </a:t>
            </a:r>
            <a:r>
              <a:rPr lang="en-US" sz="1800" dirty="0">
                <a:solidFill>
                  <a:schemeClr val="bg1"/>
                </a:solidFill>
                <a:latin typeface="Times New Roman" panose="02020603050405020304" pitchFamily="18" charset="0"/>
                <a:cs typeface="Times New Roman" panose="02020603050405020304" pitchFamily="18" charset="0"/>
              </a:rPr>
              <a:t>Final Dataset will have 181691 rows and 17 columns</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smtClean="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For </a:t>
            </a:r>
            <a:r>
              <a:rPr lang="en-US" sz="1800" dirty="0">
                <a:solidFill>
                  <a:schemeClr val="bg1"/>
                </a:solidFill>
                <a:latin typeface="Times New Roman" panose="02020603050405020304" pitchFamily="18" charset="0"/>
                <a:cs typeface="Times New Roman" panose="02020603050405020304" pitchFamily="18" charset="0"/>
              </a:rPr>
              <a:t>the missing values in State, City columns, replaced it with </a:t>
            </a:r>
            <a:r>
              <a:rPr lang="en-US" sz="1800" dirty="0" smtClean="0">
                <a:solidFill>
                  <a:schemeClr val="bg1"/>
                </a:solidFill>
                <a:latin typeface="Times New Roman" panose="02020603050405020304" pitchFamily="18" charset="0"/>
                <a:cs typeface="Times New Roman" panose="02020603050405020304" pitchFamily="18" charset="0"/>
              </a:rPr>
              <a:t>'Unknown'.</a:t>
            </a:r>
            <a:endParaRPr lang="en-US" sz="1800"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For </a:t>
            </a:r>
            <a:r>
              <a:rPr lang="en-US" sz="1800" dirty="0">
                <a:solidFill>
                  <a:schemeClr val="bg1"/>
                </a:solidFill>
                <a:latin typeface="Times New Roman" panose="02020603050405020304" pitchFamily="18" charset="0"/>
                <a:cs typeface="Times New Roman" panose="02020603050405020304" pitchFamily="18" charset="0"/>
              </a:rPr>
              <a:t>the missing values in Target type replaced with </a:t>
            </a:r>
            <a:r>
              <a:rPr lang="en-US" sz="1800" dirty="0" smtClean="0">
                <a:solidFill>
                  <a:schemeClr val="bg1"/>
                </a:solidFill>
                <a:latin typeface="Times New Roman" panose="02020603050405020304" pitchFamily="18" charset="0"/>
                <a:cs typeface="Times New Roman" panose="02020603050405020304" pitchFamily="18" charset="0"/>
              </a:rPr>
              <a:t>'Others'.</a:t>
            </a:r>
            <a:endParaRPr lang="en-US" sz="1800"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If </a:t>
            </a:r>
            <a:r>
              <a:rPr lang="en-US" sz="1800" dirty="0">
                <a:solidFill>
                  <a:schemeClr val="bg1"/>
                </a:solidFill>
                <a:latin typeface="Times New Roman" panose="02020603050405020304" pitchFamily="18" charset="0"/>
                <a:cs typeface="Times New Roman" panose="02020603050405020304" pitchFamily="18" charset="0"/>
              </a:rPr>
              <a:t>number of kills and Wounds are null, then they got replaced by </a:t>
            </a:r>
            <a:r>
              <a:rPr lang="en-US" sz="1800" dirty="0" smtClean="0">
                <a:solidFill>
                  <a:schemeClr val="bg1"/>
                </a:solidFill>
                <a:latin typeface="Times New Roman" panose="02020603050405020304" pitchFamily="18" charset="0"/>
                <a:cs typeface="Times New Roman" panose="02020603050405020304" pitchFamily="18" charset="0"/>
              </a:rPr>
              <a:t>'0'.</a:t>
            </a:r>
            <a:endParaRPr lang="en-US" sz="1800"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For </a:t>
            </a:r>
            <a:r>
              <a:rPr lang="en-US" sz="1800" dirty="0">
                <a:solidFill>
                  <a:schemeClr val="bg1"/>
                </a:solidFill>
                <a:latin typeface="Times New Roman" panose="02020603050405020304" pitchFamily="18" charset="0"/>
                <a:cs typeface="Times New Roman" panose="02020603050405020304" pitchFamily="18" charset="0"/>
              </a:rPr>
              <a:t>the missing values in </a:t>
            </a:r>
            <a:r>
              <a:rPr lang="en-US" sz="1800" dirty="0" smtClean="0">
                <a:solidFill>
                  <a:schemeClr val="bg1"/>
                </a:solidFill>
                <a:latin typeface="Times New Roman" panose="02020603050405020304" pitchFamily="18" charset="0"/>
                <a:cs typeface="Times New Roman" panose="02020603050405020304" pitchFamily="18" charset="0"/>
              </a:rPr>
              <a:t>is hostkid </a:t>
            </a:r>
            <a:r>
              <a:rPr lang="en-US" sz="1800" dirty="0">
                <a:solidFill>
                  <a:schemeClr val="bg1"/>
                </a:solidFill>
                <a:latin typeface="Times New Roman" panose="02020603050405020304" pitchFamily="18" charset="0"/>
                <a:cs typeface="Times New Roman" panose="02020603050405020304" pitchFamily="18" charset="0"/>
              </a:rPr>
              <a:t>column, replaced with </a:t>
            </a:r>
            <a:r>
              <a:rPr lang="en-US" sz="1800" dirty="0" smtClean="0">
                <a:solidFill>
                  <a:schemeClr val="bg1"/>
                </a:solidFill>
                <a:latin typeface="Times New Roman" panose="02020603050405020304" pitchFamily="18" charset="0"/>
                <a:cs typeface="Times New Roman" panose="02020603050405020304" pitchFamily="18" charset="0"/>
              </a:rPr>
              <a:t>'0'.</a:t>
            </a:r>
            <a:endParaRPr lang="en-US" sz="1800"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Created </a:t>
            </a:r>
            <a:r>
              <a:rPr lang="en-US" sz="1800" dirty="0">
                <a:solidFill>
                  <a:schemeClr val="bg1"/>
                </a:solidFill>
                <a:latin typeface="Times New Roman" panose="02020603050405020304" pitchFamily="18" charset="0"/>
                <a:cs typeface="Times New Roman" panose="02020603050405020304" pitchFamily="18" charset="0"/>
              </a:rPr>
              <a:t>Victim columns, which is sum of no people killed and wounded.</a:t>
            </a:r>
            <a:endParaRPr lang="en-US" sz="1800"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Renamed </a:t>
            </a:r>
            <a:r>
              <a:rPr lang="en-US" sz="1800" dirty="0">
                <a:solidFill>
                  <a:schemeClr val="bg1"/>
                </a:solidFill>
                <a:latin typeface="Times New Roman" panose="02020603050405020304" pitchFamily="18" charset="0"/>
                <a:cs typeface="Times New Roman" panose="02020603050405020304" pitchFamily="18" charset="0"/>
              </a:rPr>
              <a:t>some columns as below for better usability and tracing. </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00000"/>
              </a:lnSpc>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They </a:t>
            </a:r>
            <a:r>
              <a:rPr lang="en-US" sz="1800" dirty="0">
                <a:solidFill>
                  <a:schemeClr val="bg1"/>
                </a:solidFill>
                <a:latin typeface="Times New Roman" panose="02020603050405020304" pitchFamily="18" charset="0"/>
                <a:cs typeface="Times New Roman" panose="02020603050405020304" pitchFamily="18" charset="0"/>
              </a:rPr>
              <a:t>are as </a:t>
            </a:r>
            <a:r>
              <a:rPr lang="en-US" sz="1800" dirty="0" smtClean="0">
                <a:solidFill>
                  <a:schemeClr val="bg1"/>
                </a:solidFill>
                <a:latin typeface="Times New Roman" panose="02020603050405020304" pitchFamily="18" charset="0"/>
                <a:cs typeface="Times New Roman" panose="02020603050405020304" pitchFamily="18" charset="0"/>
              </a:rPr>
              <a:t>follows</a:t>
            </a:r>
            <a:r>
              <a:rPr lang="en-US" sz="1800" dirty="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a:p>
            <a:pPr marL="571500" lvl="1" indent="0">
              <a:lnSpc>
                <a:spcPct val="100000"/>
              </a:lnSpc>
              <a:buNone/>
            </a:pPr>
            <a:r>
              <a:rPr lang="en-US" sz="1800" dirty="0" smtClean="0">
                <a:solidFill>
                  <a:schemeClr val="bg1"/>
                </a:solidFill>
                <a:latin typeface="Times New Roman" panose="02020603050405020304" pitchFamily="18" charset="0"/>
                <a:cs typeface="Times New Roman" panose="02020603050405020304" pitchFamily="18" charset="0"/>
              </a:rPr>
              <a:t>'iyear': 'Year', 'imonth':'Month','country_txt':'Country','region_txt':'Region','city': 'City', 'provstate': 'State', 'attacktype1_txt': 'Attack_type','targtype1_txt': '</a:t>
            </a:r>
            <a:r>
              <a:rPr lang="en-US" sz="1800" dirty="0" err="1" smtClean="0">
                <a:solidFill>
                  <a:schemeClr val="bg1"/>
                </a:solidFill>
                <a:latin typeface="Times New Roman" panose="02020603050405020304" pitchFamily="18" charset="0"/>
                <a:cs typeface="Times New Roman" panose="02020603050405020304" pitchFamily="18" charset="0"/>
              </a:rPr>
              <a:t>Target_type</a:t>
            </a:r>
            <a:r>
              <a:rPr lang="en-US" sz="1800" dirty="0" smtClean="0">
                <a:solidFill>
                  <a:schemeClr val="bg1"/>
                </a:solidFill>
                <a:latin typeface="Times New Roman" panose="02020603050405020304" pitchFamily="18" charset="0"/>
                <a:cs typeface="Times New Roman" panose="02020603050405020304" pitchFamily="18" charset="0"/>
              </a:rPr>
              <a:t>', 'nkill': 'Kills', 'targsubtype1_txt': '</a:t>
            </a:r>
            <a:r>
              <a:rPr lang="en-US" sz="1800" dirty="0" err="1" smtClean="0">
                <a:solidFill>
                  <a:schemeClr val="bg1"/>
                </a:solidFill>
                <a:latin typeface="Times New Roman" panose="02020603050405020304" pitchFamily="18" charset="0"/>
                <a:cs typeface="Times New Roman" panose="02020603050405020304" pitchFamily="18" charset="0"/>
              </a:rPr>
              <a:t>Target_subtype</a:t>
            </a:r>
            <a:r>
              <a:rPr lang="en-US" sz="1800" dirty="0" smtClean="0">
                <a:solidFill>
                  <a:schemeClr val="bg1"/>
                </a:solidFill>
                <a:latin typeface="Times New Roman" panose="02020603050405020304" pitchFamily="18" charset="0"/>
                <a:cs typeface="Times New Roman" panose="02020603050405020304" pitchFamily="18" charset="0"/>
              </a:rPr>
              <a:t>', 'gname':'</a:t>
            </a:r>
            <a:r>
              <a:rPr lang="en-US" sz="1800" dirty="0" err="1" smtClean="0">
                <a:solidFill>
                  <a:schemeClr val="bg1"/>
                </a:solidFill>
                <a:latin typeface="Times New Roman" panose="02020603050405020304" pitchFamily="18" charset="0"/>
                <a:cs typeface="Times New Roman" panose="02020603050405020304" pitchFamily="18" charset="0"/>
              </a:rPr>
              <a:t>Gang_name</a:t>
            </a:r>
            <a:r>
              <a:rPr lang="en-US" sz="1800" dirty="0" smtClean="0">
                <a:solidFill>
                  <a:schemeClr val="bg1"/>
                </a:solidFill>
                <a:latin typeface="Times New Roman" panose="02020603050405020304" pitchFamily="18" charset="0"/>
                <a:cs typeface="Times New Roman" panose="02020603050405020304" pitchFamily="18" charset="0"/>
              </a:rPr>
              <a:t>', 'weaptype1_txt': '</a:t>
            </a:r>
            <a:r>
              <a:rPr lang="en-US" sz="1800" dirty="0" err="1" smtClean="0">
                <a:solidFill>
                  <a:schemeClr val="bg1"/>
                </a:solidFill>
                <a:latin typeface="Times New Roman" panose="02020603050405020304" pitchFamily="18" charset="0"/>
                <a:cs typeface="Times New Roman" panose="02020603050405020304" pitchFamily="18" charset="0"/>
              </a:rPr>
              <a:t>Weapon_Type</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nwound':'Wounds</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p15:prstTrans prst="pageCurlDouble"/>
      </p:transition>
    </mc:Choice>
    <mc:Fallback>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6359</Words>
  <Application>WPS Presentation</Application>
  <PresentationFormat>On-screen Show (16:9)</PresentationFormat>
  <Paragraphs>126</Paragraphs>
  <Slides>32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Arial</vt:lpstr>
      <vt:lpstr>Montserrat</vt:lpstr>
      <vt:lpstr>Times New Roman</vt:lpstr>
      <vt:lpstr>Courier New</vt:lpstr>
      <vt:lpstr>Microsoft YaHei</vt:lpstr>
      <vt:lpstr>Arial Unicode MS</vt:lpstr>
      <vt:lpstr>Calibri Light</vt:lpstr>
      <vt:lpstr>Rockwell</vt:lpstr>
      <vt:lpstr>Calibri</vt:lpstr>
      <vt:lpstr>Atlas</vt:lpstr>
      <vt:lpstr>                        Capstone Project  GLOBAL TERRORISM (EDA)</vt:lpstr>
      <vt:lpstr>CONTENTS</vt:lpstr>
      <vt:lpstr>1. Problem Statement</vt:lpstr>
      <vt:lpstr>2. Work Flow</vt:lpstr>
      <vt:lpstr>3. Data Summary</vt:lpstr>
      <vt:lpstr>PowerPoint 演示文稿</vt:lpstr>
      <vt:lpstr>PowerPoint 演示文稿</vt:lpstr>
      <vt:lpstr>4. Data Cleaning</vt:lpstr>
      <vt:lpstr>PowerPoint 演示文稿</vt:lpstr>
      <vt:lpstr>5. Data  Analysis: Univariate Analysis </vt:lpstr>
      <vt:lpstr>PowerPoint 演示文稿</vt:lpstr>
      <vt:lpstr>PowerPoint 演示文稿</vt:lpstr>
      <vt:lpstr>PowerPoint 演示文稿</vt:lpstr>
      <vt:lpstr>PowerPoint 演示文稿</vt:lpstr>
      <vt:lpstr>Univariate Analysis</vt:lpstr>
      <vt:lpstr>Univariate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Analysis of  number of terrorist attacks vs number of victims</vt:lpstr>
      <vt:lpstr>Analysis of Terrorist Organizations &amp; target types before and after 2014</vt:lpstr>
      <vt:lpstr>PowerPoint 演示文稿</vt:lpstr>
      <vt:lpstr>Analysis of success/ Failure attacks</vt:lpstr>
      <vt:lpstr>PowerPoint 演示文稿</vt:lpstr>
      <vt:lpstr>6. Conclusions</vt:lpstr>
      <vt:lpstr>PowerPoint 演示文稿</vt:lpstr>
      <vt:lpstr>7. Mitigation Measures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 EDA)_x000d__x000d__x000d_</dc:title>
  <dc:creator/>
  <cp:lastModifiedBy>Lenovo</cp:lastModifiedBy>
  <cp:revision>211</cp:revision>
  <dcterms:created xsi:type="dcterms:W3CDTF">2022-11-01T14:58:00Z</dcterms:created>
  <dcterms:modified xsi:type="dcterms:W3CDTF">2022-11-08T06:23:48Z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45B21BDDFCC6467A8F166D47B0A35F80</vt:lpwstr>
  </property>
  <property fmtid="{D5CDD505-2E9C-101B-9397-08002B2CF9AE}" pid="3" name="KSOProductBuildVer">
    <vt:lpwstr>1033-11.2.0.11380</vt:lpwstr>
  </property>
</Properties>
</file>