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59" r:id="rId2"/>
    <p:sldId id="273" r:id="rId3"/>
    <p:sldId id="272" r:id="rId4"/>
    <p:sldId id="261" r:id="rId5"/>
    <p:sldId id="270" r:id="rId6"/>
    <p:sldId id="263" r:id="rId7"/>
    <p:sldId id="268" r:id="rId8"/>
    <p:sldId id="269" r:id="rId9"/>
    <p:sldId id="265" r:id="rId10"/>
    <p:sldId id="274" r:id="rId11"/>
    <p:sldId id="271" r:id="rId12"/>
    <p:sldId id="275" r:id="rId13"/>
    <p:sldId id="276" r:id="rId14"/>
    <p:sldId id="277" r:id="rId15"/>
    <p:sldId id="264" r:id="rId16"/>
    <p:sldId id="267" r:id="rId17"/>
    <p:sldId id="278" r:id="rId18"/>
    <p:sldId id="280" r:id="rId19"/>
    <p:sldId id="258"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589" autoAdjust="0"/>
  </p:normalViewPr>
  <p:slideViewPr>
    <p:cSldViewPr snapToGrid="0">
      <p:cViewPr varScale="1">
        <p:scale>
          <a:sx n="44" d="100"/>
          <a:sy n="44" d="100"/>
        </p:scale>
        <p:origin x="990"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C49B87-90D9-499D-B3BB-C18217BD56EE}" type="datetimeFigureOut">
              <a:rPr lang="en-GB" smtClean="0"/>
              <a:t>04/01/2019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9E7747-CD8B-493F-A061-7C3AADEA81DD}" type="slidenum">
              <a:rPr lang="en-GB" smtClean="0"/>
              <a:t>‹#›</a:t>
            </a:fld>
            <a:endParaRPr lang="en-GB"/>
          </a:p>
        </p:txBody>
      </p:sp>
    </p:spTree>
    <p:extLst>
      <p:ext uri="{BB962C8B-B14F-4D97-AF65-F5344CB8AC3E}">
        <p14:creationId xmlns:p14="http://schemas.microsoft.com/office/powerpoint/2010/main" val="1426272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Moore’s Law — a law that tells us that computer power doubles about every 18 months.</a:t>
            </a:r>
          </a:p>
          <a:p>
            <a:r>
              <a:rPr lang="en-US" sz="1200" kern="1200" dirty="0">
                <a:solidFill>
                  <a:schemeClr val="tx1"/>
                </a:solidFill>
                <a:effectLst/>
                <a:latin typeface="+mn-lt"/>
                <a:ea typeface="+mn-ea"/>
                <a:cs typeface="+mn-cs"/>
              </a:rPr>
              <a:t>2. </a:t>
            </a:r>
            <a:r>
              <a:rPr lang="en-GB" sz="1200" kern="1200" dirty="0">
                <a:solidFill>
                  <a:schemeClr val="tx1"/>
                </a:solidFill>
                <a:effectLst/>
                <a:latin typeface="+mn-lt"/>
                <a:ea typeface="+mn-ea"/>
                <a:cs typeface="+mn-cs"/>
              </a:rPr>
              <a:t>computer chips are made of basic modules which are made of logic gates which are, in turn, a combination of transistors. </a:t>
            </a:r>
          </a:p>
          <a:p>
            <a:r>
              <a:rPr lang="en-US" sz="1200" kern="1200" dirty="0">
                <a:solidFill>
                  <a:schemeClr val="tx1"/>
                </a:solidFill>
                <a:effectLst/>
                <a:latin typeface="+mn-lt"/>
                <a:ea typeface="+mn-ea"/>
                <a:cs typeface="+mn-cs"/>
              </a:rPr>
              <a:t>3. </a:t>
            </a:r>
            <a:r>
              <a:rPr lang="en-GB" sz="1200" kern="1200" dirty="0">
                <a:solidFill>
                  <a:schemeClr val="tx1"/>
                </a:solidFill>
                <a:effectLst/>
                <a:latin typeface="+mn-lt"/>
                <a:ea typeface="+mn-ea"/>
                <a:cs typeface="+mn-cs"/>
              </a:rPr>
              <a:t>These simple little components are essential for all our electronics and the great news is, the smaller we make them, the faster they’ll be while consuming less energy. That’s why transistors now are approaching the size of a single atom</a:t>
            </a:r>
          </a:p>
          <a:p>
            <a:endParaRPr lang="en-GB" dirty="0"/>
          </a:p>
        </p:txBody>
      </p:sp>
      <p:sp>
        <p:nvSpPr>
          <p:cNvPr id="4" name="Slide Number Placeholder 3"/>
          <p:cNvSpPr>
            <a:spLocks noGrp="1"/>
          </p:cNvSpPr>
          <p:nvPr>
            <p:ph type="sldNum" sz="quarter" idx="5"/>
          </p:nvPr>
        </p:nvSpPr>
        <p:spPr/>
        <p:txBody>
          <a:bodyPr/>
          <a:lstStyle/>
          <a:p>
            <a:fld id="{189E7747-CD8B-493F-A061-7C3AADEA81DD}" type="slidenum">
              <a:rPr lang="en-GB" smtClean="0"/>
              <a:t>3</a:t>
            </a:fld>
            <a:endParaRPr lang="en-GB"/>
          </a:p>
        </p:txBody>
      </p:sp>
    </p:spTree>
    <p:extLst>
      <p:ext uri="{BB962C8B-B14F-4D97-AF65-F5344CB8AC3E}">
        <p14:creationId xmlns:p14="http://schemas.microsoft.com/office/powerpoint/2010/main" val="3845593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a:t>
            </a:r>
          </a:p>
          <a:p>
            <a:r>
              <a:rPr lang="en-GB" dirty="0"/>
              <a:t>Private industry (Google, IBM, etc.) and government agencies are already investing into quantum computing and artificial</a:t>
            </a:r>
          </a:p>
          <a:p>
            <a:r>
              <a:rPr lang="en-GB" dirty="0"/>
              <a:t>intelligence systems to make this happen.</a:t>
            </a:r>
          </a:p>
        </p:txBody>
      </p:sp>
      <p:sp>
        <p:nvSpPr>
          <p:cNvPr id="4" name="Slide Number Placeholder 3"/>
          <p:cNvSpPr>
            <a:spLocks noGrp="1"/>
          </p:cNvSpPr>
          <p:nvPr>
            <p:ph type="sldNum" sz="quarter" idx="5"/>
          </p:nvPr>
        </p:nvSpPr>
        <p:spPr/>
        <p:txBody>
          <a:bodyPr/>
          <a:lstStyle/>
          <a:p>
            <a:fld id="{189E7747-CD8B-493F-A061-7C3AADEA81DD}" type="slidenum">
              <a:rPr lang="en-GB" smtClean="0"/>
              <a:t>13</a:t>
            </a:fld>
            <a:endParaRPr lang="en-GB"/>
          </a:p>
        </p:txBody>
      </p:sp>
    </p:spTree>
    <p:extLst>
      <p:ext uri="{BB962C8B-B14F-4D97-AF65-F5344CB8AC3E}">
        <p14:creationId xmlns:p14="http://schemas.microsoft.com/office/powerpoint/2010/main" val="3995558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It defends state secrets, and the corporate sort. It protects financial flows and medical records. And it makes the $2trn e-commerce industry possible. Without it, credit-card details, bank transfers, emails and the like would zip around the internet unprotected, for anyone so minded to see or steal</a:t>
            </a:r>
            <a:endParaRPr lang="en-GB" dirty="0"/>
          </a:p>
          <a:p>
            <a:r>
              <a:rPr lang="en-GB" dirty="0"/>
              <a:t>An important exception is one area of quantum computing - quantum cryptography. With significant government investments (NSA,</a:t>
            </a:r>
          </a:p>
          <a:p>
            <a:r>
              <a:rPr lang="en-GB" dirty="0"/>
              <a:t>DOD, DOE), quantum cryptography is being already used to secure communications.14-16 Standard encryption methods rely on a keycode for the user to access encrypted data. However, the key must be shared and can be decoded by unauthorized persons</a:t>
            </a:r>
          </a:p>
          <a:p>
            <a:r>
              <a:rPr lang="en-GB" dirty="0"/>
              <a:t>seeking to ‘hack’ a system. With quantum computing, the key and the data can be secured indefinitely with</a:t>
            </a:r>
          </a:p>
          <a:p>
            <a:r>
              <a:rPr lang="en-GB" dirty="0"/>
              <a:t>guaranteed unbreakable encryption. Such strong security is possible because quantum encryption</a:t>
            </a:r>
          </a:p>
          <a:p>
            <a:r>
              <a:rPr lang="en-GB" dirty="0"/>
              <a:t>relies on the laws of nature (quantum mechanics) to furnish it.</a:t>
            </a:r>
          </a:p>
          <a:p>
            <a:endParaRPr lang="en-GB" dirty="0"/>
          </a:p>
        </p:txBody>
      </p:sp>
      <p:sp>
        <p:nvSpPr>
          <p:cNvPr id="4" name="Slide Number Placeholder 3"/>
          <p:cNvSpPr>
            <a:spLocks noGrp="1"/>
          </p:cNvSpPr>
          <p:nvPr>
            <p:ph type="sldNum" sz="quarter" idx="5"/>
          </p:nvPr>
        </p:nvSpPr>
        <p:spPr/>
        <p:txBody>
          <a:bodyPr/>
          <a:lstStyle/>
          <a:p>
            <a:fld id="{189E7747-CD8B-493F-A061-7C3AADEA81DD}" type="slidenum">
              <a:rPr lang="en-GB" smtClean="0"/>
              <a:t>14</a:t>
            </a:fld>
            <a:endParaRPr lang="en-GB"/>
          </a:p>
        </p:txBody>
      </p:sp>
    </p:spTree>
    <p:extLst>
      <p:ext uri="{BB962C8B-B14F-4D97-AF65-F5344CB8AC3E}">
        <p14:creationId xmlns:p14="http://schemas.microsoft.com/office/powerpoint/2010/main" val="1420361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a:t>
            </a:r>
            <a:r>
              <a:rPr lang="en-GB" dirty="0"/>
              <a:t>points out that quantum computers need lots of coddling. Most must be cooled to a temperature close to absolute zero. This means that, for the foreseeable future, access to them will be sold as a cloud-computing service in which users rent time from the machines’ owners.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GB" sz="1200" b="0" i="0" u="none" strike="noStrike" kern="1200" baseline="0" dirty="0">
                <a:solidFill>
                  <a:schemeClr val="tx1"/>
                </a:solidFill>
                <a:latin typeface="+mn-lt"/>
                <a:ea typeface="+mn-ea"/>
                <a:cs typeface="+mn-cs"/>
              </a:rPr>
              <a:t>A key challenge for quantum computers is to provide and maintain isolation of individual quantum particles (qubits) involved in computation.</a:t>
            </a:r>
          </a:p>
          <a:p>
            <a:r>
              <a:rPr lang="en-GB" sz="1200" b="0" i="0" u="none" strike="noStrike" kern="1200" baseline="0" dirty="0">
                <a:solidFill>
                  <a:schemeClr val="tx1"/>
                </a:solidFill>
                <a:latin typeface="+mn-lt"/>
                <a:ea typeface="+mn-ea"/>
                <a:cs typeface="+mn-cs"/>
              </a:rPr>
              <a:t>Extreme and stable cooling is required to make wire circuits (or circuits made of other materials) behave in a quantum fashion.</a:t>
            </a:r>
            <a:endParaRPr lang="en-GB" dirty="0"/>
          </a:p>
          <a:p>
            <a:endParaRPr lang="en-GB" dirty="0"/>
          </a:p>
        </p:txBody>
      </p:sp>
      <p:sp>
        <p:nvSpPr>
          <p:cNvPr id="4" name="Slide Number Placeholder 3"/>
          <p:cNvSpPr>
            <a:spLocks noGrp="1"/>
          </p:cNvSpPr>
          <p:nvPr>
            <p:ph type="sldNum" sz="quarter" idx="5"/>
          </p:nvPr>
        </p:nvSpPr>
        <p:spPr/>
        <p:txBody>
          <a:bodyPr/>
          <a:lstStyle/>
          <a:p>
            <a:fld id="{189E7747-CD8B-493F-A061-7C3AADEA81DD}" type="slidenum">
              <a:rPr lang="en-GB" smtClean="0"/>
              <a:t>15</a:t>
            </a:fld>
            <a:endParaRPr lang="en-GB"/>
          </a:p>
        </p:txBody>
      </p:sp>
    </p:spTree>
    <p:extLst>
      <p:ext uri="{BB962C8B-B14F-4D97-AF65-F5344CB8AC3E}">
        <p14:creationId xmlns:p14="http://schemas.microsoft.com/office/powerpoint/2010/main" val="2900629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chips migrate into everything from cars and children’s toys to lighting systems and smart electricity meters, the amount of work will only grow.</a:t>
            </a:r>
          </a:p>
          <a:p>
            <a:r>
              <a:rPr lang="en-GB" dirty="0"/>
              <a:t>All this means that quantum-proofing the internet is shaping up to be an expensive, protracted and probably incomplete job</a:t>
            </a:r>
          </a:p>
        </p:txBody>
      </p:sp>
      <p:sp>
        <p:nvSpPr>
          <p:cNvPr id="4" name="Slide Number Placeholder 3"/>
          <p:cNvSpPr>
            <a:spLocks noGrp="1"/>
          </p:cNvSpPr>
          <p:nvPr>
            <p:ph type="sldNum" sz="quarter" idx="5"/>
          </p:nvPr>
        </p:nvSpPr>
        <p:spPr/>
        <p:txBody>
          <a:bodyPr/>
          <a:lstStyle/>
          <a:p>
            <a:fld id="{189E7747-CD8B-493F-A061-7C3AADEA81DD}" type="slidenum">
              <a:rPr lang="en-GB" smtClean="0"/>
              <a:t>16</a:t>
            </a:fld>
            <a:endParaRPr lang="en-GB"/>
          </a:p>
        </p:txBody>
      </p:sp>
    </p:spTree>
    <p:extLst>
      <p:ext uri="{BB962C8B-B14F-4D97-AF65-F5344CB8AC3E}">
        <p14:creationId xmlns:p14="http://schemas.microsoft.com/office/powerpoint/2010/main" val="3086992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t>
            </a:r>
            <a:r>
              <a:rPr lang="en-GB" sz="1200" kern="1200" dirty="0">
                <a:solidFill>
                  <a:schemeClr val="tx1"/>
                </a:solidFill>
                <a:effectLst/>
                <a:latin typeface="+mn-lt"/>
                <a:ea typeface="+mn-ea"/>
                <a:cs typeface="+mn-cs"/>
              </a:rPr>
              <a:t>In terms of </a:t>
            </a:r>
            <a:r>
              <a:rPr lang="en-GB" sz="1200" kern="1200" dirty="0" err="1">
                <a:solidFill>
                  <a:schemeClr val="tx1"/>
                </a:solidFill>
                <a:effectLst/>
                <a:latin typeface="+mn-lt"/>
                <a:ea typeface="+mn-ea"/>
                <a:cs typeface="+mn-cs"/>
              </a:rPr>
              <a:t>modeling</a:t>
            </a:r>
            <a:r>
              <a:rPr lang="en-GB" sz="1200" kern="1200" dirty="0">
                <a:solidFill>
                  <a:schemeClr val="tx1"/>
                </a:solidFill>
                <a:effectLst/>
                <a:latin typeface="+mn-lt"/>
                <a:ea typeface="+mn-ea"/>
                <a:cs typeface="+mn-cs"/>
              </a:rPr>
              <a:t> processes in nature, like photosynthesis, our computers can’t</a:t>
            </a:r>
          </a:p>
          <a:p>
            <a:r>
              <a:rPr lang="en-GB" sz="1200" kern="1200" dirty="0">
                <a:solidFill>
                  <a:schemeClr val="tx1"/>
                </a:solidFill>
                <a:effectLst/>
                <a:latin typeface="+mn-lt"/>
                <a:ea typeface="+mn-ea"/>
                <a:cs typeface="+mn-cs"/>
              </a:rPr>
              <a:t>do that at all because nature encodes its information in quantum mechanics. It takes a quantum machine to model quantum events.</a:t>
            </a:r>
          </a:p>
          <a:p>
            <a:endParaRPr lang="en-GB" dirty="0">
              <a:latin typeface="Lapidary333BT-Roman"/>
            </a:endParaRPr>
          </a:p>
          <a:p>
            <a:r>
              <a:rPr lang="en-GB" dirty="0">
                <a:latin typeface="Lapidary333BT-Roman"/>
              </a:rPr>
              <a:t>We may be at the dawn of a revolution in computing. At this time we can only point to experiments and speculate how quantum computing could improve imaging, diagnosis, treatment, and population health. It is yet to be determined if and</a:t>
            </a:r>
          </a:p>
          <a:p>
            <a:r>
              <a:rPr lang="en-GB" dirty="0">
                <a:latin typeface="Lapidary333BT-Roman"/>
              </a:rPr>
              <a:t>when quantum computers will be accessible for daily use in medicine and research. We have numerous</a:t>
            </a:r>
          </a:p>
          <a:p>
            <a:r>
              <a:rPr lang="en-GB" dirty="0">
                <a:latin typeface="Lapidary333BT-Roman"/>
              </a:rPr>
              <a:t>examples of machine learning algorithms and artificial intelligence that may leverage the power of quantum</a:t>
            </a:r>
          </a:p>
          <a:p>
            <a:r>
              <a:rPr lang="en-GB" dirty="0">
                <a:latin typeface="Lapidary333BT-Roman"/>
              </a:rPr>
              <a:t>computing to deliver real time results. Until this </a:t>
            </a:r>
            <a:r>
              <a:rPr lang="en-GB" dirty="0"/>
              <a:t>level of access is available, quantum computing will</a:t>
            </a:r>
          </a:p>
          <a:p>
            <a:r>
              <a:rPr lang="en-GB" dirty="0"/>
              <a:t>remain the domain of researchers, not physicians.</a:t>
            </a:r>
          </a:p>
          <a:p>
            <a:endParaRPr lang="en-GB" dirty="0"/>
          </a:p>
        </p:txBody>
      </p:sp>
      <p:sp>
        <p:nvSpPr>
          <p:cNvPr id="4" name="Slide Number Placeholder 3"/>
          <p:cNvSpPr>
            <a:spLocks noGrp="1"/>
          </p:cNvSpPr>
          <p:nvPr>
            <p:ph type="sldNum" sz="quarter" idx="5"/>
          </p:nvPr>
        </p:nvSpPr>
        <p:spPr/>
        <p:txBody>
          <a:bodyPr/>
          <a:lstStyle/>
          <a:p>
            <a:fld id="{189E7747-CD8B-493F-A061-7C3AADEA81DD}" type="slidenum">
              <a:rPr lang="en-GB" smtClean="0"/>
              <a:t>17</a:t>
            </a:fld>
            <a:endParaRPr lang="en-GB"/>
          </a:p>
        </p:txBody>
      </p:sp>
    </p:spTree>
    <p:extLst>
      <p:ext uri="{BB962C8B-B14F-4D97-AF65-F5344CB8AC3E}">
        <p14:creationId xmlns:p14="http://schemas.microsoft.com/office/powerpoint/2010/main" val="3016983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regular transistor present in ever y modern computer or device. It operates by directing large clouds</a:t>
            </a:r>
          </a:p>
          <a:p>
            <a:r>
              <a:rPr lang="en-GB" sz="1200" b="0" i="0" u="none" strike="noStrike" kern="1200" baseline="0" dirty="0">
                <a:solidFill>
                  <a:schemeClr val="tx1"/>
                </a:solidFill>
                <a:latin typeface="+mn-lt"/>
                <a:ea typeface="+mn-ea"/>
                <a:cs typeface="+mn-cs"/>
              </a:rPr>
              <a:t>of carriers of electrical current using engineered materials and quantum-based principles</a:t>
            </a:r>
            <a:endParaRPr lang="en-GB" dirty="0"/>
          </a:p>
          <a:p>
            <a:endParaRPr lang="en-GB" dirty="0"/>
          </a:p>
        </p:txBody>
      </p:sp>
      <p:sp>
        <p:nvSpPr>
          <p:cNvPr id="4" name="Slide Number Placeholder 3"/>
          <p:cNvSpPr>
            <a:spLocks noGrp="1"/>
          </p:cNvSpPr>
          <p:nvPr>
            <p:ph type="sldNum" sz="quarter" idx="5"/>
          </p:nvPr>
        </p:nvSpPr>
        <p:spPr/>
        <p:txBody>
          <a:bodyPr/>
          <a:lstStyle/>
          <a:p>
            <a:fld id="{189E7747-CD8B-493F-A061-7C3AADEA81DD}" type="slidenum">
              <a:rPr lang="en-GB" smtClean="0"/>
              <a:t>4</a:t>
            </a:fld>
            <a:endParaRPr lang="en-GB"/>
          </a:p>
        </p:txBody>
      </p:sp>
    </p:spTree>
    <p:extLst>
      <p:ext uri="{BB962C8B-B14F-4D97-AF65-F5344CB8AC3E}">
        <p14:creationId xmlns:p14="http://schemas.microsoft.com/office/powerpoint/2010/main" val="3621194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So this </a:t>
            </a:r>
            <a:r>
              <a:rPr lang="en-GB" sz="1200" b="0" i="0" kern="1200" dirty="0" err="1">
                <a:solidFill>
                  <a:schemeClr val="tx1"/>
                </a:solidFill>
                <a:effectLst/>
                <a:latin typeface="+mn-lt"/>
                <a:ea typeface="+mn-ea"/>
                <a:cs typeface="+mn-cs"/>
              </a:rPr>
              <a:t>microcope</a:t>
            </a:r>
            <a:r>
              <a:rPr lang="en-GB" sz="1200" b="0" i="0" kern="1200" dirty="0">
                <a:solidFill>
                  <a:schemeClr val="tx1"/>
                </a:solidFill>
                <a:effectLst/>
                <a:latin typeface="+mn-lt"/>
                <a:ea typeface="+mn-ea"/>
                <a:cs typeface="+mn-cs"/>
              </a:rPr>
              <a:t> uses "magical" quantum tunnel effect ?</a:t>
            </a:r>
          </a:p>
          <a:p>
            <a:r>
              <a:rPr lang="en-GB" sz="1200" b="0" i="0" kern="1200" dirty="0">
                <a:solidFill>
                  <a:schemeClr val="tx1"/>
                </a:solidFill>
                <a:effectLst/>
                <a:latin typeface="+mn-lt"/>
                <a:ea typeface="+mn-ea"/>
                <a:cs typeface="+mn-cs"/>
              </a:rPr>
              <a:t>But it's </a:t>
            </a:r>
            <a:r>
              <a:rPr lang="en-GB" sz="1200" b="1" i="0" kern="1200" dirty="0">
                <a:solidFill>
                  <a:schemeClr val="tx1"/>
                </a:solidFill>
                <a:effectLst/>
                <a:latin typeface="+mn-lt"/>
                <a:ea typeface="+mn-ea"/>
                <a:cs typeface="+mn-cs"/>
              </a:rPr>
              <a:t>natural</a:t>
            </a:r>
            <a:r>
              <a:rPr lang="en-GB" sz="1200" b="0" i="0" kern="1200" dirty="0">
                <a:solidFill>
                  <a:schemeClr val="tx1"/>
                </a:solidFill>
                <a:effectLst/>
                <a:latin typeface="+mn-lt"/>
                <a:ea typeface="+mn-ea"/>
                <a:cs typeface="+mn-cs"/>
              </a:rPr>
              <a:t> that when two atoms get so </a:t>
            </a:r>
            <a:r>
              <a:rPr lang="en-GB" sz="1200" b="1" i="0" kern="1200" dirty="0">
                <a:solidFill>
                  <a:schemeClr val="tx1"/>
                </a:solidFill>
                <a:effectLst/>
                <a:latin typeface="+mn-lt"/>
                <a:ea typeface="+mn-ea"/>
                <a:cs typeface="+mn-cs"/>
              </a:rPr>
              <a:t>close</a:t>
            </a:r>
            <a:r>
              <a:rPr lang="en-GB" sz="1200" b="0" i="0" kern="1200" dirty="0">
                <a:solidFill>
                  <a:schemeClr val="tx1"/>
                </a:solidFill>
                <a:effectLst/>
                <a:latin typeface="+mn-lt"/>
                <a:ea typeface="+mn-ea"/>
                <a:cs typeface="+mn-cs"/>
              </a:rPr>
              <a:t> to each other, an electron can move into another atom from realistic (= classical ) viewpoint.</a:t>
            </a:r>
          </a:p>
          <a:p>
            <a:endParaRPr lang="en-GB" dirty="0"/>
          </a:p>
          <a:p>
            <a:endParaRPr lang="en-GB" dirty="0"/>
          </a:p>
        </p:txBody>
      </p:sp>
      <p:sp>
        <p:nvSpPr>
          <p:cNvPr id="4" name="Slide Number Placeholder 3"/>
          <p:cNvSpPr>
            <a:spLocks noGrp="1"/>
          </p:cNvSpPr>
          <p:nvPr>
            <p:ph type="sldNum" sz="quarter" idx="5"/>
          </p:nvPr>
        </p:nvSpPr>
        <p:spPr/>
        <p:txBody>
          <a:bodyPr/>
          <a:lstStyle/>
          <a:p>
            <a:fld id="{189E7747-CD8B-493F-A061-7C3AADEA81DD}" type="slidenum">
              <a:rPr lang="en-GB" smtClean="0"/>
              <a:t>5</a:t>
            </a:fld>
            <a:endParaRPr lang="en-GB"/>
          </a:p>
        </p:txBody>
      </p:sp>
    </p:spTree>
    <p:extLst>
      <p:ext uri="{BB962C8B-B14F-4D97-AF65-F5344CB8AC3E}">
        <p14:creationId xmlns:p14="http://schemas.microsoft.com/office/powerpoint/2010/main" val="704974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The idea behind quantum computers is to take these phenomena of the quantum realm and use it to our advantage to create better machines.</a:t>
            </a:r>
            <a:endParaRPr lang="en-GB" dirty="0"/>
          </a:p>
        </p:txBody>
      </p:sp>
      <p:sp>
        <p:nvSpPr>
          <p:cNvPr id="4" name="Slide Number Placeholder 3"/>
          <p:cNvSpPr>
            <a:spLocks noGrp="1"/>
          </p:cNvSpPr>
          <p:nvPr>
            <p:ph type="sldNum" sz="quarter" idx="5"/>
          </p:nvPr>
        </p:nvSpPr>
        <p:spPr/>
        <p:txBody>
          <a:bodyPr/>
          <a:lstStyle/>
          <a:p>
            <a:fld id="{189E7747-CD8B-493F-A061-7C3AADEA81DD}" type="slidenum">
              <a:rPr lang="en-GB" smtClean="0"/>
              <a:t>6</a:t>
            </a:fld>
            <a:endParaRPr lang="en-GB"/>
          </a:p>
        </p:txBody>
      </p:sp>
    </p:spTree>
    <p:extLst>
      <p:ext uri="{BB962C8B-B14F-4D97-AF65-F5344CB8AC3E}">
        <p14:creationId xmlns:p14="http://schemas.microsoft.com/office/powerpoint/2010/main" val="4113415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Think of a qubit as an electron in a magnetic field. The electron's spin may be either in alignment with the field, which is known as a </a:t>
            </a:r>
            <a:r>
              <a:rPr lang="en-GB" sz="1200" b="0" i="1" kern="1200" dirty="0">
                <a:solidFill>
                  <a:schemeClr val="tx1"/>
                </a:solidFill>
                <a:effectLst/>
                <a:latin typeface="+mn-lt"/>
                <a:ea typeface="+mn-ea"/>
                <a:cs typeface="+mn-cs"/>
              </a:rPr>
              <a:t>spin-up </a:t>
            </a:r>
            <a:r>
              <a:rPr lang="en-GB" sz="1200" b="0" i="0" kern="1200" dirty="0">
                <a:solidFill>
                  <a:schemeClr val="tx1"/>
                </a:solidFill>
                <a:effectLst/>
                <a:latin typeface="+mn-lt"/>
                <a:ea typeface="+mn-ea"/>
                <a:cs typeface="+mn-cs"/>
              </a:rPr>
              <a:t>state, or opposite to the field, which is known as a </a:t>
            </a:r>
            <a:r>
              <a:rPr lang="en-GB" sz="1200" b="0" i="1" kern="1200" dirty="0">
                <a:solidFill>
                  <a:schemeClr val="tx1"/>
                </a:solidFill>
                <a:effectLst/>
                <a:latin typeface="+mn-lt"/>
                <a:ea typeface="+mn-ea"/>
                <a:cs typeface="+mn-cs"/>
              </a:rPr>
              <a:t>spin-down</a:t>
            </a:r>
            <a:r>
              <a:rPr lang="en-GB" sz="1200" b="0" i="0" kern="1200" dirty="0">
                <a:solidFill>
                  <a:schemeClr val="tx1"/>
                </a:solidFill>
                <a:effectLst/>
                <a:latin typeface="+mn-lt"/>
                <a:ea typeface="+mn-ea"/>
                <a:cs typeface="+mn-cs"/>
              </a:rPr>
              <a:t> state. </a:t>
            </a:r>
            <a:endParaRPr lang="en-GB" dirty="0"/>
          </a:p>
        </p:txBody>
      </p:sp>
      <p:sp>
        <p:nvSpPr>
          <p:cNvPr id="4" name="Slide Number Placeholder 3"/>
          <p:cNvSpPr>
            <a:spLocks noGrp="1"/>
          </p:cNvSpPr>
          <p:nvPr>
            <p:ph type="sldNum" sz="quarter" idx="5"/>
          </p:nvPr>
        </p:nvSpPr>
        <p:spPr/>
        <p:txBody>
          <a:bodyPr/>
          <a:lstStyle/>
          <a:p>
            <a:fld id="{189E7747-CD8B-493F-A061-7C3AADEA81DD}" type="slidenum">
              <a:rPr lang="en-GB" smtClean="0"/>
              <a:t>7</a:t>
            </a:fld>
            <a:endParaRPr lang="en-GB"/>
          </a:p>
        </p:txBody>
      </p:sp>
    </p:spTree>
    <p:extLst>
      <p:ext uri="{BB962C8B-B14F-4D97-AF65-F5344CB8AC3E}">
        <p14:creationId xmlns:p14="http://schemas.microsoft.com/office/powerpoint/2010/main" val="3628471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you apply some sort of computation on these three qubits, you are actually applying the same computation in all of those 8 parallel worlds at the same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GB" dirty="0"/>
              <a:t>You would need to give your quantum computer two things:</a:t>
            </a:r>
          </a:p>
          <a:p>
            <a:r>
              <a:rPr lang="en-GB" dirty="0"/>
              <a:t>All potential solutions represented with qubits</a:t>
            </a:r>
          </a:p>
          <a:p>
            <a:r>
              <a:rPr lang="en-GB" dirty="0"/>
              <a:t>A function that turns each potential solution into a score. In this case, this is the function that counts the numbers of friend pairs and enemy pairs sharing the same car.</a:t>
            </a:r>
          </a:p>
          <a:p>
            <a:r>
              <a:rPr lang="en-GB" dirty="0"/>
              <a:t>Given these two things, your quantum computer will spit out one of the best solutions in a few milliseconds. In this case, that’s 001 or 110 with a score of 1.</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5"/>
          </p:nvPr>
        </p:nvSpPr>
        <p:spPr/>
        <p:txBody>
          <a:bodyPr/>
          <a:lstStyle/>
          <a:p>
            <a:fld id="{189E7747-CD8B-493F-A061-7C3AADEA81DD}" type="slidenum">
              <a:rPr lang="en-GB" smtClean="0"/>
              <a:t>9</a:t>
            </a:fld>
            <a:endParaRPr lang="en-GB"/>
          </a:p>
        </p:txBody>
      </p:sp>
    </p:spTree>
    <p:extLst>
      <p:ext uri="{BB962C8B-B14F-4D97-AF65-F5344CB8AC3E}">
        <p14:creationId xmlns:p14="http://schemas.microsoft.com/office/powerpoint/2010/main" val="2538449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Hilbert space</a:t>
            </a:r>
            <a:endParaRPr lang="en-GB" dirty="0"/>
          </a:p>
        </p:txBody>
      </p:sp>
      <p:sp>
        <p:nvSpPr>
          <p:cNvPr id="4" name="Slide Number Placeholder 3"/>
          <p:cNvSpPr>
            <a:spLocks noGrp="1"/>
          </p:cNvSpPr>
          <p:nvPr>
            <p:ph type="sldNum" sz="quarter" idx="5"/>
          </p:nvPr>
        </p:nvSpPr>
        <p:spPr/>
        <p:txBody>
          <a:bodyPr/>
          <a:lstStyle/>
          <a:p>
            <a:fld id="{189E7747-CD8B-493F-A061-7C3AADEA81DD}" type="slidenum">
              <a:rPr lang="en-GB" smtClean="0"/>
              <a:t>10</a:t>
            </a:fld>
            <a:endParaRPr lang="en-GB"/>
          </a:p>
        </p:txBody>
      </p:sp>
    </p:spTree>
    <p:extLst>
      <p:ext uri="{BB962C8B-B14F-4D97-AF65-F5344CB8AC3E}">
        <p14:creationId xmlns:p14="http://schemas.microsoft.com/office/powerpoint/2010/main" val="577696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Particles that have interacted at some point retain a type of connection and can be entangled with each other in pairs, in a process known as </a:t>
            </a:r>
            <a:r>
              <a:rPr lang="en-GB" sz="1200" b="0" i="1" kern="1200" dirty="0">
                <a:solidFill>
                  <a:schemeClr val="tx1"/>
                </a:solidFill>
                <a:effectLst/>
                <a:latin typeface="+mn-lt"/>
                <a:ea typeface="+mn-ea"/>
                <a:cs typeface="+mn-cs"/>
              </a:rPr>
              <a:t>correlation</a:t>
            </a:r>
            <a:r>
              <a:rPr lang="en-GB" sz="1200" b="0" i="0" kern="1200" dirty="0">
                <a:solidFill>
                  <a:schemeClr val="tx1"/>
                </a:solidFill>
                <a:effectLst/>
                <a:latin typeface="+mn-lt"/>
                <a:ea typeface="+mn-ea"/>
                <a:cs typeface="+mn-cs"/>
              </a:rPr>
              <a:t>. Knowing the spin state of one entangled particle - up or down - allows one to know that the spin of its mate is in the opposite direction. Even more amazing is the knowledge that, due to the phenomenon of superposition, the measured particle has no single spin direction before being measured, but is simultaneously in both a spin-up and spin-down state. The spin state of the particle being measured is decided at the time of measurement and communicated to the correlated particle, which simultaneously assumes the opposite spin direction to that of the measured particle. This is a real phenomenon (Einstein called it "spooky action at a distance"), the mechanism of which cannot, as yet, be explained by any theory - it simply must be taken as given. No matter how great the distance between the correlated particles, they will remain entangled as long as they are isolated.</a:t>
            </a:r>
            <a:endParaRPr lang="en-GB" dirty="0"/>
          </a:p>
        </p:txBody>
      </p:sp>
      <p:sp>
        <p:nvSpPr>
          <p:cNvPr id="4" name="Slide Number Placeholder 3"/>
          <p:cNvSpPr>
            <a:spLocks noGrp="1"/>
          </p:cNvSpPr>
          <p:nvPr>
            <p:ph type="sldNum" sz="quarter" idx="5"/>
          </p:nvPr>
        </p:nvSpPr>
        <p:spPr/>
        <p:txBody>
          <a:bodyPr/>
          <a:lstStyle/>
          <a:p>
            <a:fld id="{189E7747-CD8B-493F-A061-7C3AADEA81DD}" type="slidenum">
              <a:rPr lang="en-GB" smtClean="0"/>
              <a:t>11</a:t>
            </a:fld>
            <a:endParaRPr lang="en-GB"/>
          </a:p>
        </p:txBody>
      </p:sp>
    </p:spTree>
    <p:extLst>
      <p:ext uri="{BB962C8B-B14F-4D97-AF65-F5344CB8AC3E}">
        <p14:creationId xmlns:p14="http://schemas.microsoft.com/office/powerpoint/2010/main" val="4027760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The quantum imaging software identified a 1/10th mm square cluster of cancer cells near her original surgery</a:t>
            </a:r>
            <a:endParaRPr lang="en-GB" dirty="0">
              <a:solidFill>
                <a:schemeClr val="bg1"/>
              </a:solidFill>
            </a:endParaRPr>
          </a:p>
          <a:p>
            <a:r>
              <a:rPr lang="en-GB" dirty="0">
                <a:solidFill>
                  <a:schemeClr val="bg1"/>
                </a:solidFill>
              </a:rPr>
              <a:t>This rapid detection of a tiny cluster of cancer cells and their destruction is one of many</a:t>
            </a:r>
          </a:p>
          <a:p>
            <a:r>
              <a:rPr lang="en-GB" dirty="0">
                <a:solidFill>
                  <a:schemeClr val="bg1"/>
                </a:solidFill>
              </a:rPr>
              <a:t>potential advances in medicine that could occur pending the realization of quantum computing.</a:t>
            </a:r>
            <a:endParaRPr lang="en-GB" dirty="0"/>
          </a:p>
        </p:txBody>
      </p:sp>
      <p:sp>
        <p:nvSpPr>
          <p:cNvPr id="4" name="Slide Number Placeholder 3"/>
          <p:cNvSpPr>
            <a:spLocks noGrp="1"/>
          </p:cNvSpPr>
          <p:nvPr>
            <p:ph type="sldNum" sz="quarter" idx="5"/>
          </p:nvPr>
        </p:nvSpPr>
        <p:spPr/>
        <p:txBody>
          <a:bodyPr/>
          <a:lstStyle/>
          <a:p>
            <a:fld id="{189E7747-CD8B-493F-A061-7C3AADEA81DD}" type="slidenum">
              <a:rPr lang="en-GB" smtClean="0"/>
              <a:t>12</a:t>
            </a:fld>
            <a:endParaRPr lang="en-GB"/>
          </a:p>
        </p:txBody>
      </p:sp>
    </p:spTree>
    <p:extLst>
      <p:ext uri="{BB962C8B-B14F-4D97-AF65-F5344CB8AC3E}">
        <p14:creationId xmlns:p14="http://schemas.microsoft.com/office/powerpoint/2010/main" val="1278301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EED24-57FB-43E2-916E-9AD5724593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9948207-7DCC-4FB5-8CB0-BE00BFE540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5BDA074-DCD9-4F22-A1B8-B3B22AE393CA}"/>
              </a:ext>
            </a:extLst>
          </p:cNvPr>
          <p:cNvSpPr>
            <a:spLocks noGrp="1"/>
          </p:cNvSpPr>
          <p:nvPr>
            <p:ph type="dt" sz="half" idx="10"/>
          </p:nvPr>
        </p:nvSpPr>
        <p:spPr/>
        <p:txBody>
          <a:bodyPr/>
          <a:lstStyle/>
          <a:p>
            <a:fld id="{EB2EDC68-2E8B-4839-9198-71BD8FABE5EA}" type="datetime1">
              <a:rPr lang="en-GB" smtClean="0"/>
              <a:t>04/01/2019</a:t>
            </a:fld>
            <a:endParaRPr lang="en-GB"/>
          </a:p>
        </p:txBody>
      </p:sp>
      <p:sp>
        <p:nvSpPr>
          <p:cNvPr id="5" name="Footer Placeholder 4">
            <a:extLst>
              <a:ext uri="{FF2B5EF4-FFF2-40B4-BE49-F238E27FC236}">
                <a16:creationId xmlns:a16="http://schemas.microsoft.com/office/drawing/2014/main" id="{2BB7E06F-18B6-4239-99EA-D43A2C2334CC}"/>
              </a:ext>
            </a:extLst>
          </p:cNvPr>
          <p:cNvSpPr>
            <a:spLocks noGrp="1"/>
          </p:cNvSpPr>
          <p:nvPr>
            <p:ph type="ftr" sz="quarter" idx="11"/>
          </p:nvPr>
        </p:nvSpPr>
        <p:spPr/>
        <p:txBody>
          <a:bodyPr/>
          <a:lstStyle/>
          <a:p>
            <a:r>
              <a:rPr lang="en-GB"/>
              <a:t>Seminar by 160115733122</a:t>
            </a:r>
          </a:p>
        </p:txBody>
      </p:sp>
      <p:sp>
        <p:nvSpPr>
          <p:cNvPr id="6" name="Slide Number Placeholder 5">
            <a:extLst>
              <a:ext uri="{FF2B5EF4-FFF2-40B4-BE49-F238E27FC236}">
                <a16:creationId xmlns:a16="http://schemas.microsoft.com/office/drawing/2014/main" id="{CA8AE105-4161-4B3C-9B03-6DD9895A7B18}"/>
              </a:ext>
            </a:extLst>
          </p:cNvPr>
          <p:cNvSpPr>
            <a:spLocks noGrp="1"/>
          </p:cNvSpPr>
          <p:nvPr>
            <p:ph type="sldNum" sz="quarter" idx="12"/>
          </p:nvPr>
        </p:nvSpPr>
        <p:spPr/>
        <p:txBody>
          <a:bodyPr/>
          <a:lstStyle/>
          <a:p>
            <a:fld id="{E77F6B1C-92DE-4A62-B29B-31A7B15A826A}" type="slidenum">
              <a:rPr lang="en-GB" smtClean="0"/>
              <a:t>‹#›</a:t>
            </a:fld>
            <a:endParaRPr lang="en-GB"/>
          </a:p>
        </p:txBody>
      </p:sp>
    </p:spTree>
    <p:extLst>
      <p:ext uri="{BB962C8B-B14F-4D97-AF65-F5344CB8AC3E}">
        <p14:creationId xmlns:p14="http://schemas.microsoft.com/office/powerpoint/2010/main" val="3149157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9D54C-5D5F-4F70-A294-0A586A8C117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1509824-0706-445C-ABB6-EA6C95F5D6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4BB142D-AB42-456B-844E-8F4C10209481}"/>
              </a:ext>
            </a:extLst>
          </p:cNvPr>
          <p:cNvSpPr>
            <a:spLocks noGrp="1"/>
          </p:cNvSpPr>
          <p:nvPr>
            <p:ph type="dt" sz="half" idx="10"/>
          </p:nvPr>
        </p:nvSpPr>
        <p:spPr/>
        <p:txBody>
          <a:bodyPr/>
          <a:lstStyle/>
          <a:p>
            <a:fld id="{DF77CE34-5109-4563-9834-379D3A0FF592}" type="datetime1">
              <a:rPr lang="en-GB" smtClean="0"/>
              <a:t>04/01/2019</a:t>
            </a:fld>
            <a:endParaRPr lang="en-GB"/>
          </a:p>
        </p:txBody>
      </p:sp>
      <p:sp>
        <p:nvSpPr>
          <p:cNvPr id="5" name="Footer Placeholder 4">
            <a:extLst>
              <a:ext uri="{FF2B5EF4-FFF2-40B4-BE49-F238E27FC236}">
                <a16:creationId xmlns:a16="http://schemas.microsoft.com/office/drawing/2014/main" id="{CF95FAD1-8827-4FDF-87F1-1D6A9D47FA0E}"/>
              </a:ext>
            </a:extLst>
          </p:cNvPr>
          <p:cNvSpPr>
            <a:spLocks noGrp="1"/>
          </p:cNvSpPr>
          <p:nvPr>
            <p:ph type="ftr" sz="quarter" idx="11"/>
          </p:nvPr>
        </p:nvSpPr>
        <p:spPr/>
        <p:txBody>
          <a:bodyPr/>
          <a:lstStyle/>
          <a:p>
            <a:r>
              <a:rPr lang="en-GB"/>
              <a:t>Seminar by 160115733122</a:t>
            </a:r>
          </a:p>
        </p:txBody>
      </p:sp>
      <p:sp>
        <p:nvSpPr>
          <p:cNvPr id="6" name="Slide Number Placeholder 5">
            <a:extLst>
              <a:ext uri="{FF2B5EF4-FFF2-40B4-BE49-F238E27FC236}">
                <a16:creationId xmlns:a16="http://schemas.microsoft.com/office/drawing/2014/main" id="{C0EE5A33-49C1-457B-B846-D9A8CCF1CB43}"/>
              </a:ext>
            </a:extLst>
          </p:cNvPr>
          <p:cNvSpPr>
            <a:spLocks noGrp="1"/>
          </p:cNvSpPr>
          <p:nvPr>
            <p:ph type="sldNum" sz="quarter" idx="12"/>
          </p:nvPr>
        </p:nvSpPr>
        <p:spPr/>
        <p:txBody>
          <a:bodyPr/>
          <a:lstStyle/>
          <a:p>
            <a:fld id="{E77F6B1C-92DE-4A62-B29B-31A7B15A826A}" type="slidenum">
              <a:rPr lang="en-GB" smtClean="0"/>
              <a:t>‹#›</a:t>
            </a:fld>
            <a:endParaRPr lang="en-GB"/>
          </a:p>
        </p:txBody>
      </p:sp>
    </p:spTree>
    <p:extLst>
      <p:ext uri="{BB962C8B-B14F-4D97-AF65-F5344CB8AC3E}">
        <p14:creationId xmlns:p14="http://schemas.microsoft.com/office/powerpoint/2010/main" val="3812970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80574E-BD16-486D-ADDB-72DDE4881D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34D9891-0D34-43B7-B49F-D15DA49775C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E4B29F7-4E47-4FA2-BCC9-0BBFAF8D125A}"/>
              </a:ext>
            </a:extLst>
          </p:cNvPr>
          <p:cNvSpPr>
            <a:spLocks noGrp="1"/>
          </p:cNvSpPr>
          <p:nvPr>
            <p:ph type="dt" sz="half" idx="10"/>
          </p:nvPr>
        </p:nvSpPr>
        <p:spPr/>
        <p:txBody>
          <a:bodyPr/>
          <a:lstStyle/>
          <a:p>
            <a:fld id="{19CC6B1F-2AB9-494B-8ADD-961E88001D82}" type="datetime1">
              <a:rPr lang="en-GB" smtClean="0"/>
              <a:t>04/01/2019</a:t>
            </a:fld>
            <a:endParaRPr lang="en-GB"/>
          </a:p>
        </p:txBody>
      </p:sp>
      <p:sp>
        <p:nvSpPr>
          <p:cNvPr id="5" name="Footer Placeholder 4">
            <a:extLst>
              <a:ext uri="{FF2B5EF4-FFF2-40B4-BE49-F238E27FC236}">
                <a16:creationId xmlns:a16="http://schemas.microsoft.com/office/drawing/2014/main" id="{045B0DCC-5FB3-435F-A4CC-E83A746731F8}"/>
              </a:ext>
            </a:extLst>
          </p:cNvPr>
          <p:cNvSpPr>
            <a:spLocks noGrp="1"/>
          </p:cNvSpPr>
          <p:nvPr>
            <p:ph type="ftr" sz="quarter" idx="11"/>
          </p:nvPr>
        </p:nvSpPr>
        <p:spPr/>
        <p:txBody>
          <a:bodyPr/>
          <a:lstStyle/>
          <a:p>
            <a:r>
              <a:rPr lang="en-GB"/>
              <a:t>Seminar by 160115733122</a:t>
            </a:r>
          </a:p>
        </p:txBody>
      </p:sp>
      <p:sp>
        <p:nvSpPr>
          <p:cNvPr id="6" name="Slide Number Placeholder 5">
            <a:extLst>
              <a:ext uri="{FF2B5EF4-FFF2-40B4-BE49-F238E27FC236}">
                <a16:creationId xmlns:a16="http://schemas.microsoft.com/office/drawing/2014/main" id="{C819AFB7-2740-4DCF-A59A-9B7B68D7BD30}"/>
              </a:ext>
            </a:extLst>
          </p:cNvPr>
          <p:cNvSpPr>
            <a:spLocks noGrp="1"/>
          </p:cNvSpPr>
          <p:nvPr>
            <p:ph type="sldNum" sz="quarter" idx="12"/>
          </p:nvPr>
        </p:nvSpPr>
        <p:spPr/>
        <p:txBody>
          <a:bodyPr/>
          <a:lstStyle/>
          <a:p>
            <a:fld id="{E77F6B1C-92DE-4A62-B29B-31A7B15A826A}" type="slidenum">
              <a:rPr lang="en-GB" smtClean="0"/>
              <a:t>‹#›</a:t>
            </a:fld>
            <a:endParaRPr lang="en-GB"/>
          </a:p>
        </p:txBody>
      </p:sp>
    </p:spTree>
    <p:extLst>
      <p:ext uri="{BB962C8B-B14F-4D97-AF65-F5344CB8AC3E}">
        <p14:creationId xmlns:p14="http://schemas.microsoft.com/office/powerpoint/2010/main" val="3013735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BEBE9-CBCB-4312-97B3-230F5E8F600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A3A8068-FBCD-421D-9C63-5C9E0D060C6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0FACD73-4E94-41B2-889E-6478602BDAA1}"/>
              </a:ext>
            </a:extLst>
          </p:cNvPr>
          <p:cNvSpPr>
            <a:spLocks noGrp="1"/>
          </p:cNvSpPr>
          <p:nvPr>
            <p:ph type="dt" sz="half" idx="10"/>
          </p:nvPr>
        </p:nvSpPr>
        <p:spPr/>
        <p:txBody>
          <a:bodyPr/>
          <a:lstStyle/>
          <a:p>
            <a:fld id="{BAB279DD-436B-460A-9741-DB2CF4619052}" type="datetime1">
              <a:rPr lang="en-GB" smtClean="0"/>
              <a:t>04/01/2019</a:t>
            </a:fld>
            <a:endParaRPr lang="en-GB"/>
          </a:p>
        </p:txBody>
      </p:sp>
      <p:sp>
        <p:nvSpPr>
          <p:cNvPr id="5" name="Footer Placeholder 4">
            <a:extLst>
              <a:ext uri="{FF2B5EF4-FFF2-40B4-BE49-F238E27FC236}">
                <a16:creationId xmlns:a16="http://schemas.microsoft.com/office/drawing/2014/main" id="{C06A7A34-D810-4CEA-8DB1-2C342458A270}"/>
              </a:ext>
            </a:extLst>
          </p:cNvPr>
          <p:cNvSpPr>
            <a:spLocks noGrp="1"/>
          </p:cNvSpPr>
          <p:nvPr>
            <p:ph type="ftr" sz="quarter" idx="11"/>
          </p:nvPr>
        </p:nvSpPr>
        <p:spPr/>
        <p:txBody>
          <a:bodyPr/>
          <a:lstStyle/>
          <a:p>
            <a:r>
              <a:rPr lang="en-GB"/>
              <a:t>Seminar by 160115733122</a:t>
            </a:r>
          </a:p>
        </p:txBody>
      </p:sp>
      <p:sp>
        <p:nvSpPr>
          <p:cNvPr id="6" name="Slide Number Placeholder 5">
            <a:extLst>
              <a:ext uri="{FF2B5EF4-FFF2-40B4-BE49-F238E27FC236}">
                <a16:creationId xmlns:a16="http://schemas.microsoft.com/office/drawing/2014/main" id="{2B74A0B6-D4F4-4629-8AE1-E29E0D634430}"/>
              </a:ext>
            </a:extLst>
          </p:cNvPr>
          <p:cNvSpPr>
            <a:spLocks noGrp="1"/>
          </p:cNvSpPr>
          <p:nvPr>
            <p:ph type="sldNum" sz="quarter" idx="12"/>
          </p:nvPr>
        </p:nvSpPr>
        <p:spPr/>
        <p:txBody>
          <a:bodyPr/>
          <a:lstStyle/>
          <a:p>
            <a:fld id="{E77F6B1C-92DE-4A62-B29B-31A7B15A826A}" type="slidenum">
              <a:rPr lang="en-GB" smtClean="0"/>
              <a:t>‹#›</a:t>
            </a:fld>
            <a:endParaRPr lang="en-GB"/>
          </a:p>
        </p:txBody>
      </p:sp>
    </p:spTree>
    <p:extLst>
      <p:ext uri="{BB962C8B-B14F-4D97-AF65-F5344CB8AC3E}">
        <p14:creationId xmlns:p14="http://schemas.microsoft.com/office/powerpoint/2010/main" val="4224635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C04C1-47AB-4598-82DE-CB9CFD4916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7B67270-C2B7-47E7-9E59-DDDD68CC4A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22FD6EC-F3A1-4596-AADF-829116829634}"/>
              </a:ext>
            </a:extLst>
          </p:cNvPr>
          <p:cNvSpPr>
            <a:spLocks noGrp="1"/>
          </p:cNvSpPr>
          <p:nvPr>
            <p:ph type="dt" sz="half" idx="10"/>
          </p:nvPr>
        </p:nvSpPr>
        <p:spPr/>
        <p:txBody>
          <a:bodyPr/>
          <a:lstStyle/>
          <a:p>
            <a:fld id="{BAF6E113-64C3-49D1-A8AB-625402798D3B}" type="datetime1">
              <a:rPr lang="en-GB" smtClean="0"/>
              <a:t>04/01/2019</a:t>
            </a:fld>
            <a:endParaRPr lang="en-GB"/>
          </a:p>
        </p:txBody>
      </p:sp>
      <p:sp>
        <p:nvSpPr>
          <p:cNvPr id="5" name="Footer Placeholder 4">
            <a:extLst>
              <a:ext uri="{FF2B5EF4-FFF2-40B4-BE49-F238E27FC236}">
                <a16:creationId xmlns:a16="http://schemas.microsoft.com/office/drawing/2014/main" id="{EB205302-268E-436F-A091-21677A711468}"/>
              </a:ext>
            </a:extLst>
          </p:cNvPr>
          <p:cNvSpPr>
            <a:spLocks noGrp="1"/>
          </p:cNvSpPr>
          <p:nvPr>
            <p:ph type="ftr" sz="quarter" idx="11"/>
          </p:nvPr>
        </p:nvSpPr>
        <p:spPr/>
        <p:txBody>
          <a:bodyPr/>
          <a:lstStyle/>
          <a:p>
            <a:r>
              <a:rPr lang="en-GB"/>
              <a:t>Seminar by 160115733122</a:t>
            </a:r>
          </a:p>
        </p:txBody>
      </p:sp>
      <p:sp>
        <p:nvSpPr>
          <p:cNvPr id="6" name="Slide Number Placeholder 5">
            <a:extLst>
              <a:ext uri="{FF2B5EF4-FFF2-40B4-BE49-F238E27FC236}">
                <a16:creationId xmlns:a16="http://schemas.microsoft.com/office/drawing/2014/main" id="{AB1EDE36-4833-487C-BFAD-D49DABFF0717}"/>
              </a:ext>
            </a:extLst>
          </p:cNvPr>
          <p:cNvSpPr>
            <a:spLocks noGrp="1"/>
          </p:cNvSpPr>
          <p:nvPr>
            <p:ph type="sldNum" sz="quarter" idx="12"/>
          </p:nvPr>
        </p:nvSpPr>
        <p:spPr/>
        <p:txBody>
          <a:bodyPr/>
          <a:lstStyle/>
          <a:p>
            <a:fld id="{E77F6B1C-92DE-4A62-B29B-31A7B15A826A}" type="slidenum">
              <a:rPr lang="en-GB" smtClean="0"/>
              <a:t>‹#›</a:t>
            </a:fld>
            <a:endParaRPr lang="en-GB"/>
          </a:p>
        </p:txBody>
      </p:sp>
    </p:spTree>
    <p:extLst>
      <p:ext uri="{BB962C8B-B14F-4D97-AF65-F5344CB8AC3E}">
        <p14:creationId xmlns:p14="http://schemas.microsoft.com/office/powerpoint/2010/main" val="4185956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57D26-730E-4CFC-A68C-7878C0630BC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A7E68CC-5528-490C-A7B4-A7E425A26D4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96B1B61-86D4-4DE9-8362-18AE8605D9F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C64A6CC-DAD0-4E6B-817D-3B73991B32AF}"/>
              </a:ext>
            </a:extLst>
          </p:cNvPr>
          <p:cNvSpPr>
            <a:spLocks noGrp="1"/>
          </p:cNvSpPr>
          <p:nvPr>
            <p:ph type="dt" sz="half" idx="10"/>
          </p:nvPr>
        </p:nvSpPr>
        <p:spPr/>
        <p:txBody>
          <a:bodyPr/>
          <a:lstStyle/>
          <a:p>
            <a:fld id="{0A22F1B1-523A-4B0B-8814-4FC6A1F8AFD3}" type="datetime1">
              <a:rPr lang="en-GB" smtClean="0"/>
              <a:t>04/01/2019</a:t>
            </a:fld>
            <a:endParaRPr lang="en-GB"/>
          </a:p>
        </p:txBody>
      </p:sp>
      <p:sp>
        <p:nvSpPr>
          <p:cNvPr id="6" name="Footer Placeholder 5">
            <a:extLst>
              <a:ext uri="{FF2B5EF4-FFF2-40B4-BE49-F238E27FC236}">
                <a16:creationId xmlns:a16="http://schemas.microsoft.com/office/drawing/2014/main" id="{EFEE6C99-3E93-4B6B-9577-38FF96BB6DA0}"/>
              </a:ext>
            </a:extLst>
          </p:cNvPr>
          <p:cNvSpPr>
            <a:spLocks noGrp="1"/>
          </p:cNvSpPr>
          <p:nvPr>
            <p:ph type="ftr" sz="quarter" idx="11"/>
          </p:nvPr>
        </p:nvSpPr>
        <p:spPr/>
        <p:txBody>
          <a:bodyPr/>
          <a:lstStyle/>
          <a:p>
            <a:r>
              <a:rPr lang="en-GB"/>
              <a:t>Seminar by 160115733122</a:t>
            </a:r>
          </a:p>
        </p:txBody>
      </p:sp>
      <p:sp>
        <p:nvSpPr>
          <p:cNvPr id="7" name="Slide Number Placeholder 6">
            <a:extLst>
              <a:ext uri="{FF2B5EF4-FFF2-40B4-BE49-F238E27FC236}">
                <a16:creationId xmlns:a16="http://schemas.microsoft.com/office/drawing/2014/main" id="{F0F43381-504D-45E9-B04E-E83031AA78FD}"/>
              </a:ext>
            </a:extLst>
          </p:cNvPr>
          <p:cNvSpPr>
            <a:spLocks noGrp="1"/>
          </p:cNvSpPr>
          <p:nvPr>
            <p:ph type="sldNum" sz="quarter" idx="12"/>
          </p:nvPr>
        </p:nvSpPr>
        <p:spPr/>
        <p:txBody>
          <a:bodyPr/>
          <a:lstStyle/>
          <a:p>
            <a:fld id="{E77F6B1C-92DE-4A62-B29B-31A7B15A826A}" type="slidenum">
              <a:rPr lang="en-GB" smtClean="0"/>
              <a:t>‹#›</a:t>
            </a:fld>
            <a:endParaRPr lang="en-GB"/>
          </a:p>
        </p:txBody>
      </p:sp>
    </p:spTree>
    <p:extLst>
      <p:ext uri="{BB962C8B-B14F-4D97-AF65-F5344CB8AC3E}">
        <p14:creationId xmlns:p14="http://schemas.microsoft.com/office/powerpoint/2010/main" val="440525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76D94-C766-4C78-830F-BD9813331FC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9C0CC29-D4AF-4B18-9E2D-241F880FD7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90879EA-AE5B-43EE-A136-859D7D73449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4D51B18-BC4E-4782-96F0-5BE699819F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F6CEC9-96D9-4E46-AD8F-F180B1C021C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89F0FE8-2C8D-4156-BE4D-E4EC62480151}"/>
              </a:ext>
            </a:extLst>
          </p:cNvPr>
          <p:cNvSpPr>
            <a:spLocks noGrp="1"/>
          </p:cNvSpPr>
          <p:nvPr>
            <p:ph type="dt" sz="half" idx="10"/>
          </p:nvPr>
        </p:nvSpPr>
        <p:spPr/>
        <p:txBody>
          <a:bodyPr/>
          <a:lstStyle/>
          <a:p>
            <a:fld id="{545869DA-C855-41B6-B26C-0B951D757701}" type="datetime1">
              <a:rPr lang="en-GB" smtClean="0"/>
              <a:t>04/01/2019</a:t>
            </a:fld>
            <a:endParaRPr lang="en-GB"/>
          </a:p>
        </p:txBody>
      </p:sp>
      <p:sp>
        <p:nvSpPr>
          <p:cNvPr id="8" name="Footer Placeholder 7">
            <a:extLst>
              <a:ext uri="{FF2B5EF4-FFF2-40B4-BE49-F238E27FC236}">
                <a16:creationId xmlns:a16="http://schemas.microsoft.com/office/drawing/2014/main" id="{155AD40B-AB14-4C87-BB50-6EDD9979D747}"/>
              </a:ext>
            </a:extLst>
          </p:cNvPr>
          <p:cNvSpPr>
            <a:spLocks noGrp="1"/>
          </p:cNvSpPr>
          <p:nvPr>
            <p:ph type="ftr" sz="quarter" idx="11"/>
          </p:nvPr>
        </p:nvSpPr>
        <p:spPr/>
        <p:txBody>
          <a:bodyPr/>
          <a:lstStyle/>
          <a:p>
            <a:r>
              <a:rPr lang="en-GB"/>
              <a:t>Seminar by 160115733122</a:t>
            </a:r>
          </a:p>
        </p:txBody>
      </p:sp>
      <p:sp>
        <p:nvSpPr>
          <p:cNvPr id="9" name="Slide Number Placeholder 8">
            <a:extLst>
              <a:ext uri="{FF2B5EF4-FFF2-40B4-BE49-F238E27FC236}">
                <a16:creationId xmlns:a16="http://schemas.microsoft.com/office/drawing/2014/main" id="{AB234299-B962-4EB9-A4AC-3EAA06A7A231}"/>
              </a:ext>
            </a:extLst>
          </p:cNvPr>
          <p:cNvSpPr>
            <a:spLocks noGrp="1"/>
          </p:cNvSpPr>
          <p:nvPr>
            <p:ph type="sldNum" sz="quarter" idx="12"/>
          </p:nvPr>
        </p:nvSpPr>
        <p:spPr/>
        <p:txBody>
          <a:bodyPr/>
          <a:lstStyle/>
          <a:p>
            <a:fld id="{E77F6B1C-92DE-4A62-B29B-31A7B15A826A}" type="slidenum">
              <a:rPr lang="en-GB" smtClean="0"/>
              <a:t>‹#›</a:t>
            </a:fld>
            <a:endParaRPr lang="en-GB"/>
          </a:p>
        </p:txBody>
      </p:sp>
    </p:spTree>
    <p:extLst>
      <p:ext uri="{BB962C8B-B14F-4D97-AF65-F5344CB8AC3E}">
        <p14:creationId xmlns:p14="http://schemas.microsoft.com/office/powerpoint/2010/main" val="3435207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D229-E7D8-49BF-9740-7C4E0203B76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2700278-9325-4673-A146-029D3B348F52}"/>
              </a:ext>
            </a:extLst>
          </p:cNvPr>
          <p:cNvSpPr>
            <a:spLocks noGrp="1"/>
          </p:cNvSpPr>
          <p:nvPr>
            <p:ph type="dt" sz="half" idx="10"/>
          </p:nvPr>
        </p:nvSpPr>
        <p:spPr/>
        <p:txBody>
          <a:bodyPr/>
          <a:lstStyle/>
          <a:p>
            <a:fld id="{2F430085-8223-4C41-8539-F6B8EC0D8192}" type="datetime1">
              <a:rPr lang="en-GB" smtClean="0"/>
              <a:t>04/01/2019</a:t>
            </a:fld>
            <a:endParaRPr lang="en-GB"/>
          </a:p>
        </p:txBody>
      </p:sp>
      <p:sp>
        <p:nvSpPr>
          <p:cNvPr id="4" name="Footer Placeholder 3">
            <a:extLst>
              <a:ext uri="{FF2B5EF4-FFF2-40B4-BE49-F238E27FC236}">
                <a16:creationId xmlns:a16="http://schemas.microsoft.com/office/drawing/2014/main" id="{3203B3A5-A3A7-4A7D-85DB-5E3D28DC9634}"/>
              </a:ext>
            </a:extLst>
          </p:cNvPr>
          <p:cNvSpPr>
            <a:spLocks noGrp="1"/>
          </p:cNvSpPr>
          <p:nvPr>
            <p:ph type="ftr" sz="quarter" idx="11"/>
          </p:nvPr>
        </p:nvSpPr>
        <p:spPr/>
        <p:txBody>
          <a:bodyPr/>
          <a:lstStyle/>
          <a:p>
            <a:r>
              <a:rPr lang="en-GB"/>
              <a:t>Seminar by 160115733122</a:t>
            </a:r>
          </a:p>
        </p:txBody>
      </p:sp>
      <p:sp>
        <p:nvSpPr>
          <p:cNvPr id="5" name="Slide Number Placeholder 4">
            <a:extLst>
              <a:ext uri="{FF2B5EF4-FFF2-40B4-BE49-F238E27FC236}">
                <a16:creationId xmlns:a16="http://schemas.microsoft.com/office/drawing/2014/main" id="{6C3921A9-BBB6-4B60-B275-A68D7A985CE0}"/>
              </a:ext>
            </a:extLst>
          </p:cNvPr>
          <p:cNvSpPr>
            <a:spLocks noGrp="1"/>
          </p:cNvSpPr>
          <p:nvPr>
            <p:ph type="sldNum" sz="quarter" idx="12"/>
          </p:nvPr>
        </p:nvSpPr>
        <p:spPr/>
        <p:txBody>
          <a:bodyPr/>
          <a:lstStyle/>
          <a:p>
            <a:fld id="{E77F6B1C-92DE-4A62-B29B-31A7B15A826A}" type="slidenum">
              <a:rPr lang="en-GB" smtClean="0"/>
              <a:t>‹#›</a:t>
            </a:fld>
            <a:endParaRPr lang="en-GB"/>
          </a:p>
        </p:txBody>
      </p:sp>
    </p:spTree>
    <p:extLst>
      <p:ext uri="{BB962C8B-B14F-4D97-AF65-F5344CB8AC3E}">
        <p14:creationId xmlns:p14="http://schemas.microsoft.com/office/powerpoint/2010/main" val="3863629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FD7F54-4E77-4569-A633-4F701076D002}"/>
              </a:ext>
            </a:extLst>
          </p:cNvPr>
          <p:cNvSpPr>
            <a:spLocks noGrp="1"/>
          </p:cNvSpPr>
          <p:nvPr>
            <p:ph type="dt" sz="half" idx="10"/>
          </p:nvPr>
        </p:nvSpPr>
        <p:spPr/>
        <p:txBody>
          <a:bodyPr/>
          <a:lstStyle/>
          <a:p>
            <a:fld id="{80FBB3CF-DBF8-4E06-81CF-E5B91D551BB9}" type="datetime1">
              <a:rPr lang="en-GB" smtClean="0"/>
              <a:t>04/01/2019</a:t>
            </a:fld>
            <a:endParaRPr lang="en-GB"/>
          </a:p>
        </p:txBody>
      </p:sp>
      <p:sp>
        <p:nvSpPr>
          <p:cNvPr id="3" name="Footer Placeholder 2">
            <a:extLst>
              <a:ext uri="{FF2B5EF4-FFF2-40B4-BE49-F238E27FC236}">
                <a16:creationId xmlns:a16="http://schemas.microsoft.com/office/drawing/2014/main" id="{9F3DCE2C-82DB-4E39-A0E1-94D968D30A87}"/>
              </a:ext>
            </a:extLst>
          </p:cNvPr>
          <p:cNvSpPr>
            <a:spLocks noGrp="1"/>
          </p:cNvSpPr>
          <p:nvPr>
            <p:ph type="ftr" sz="quarter" idx="11"/>
          </p:nvPr>
        </p:nvSpPr>
        <p:spPr/>
        <p:txBody>
          <a:bodyPr/>
          <a:lstStyle/>
          <a:p>
            <a:r>
              <a:rPr lang="en-GB"/>
              <a:t>Seminar by 160115733122</a:t>
            </a:r>
          </a:p>
        </p:txBody>
      </p:sp>
      <p:sp>
        <p:nvSpPr>
          <p:cNvPr id="4" name="Slide Number Placeholder 3">
            <a:extLst>
              <a:ext uri="{FF2B5EF4-FFF2-40B4-BE49-F238E27FC236}">
                <a16:creationId xmlns:a16="http://schemas.microsoft.com/office/drawing/2014/main" id="{0D77394E-9705-4A0D-B4BE-5D15600713A2}"/>
              </a:ext>
            </a:extLst>
          </p:cNvPr>
          <p:cNvSpPr>
            <a:spLocks noGrp="1"/>
          </p:cNvSpPr>
          <p:nvPr>
            <p:ph type="sldNum" sz="quarter" idx="12"/>
          </p:nvPr>
        </p:nvSpPr>
        <p:spPr/>
        <p:txBody>
          <a:bodyPr/>
          <a:lstStyle/>
          <a:p>
            <a:fld id="{E77F6B1C-92DE-4A62-B29B-31A7B15A826A}" type="slidenum">
              <a:rPr lang="en-GB" smtClean="0"/>
              <a:t>‹#›</a:t>
            </a:fld>
            <a:endParaRPr lang="en-GB"/>
          </a:p>
        </p:txBody>
      </p:sp>
    </p:spTree>
    <p:extLst>
      <p:ext uri="{BB962C8B-B14F-4D97-AF65-F5344CB8AC3E}">
        <p14:creationId xmlns:p14="http://schemas.microsoft.com/office/powerpoint/2010/main" val="2966544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1F936-9333-4955-B95B-434C987F95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717D8F0-4D58-4BBA-8F16-A4858B6293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44A4E2C-2BC3-466C-9268-86FC673F2C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9FCA47-A35C-49DD-AC4C-0B4D4F4B1A55}"/>
              </a:ext>
            </a:extLst>
          </p:cNvPr>
          <p:cNvSpPr>
            <a:spLocks noGrp="1"/>
          </p:cNvSpPr>
          <p:nvPr>
            <p:ph type="dt" sz="half" idx="10"/>
          </p:nvPr>
        </p:nvSpPr>
        <p:spPr/>
        <p:txBody>
          <a:bodyPr/>
          <a:lstStyle/>
          <a:p>
            <a:fld id="{031027C5-19A9-4ABE-A560-D8E86DA3BC4B}" type="datetime1">
              <a:rPr lang="en-GB" smtClean="0"/>
              <a:t>04/01/2019</a:t>
            </a:fld>
            <a:endParaRPr lang="en-GB"/>
          </a:p>
        </p:txBody>
      </p:sp>
      <p:sp>
        <p:nvSpPr>
          <p:cNvPr id="6" name="Footer Placeholder 5">
            <a:extLst>
              <a:ext uri="{FF2B5EF4-FFF2-40B4-BE49-F238E27FC236}">
                <a16:creationId xmlns:a16="http://schemas.microsoft.com/office/drawing/2014/main" id="{489753A7-C415-4C3D-B185-73CBE0F31B36}"/>
              </a:ext>
            </a:extLst>
          </p:cNvPr>
          <p:cNvSpPr>
            <a:spLocks noGrp="1"/>
          </p:cNvSpPr>
          <p:nvPr>
            <p:ph type="ftr" sz="quarter" idx="11"/>
          </p:nvPr>
        </p:nvSpPr>
        <p:spPr/>
        <p:txBody>
          <a:bodyPr/>
          <a:lstStyle/>
          <a:p>
            <a:r>
              <a:rPr lang="en-GB"/>
              <a:t>Seminar by 160115733122</a:t>
            </a:r>
          </a:p>
        </p:txBody>
      </p:sp>
      <p:sp>
        <p:nvSpPr>
          <p:cNvPr id="7" name="Slide Number Placeholder 6">
            <a:extLst>
              <a:ext uri="{FF2B5EF4-FFF2-40B4-BE49-F238E27FC236}">
                <a16:creationId xmlns:a16="http://schemas.microsoft.com/office/drawing/2014/main" id="{415ABF6F-7FC4-466F-A32A-127B3A61A7F7}"/>
              </a:ext>
            </a:extLst>
          </p:cNvPr>
          <p:cNvSpPr>
            <a:spLocks noGrp="1"/>
          </p:cNvSpPr>
          <p:nvPr>
            <p:ph type="sldNum" sz="quarter" idx="12"/>
          </p:nvPr>
        </p:nvSpPr>
        <p:spPr/>
        <p:txBody>
          <a:bodyPr/>
          <a:lstStyle/>
          <a:p>
            <a:fld id="{E77F6B1C-92DE-4A62-B29B-31A7B15A826A}" type="slidenum">
              <a:rPr lang="en-GB" smtClean="0"/>
              <a:t>‹#›</a:t>
            </a:fld>
            <a:endParaRPr lang="en-GB"/>
          </a:p>
        </p:txBody>
      </p:sp>
    </p:spTree>
    <p:extLst>
      <p:ext uri="{BB962C8B-B14F-4D97-AF65-F5344CB8AC3E}">
        <p14:creationId xmlns:p14="http://schemas.microsoft.com/office/powerpoint/2010/main" val="492419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79D0A-5E49-4D8C-AE54-C2547D500C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A190B68-F92E-4AB3-81DC-3D8B961D64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923F4EB-F737-4841-B39A-AED41BCC95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8D8CDB2-5CB3-4D02-B3DD-F7880E3AF621}"/>
              </a:ext>
            </a:extLst>
          </p:cNvPr>
          <p:cNvSpPr>
            <a:spLocks noGrp="1"/>
          </p:cNvSpPr>
          <p:nvPr>
            <p:ph type="dt" sz="half" idx="10"/>
          </p:nvPr>
        </p:nvSpPr>
        <p:spPr/>
        <p:txBody>
          <a:bodyPr/>
          <a:lstStyle/>
          <a:p>
            <a:fld id="{8D99C3EA-111D-4ED8-91E8-297291EE6F8B}" type="datetime1">
              <a:rPr lang="en-GB" smtClean="0"/>
              <a:t>04/01/2019</a:t>
            </a:fld>
            <a:endParaRPr lang="en-GB"/>
          </a:p>
        </p:txBody>
      </p:sp>
      <p:sp>
        <p:nvSpPr>
          <p:cNvPr id="6" name="Footer Placeholder 5">
            <a:extLst>
              <a:ext uri="{FF2B5EF4-FFF2-40B4-BE49-F238E27FC236}">
                <a16:creationId xmlns:a16="http://schemas.microsoft.com/office/drawing/2014/main" id="{204392FD-4793-498B-B6F1-31A337E13DE2}"/>
              </a:ext>
            </a:extLst>
          </p:cNvPr>
          <p:cNvSpPr>
            <a:spLocks noGrp="1"/>
          </p:cNvSpPr>
          <p:nvPr>
            <p:ph type="ftr" sz="quarter" idx="11"/>
          </p:nvPr>
        </p:nvSpPr>
        <p:spPr/>
        <p:txBody>
          <a:bodyPr/>
          <a:lstStyle/>
          <a:p>
            <a:r>
              <a:rPr lang="en-GB"/>
              <a:t>Seminar by 160115733122</a:t>
            </a:r>
          </a:p>
        </p:txBody>
      </p:sp>
      <p:sp>
        <p:nvSpPr>
          <p:cNvPr id="7" name="Slide Number Placeholder 6">
            <a:extLst>
              <a:ext uri="{FF2B5EF4-FFF2-40B4-BE49-F238E27FC236}">
                <a16:creationId xmlns:a16="http://schemas.microsoft.com/office/drawing/2014/main" id="{4D43849C-4A68-4E99-B619-ECF6EBE6ECEF}"/>
              </a:ext>
            </a:extLst>
          </p:cNvPr>
          <p:cNvSpPr>
            <a:spLocks noGrp="1"/>
          </p:cNvSpPr>
          <p:nvPr>
            <p:ph type="sldNum" sz="quarter" idx="12"/>
          </p:nvPr>
        </p:nvSpPr>
        <p:spPr/>
        <p:txBody>
          <a:bodyPr/>
          <a:lstStyle/>
          <a:p>
            <a:fld id="{E77F6B1C-92DE-4A62-B29B-31A7B15A826A}" type="slidenum">
              <a:rPr lang="en-GB" smtClean="0"/>
              <a:t>‹#›</a:t>
            </a:fld>
            <a:endParaRPr lang="en-GB"/>
          </a:p>
        </p:txBody>
      </p:sp>
    </p:spTree>
    <p:extLst>
      <p:ext uri="{BB962C8B-B14F-4D97-AF65-F5344CB8AC3E}">
        <p14:creationId xmlns:p14="http://schemas.microsoft.com/office/powerpoint/2010/main" val="2313586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2F68A9-371A-437B-B1A2-64685F93F0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1D13141-DDE3-4B80-91D9-51DDC0BC92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21C19D2-FDAA-4359-A6B1-2B98A3C1C7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B24596-14BB-4312-8BEB-624525610810}" type="datetime1">
              <a:rPr lang="en-GB" smtClean="0"/>
              <a:t>04/01/2019</a:t>
            </a:fld>
            <a:endParaRPr lang="en-GB"/>
          </a:p>
        </p:txBody>
      </p:sp>
      <p:sp>
        <p:nvSpPr>
          <p:cNvPr id="5" name="Footer Placeholder 4">
            <a:extLst>
              <a:ext uri="{FF2B5EF4-FFF2-40B4-BE49-F238E27FC236}">
                <a16:creationId xmlns:a16="http://schemas.microsoft.com/office/drawing/2014/main" id="{ADF1D572-AD83-4B5B-8B30-C510AEE79C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Seminar by 160115733122</a:t>
            </a:r>
          </a:p>
        </p:txBody>
      </p:sp>
      <p:sp>
        <p:nvSpPr>
          <p:cNvPr id="6" name="Slide Number Placeholder 5">
            <a:extLst>
              <a:ext uri="{FF2B5EF4-FFF2-40B4-BE49-F238E27FC236}">
                <a16:creationId xmlns:a16="http://schemas.microsoft.com/office/drawing/2014/main" id="{1367939F-9927-4A4F-80FC-E968C64D2A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7F6B1C-92DE-4A62-B29B-31A7B15A826A}" type="slidenum">
              <a:rPr lang="en-GB" smtClean="0"/>
              <a:t>‹#›</a:t>
            </a:fld>
            <a:endParaRPr lang="en-GB"/>
          </a:p>
        </p:txBody>
      </p:sp>
    </p:spTree>
    <p:extLst>
      <p:ext uri="{BB962C8B-B14F-4D97-AF65-F5344CB8AC3E}">
        <p14:creationId xmlns:p14="http://schemas.microsoft.com/office/powerpoint/2010/main" val="3750890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gif"/><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6.gif"/><Relationship Id="rId5" Type="http://schemas.openxmlformats.org/officeDocument/2006/relationships/image" Target="../media/image15.gif"/><Relationship Id="rId4" Type="http://schemas.openxmlformats.org/officeDocument/2006/relationships/image" Target="../media/image14.gif"/></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quantum computing medium">
            <a:extLst>
              <a:ext uri="{FF2B5EF4-FFF2-40B4-BE49-F238E27FC236}">
                <a16:creationId xmlns:a16="http://schemas.microsoft.com/office/drawing/2014/main" id="{FFFA5BC9-D082-4861-AAF8-952B5FBE3E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467" y="1602401"/>
            <a:ext cx="10905066" cy="365319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35C93E5-39B4-4F83-B034-4D9773E4F7A5}"/>
              </a:ext>
            </a:extLst>
          </p:cNvPr>
          <p:cNvSpPr txBox="1"/>
          <p:nvPr/>
        </p:nvSpPr>
        <p:spPr>
          <a:xfrm>
            <a:off x="3991706" y="883814"/>
            <a:ext cx="4294894" cy="477054"/>
          </a:xfrm>
          <a:prstGeom prst="rect">
            <a:avLst/>
          </a:prstGeom>
          <a:noFill/>
        </p:spPr>
        <p:txBody>
          <a:bodyPr wrap="none" rtlCol="0">
            <a:spAutoFit/>
          </a:bodyPr>
          <a:lstStyle/>
          <a:p>
            <a:r>
              <a:rPr lang="en-US" sz="2500" b="1" dirty="0"/>
              <a:t>EXPLORING THE POTENTIAL OF</a:t>
            </a:r>
            <a:endParaRPr lang="en-GB" sz="2500" b="1" dirty="0"/>
          </a:p>
        </p:txBody>
      </p:sp>
      <p:sp>
        <p:nvSpPr>
          <p:cNvPr id="6" name="TextBox 5">
            <a:extLst>
              <a:ext uri="{FF2B5EF4-FFF2-40B4-BE49-F238E27FC236}">
                <a16:creationId xmlns:a16="http://schemas.microsoft.com/office/drawing/2014/main" id="{E976FE9D-CE48-474C-AFA6-D0ED05A1CA5C}"/>
              </a:ext>
            </a:extLst>
          </p:cNvPr>
          <p:cNvSpPr txBox="1"/>
          <p:nvPr/>
        </p:nvSpPr>
        <p:spPr>
          <a:xfrm>
            <a:off x="851285" y="5497131"/>
            <a:ext cx="1588897" cy="692497"/>
          </a:xfrm>
          <a:prstGeom prst="rect">
            <a:avLst/>
          </a:prstGeom>
          <a:noFill/>
        </p:spPr>
        <p:txBody>
          <a:bodyPr wrap="none" rtlCol="0">
            <a:spAutoFit/>
          </a:bodyPr>
          <a:lstStyle/>
          <a:p>
            <a:r>
              <a:rPr lang="en-US" sz="2100" dirty="0"/>
              <a:t> Ankitha Pilli</a:t>
            </a:r>
          </a:p>
          <a:p>
            <a:r>
              <a:rPr lang="en-US" dirty="0"/>
              <a:t>160115733122</a:t>
            </a:r>
            <a:endParaRPr lang="en-GB" dirty="0"/>
          </a:p>
        </p:txBody>
      </p:sp>
      <p:sp>
        <p:nvSpPr>
          <p:cNvPr id="7" name="TextBox 6">
            <a:extLst>
              <a:ext uri="{FF2B5EF4-FFF2-40B4-BE49-F238E27FC236}">
                <a16:creationId xmlns:a16="http://schemas.microsoft.com/office/drawing/2014/main" id="{FF34F855-17A3-48E8-9E7D-B121268C2BE5}"/>
              </a:ext>
            </a:extLst>
          </p:cNvPr>
          <p:cNvSpPr txBox="1"/>
          <p:nvPr/>
        </p:nvSpPr>
        <p:spPr>
          <a:xfrm>
            <a:off x="9423261" y="5491601"/>
            <a:ext cx="1353191" cy="707886"/>
          </a:xfrm>
          <a:prstGeom prst="rect">
            <a:avLst/>
          </a:prstGeom>
          <a:noFill/>
        </p:spPr>
        <p:txBody>
          <a:bodyPr wrap="none" rtlCol="0">
            <a:spAutoFit/>
          </a:bodyPr>
          <a:lstStyle/>
          <a:p>
            <a:r>
              <a:rPr lang="en-US" sz="2000" dirty="0"/>
              <a:t>Mentor</a:t>
            </a:r>
          </a:p>
          <a:p>
            <a:r>
              <a:rPr lang="en-US" sz="2000" dirty="0"/>
              <a:t>Dr. K. Sagar</a:t>
            </a:r>
            <a:endParaRPr lang="en-GB" sz="2000" dirty="0"/>
          </a:p>
        </p:txBody>
      </p:sp>
      <p:sp>
        <p:nvSpPr>
          <p:cNvPr id="3" name="Footer Placeholder 2">
            <a:extLst>
              <a:ext uri="{FF2B5EF4-FFF2-40B4-BE49-F238E27FC236}">
                <a16:creationId xmlns:a16="http://schemas.microsoft.com/office/drawing/2014/main" id="{D7482A7C-1E0B-4A4B-AFA9-FBA26F415BDE}"/>
              </a:ext>
            </a:extLst>
          </p:cNvPr>
          <p:cNvSpPr>
            <a:spLocks noGrp="1"/>
          </p:cNvSpPr>
          <p:nvPr>
            <p:ph type="ftr" sz="quarter" idx="11"/>
          </p:nvPr>
        </p:nvSpPr>
        <p:spPr/>
        <p:txBody>
          <a:bodyPr/>
          <a:lstStyle/>
          <a:p>
            <a:r>
              <a:rPr lang="en-GB"/>
              <a:t>Seminar by 160115733122</a:t>
            </a:r>
          </a:p>
        </p:txBody>
      </p:sp>
    </p:spTree>
    <p:extLst>
      <p:ext uri="{BB962C8B-B14F-4D97-AF65-F5344CB8AC3E}">
        <p14:creationId xmlns:p14="http://schemas.microsoft.com/office/powerpoint/2010/main" val="4210127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241A6-3DDE-41BE-8E59-4BD7AC4EF20E}"/>
              </a:ext>
            </a:extLst>
          </p:cNvPr>
          <p:cNvSpPr>
            <a:spLocks noGrp="1"/>
          </p:cNvSpPr>
          <p:nvPr>
            <p:ph type="ftr" sz="quarter" idx="11"/>
          </p:nvPr>
        </p:nvSpPr>
        <p:spPr/>
        <p:txBody>
          <a:bodyPr/>
          <a:lstStyle/>
          <a:p>
            <a:r>
              <a:rPr lang="en-GB"/>
              <a:t>Seminar by 160115733122</a:t>
            </a:r>
          </a:p>
        </p:txBody>
      </p:sp>
      <p:sp>
        <p:nvSpPr>
          <p:cNvPr id="3" name="Rectangle 1">
            <a:extLst>
              <a:ext uri="{FF2B5EF4-FFF2-40B4-BE49-F238E27FC236}">
                <a16:creationId xmlns:a16="http://schemas.microsoft.com/office/drawing/2014/main" id="{743FF4A1-D3F8-4838-A082-DB5967FEE5BF}"/>
              </a:ext>
            </a:extLst>
          </p:cNvPr>
          <p:cNvSpPr>
            <a:spLocks noChangeArrowheads="1"/>
          </p:cNvSpPr>
          <p:nvPr/>
        </p:nvSpPr>
        <p:spPr bwMode="auto">
          <a:xfrm>
            <a:off x="2123139" y="622244"/>
            <a:ext cx="756950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Times New Roman" panose="02020603050405020304" pitchFamily="18" charset="0"/>
              </a:rPr>
              <a:t>A qubit or quantum bit is a quantum system whose state can be fully described by a superposition of two orthonormal eigenstates labeled        and       .</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Times New Roman" panose="02020603050405020304" pitchFamily="18" charset="0"/>
              </a:rPr>
              <a:t>The general state               of a qubit is given by </a:t>
            </a:r>
            <a:br>
              <a:rPr kumimoji="0" lang="en-US" altLang="en-US" sz="2000" b="0" i="0" u="none" strike="noStrike" cap="none" normalizeH="0" baseline="0" dirty="0">
                <a:ln>
                  <a:noFill/>
                </a:ln>
                <a:solidFill>
                  <a:srgbClr val="000000"/>
                </a:solidFill>
                <a:effectLst/>
                <a:latin typeface="+mn-lt"/>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rPr>
              <a:t>                                                </a:t>
            </a:r>
          </a:p>
        </p:txBody>
      </p:sp>
      <p:pic>
        <p:nvPicPr>
          <p:cNvPr id="5122" name="Picture 2" descr="${\vert \rangle}$">
            <a:extLst>
              <a:ext uri="{FF2B5EF4-FFF2-40B4-BE49-F238E27FC236}">
                <a16:creationId xmlns:a16="http://schemas.microsoft.com/office/drawing/2014/main" id="{91E491AB-431D-40EF-8015-5405FA2B7C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5742" y="1308295"/>
            <a:ext cx="351996" cy="482365"/>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vert 1 \rangle}$">
            <a:extLst>
              <a:ext uri="{FF2B5EF4-FFF2-40B4-BE49-F238E27FC236}">
                <a16:creationId xmlns:a16="http://schemas.microsoft.com/office/drawing/2014/main" id="{E2563451-39FD-4EAE-9824-5B398D28CB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8690" y="1322362"/>
            <a:ext cx="519819" cy="39462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vert\psi \rangle}\in\mathcal{H}$">
            <a:extLst>
              <a:ext uri="{FF2B5EF4-FFF2-40B4-BE49-F238E27FC236}">
                <a16:creationId xmlns:a16="http://schemas.microsoft.com/office/drawing/2014/main" id="{9504A3E4-0346-47C7-BFA2-51A686E7FB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7263" y="1614448"/>
            <a:ext cx="736237" cy="482365"/>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begin{displaymath}&#10;{\vert\psi \rangle}=\alpha {\vert \rangle}+\beta {\vert 1 \r...&#10;...\quad\mathrm{with}\quad \vert\alpha\vert^2+\vert\beta\vert^2=1&#10;\end{displaymath}">
            <a:extLst>
              <a:ext uri="{FF2B5EF4-FFF2-40B4-BE49-F238E27FC236}">
                <a16:creationId xmlns:a16="http://schemas.microsoft.com/office/drawing/2014/main" id="{1A1099DB-19D7-412F-97F9-C5B1E3AC61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8690" y="2213287"/>
            <a:ext cx="3459481" cy="4823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1737EAAE-B1FF-4B05-86C2-09CAE2C4E81F}"/>
              </a:ext>
            </a:extLst>
          </p:cNvPr>
          <p:cNvPicPr>
            <a:picLocks noChangeAspect="1"/>
          </p:cNvPicPr>
          <p:nvPr/>
        </p:nvPicPr>
        <p:blipFill>
          <a:blip r:embed="rId7"/>
          <a:stretch>
            <a:fillRect/>
          </a:stretch>
        </p:blipFill>
        <p:spPr>
          <a:xfrm>
            <a:off x="3778690" y="2903653"/>
            <a:ext cx="3327599" cy="3452697"/>
          </a:xfrm>
          <a:prstGeom prst="rect">
            <a:avLst/>
          </a:prstGeom>
        </p:spPr>
      </p:pic>
    </p:spTree>
    <p:extLst>
      <p:ext uri="{BB962C8B-B14F-4D97-AF65-F5344CB8AC3E}">
        <p14:creationId xmlns:p14="http://schemas.microsoft.com/office/powerpoint/2010/main" val="3622727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73F04F-2E31-4D8C-A0CE-FF9AB41C6778}"/>
              </a:ext>
            </a:extLst>
          </p:cNvPr>
          <p:cNvSpPr txBox="1"/>
          <p:nvPr/>
        </p:nvSpPr>
        <p:spPr>
          <a:xfrm>
            <a:off x="959655" y="1670893"/>
            <a:ext cx="4396396" cy="523220"/>
          </a:xfrm>
          <a:prstGeom prst="rect">
            <a:avLst/>
          </a:prstGeom>
          <a:noFill/>
        </p:spPr>
        <p:txBody>
          <a:bodyPr wrap="none" rtlCol="0">
            <a:spAutoFit/>
          </a:bodyPr>
          <a:lstStyle/>
          <a:p>
            <a:r>
              <a:rPr lang="en-US" sz="2800" b="1" dirty="0">
                <a:solidFill>
                  <a:schemeClr val="bg1"/>
                </a:solidFill>
              </a:rPr>
              <a:t>QUANTUM ENTANGLEMENT</a:t>
            </a:r>
            <a:endParaRPr lang="en-GB" sz="2800" b="1" dirty="0">
              <a:solidFill>
                <a:schemeClr val="bg1"/>
              </a:solidFill>
            </a:endParaRPr>
          </a:p>
        </p:txBody>
      </p:sp>
      <p:sp>
        <p:nvSpPr>
          <p:cNvPr id="3" name="TextBox 2">
            <a:extLst>
              <a:ext uri="{FF2B5EF4-FFF2-40B4-BE49-F238E27FC236}">
                <a16:creationId xmlns:a16="http://schemas.microsoft.com/office/drawing/2014/main" id="{FA4B413B-77B2-4504-B353-E014019BC771}"/>
              </a:ext>
            </a:extLst>
          </p:cNvPr>
          <p:cNvSpPr txBox="1"/>
          <p:nvPr/>
        </p:nvSpPr>
        <p:spPr>
          <a:xfrm>
            <a:off x="1656673" y="2272638"/>
            <a:ext cx="3002360" cy="400110"/>
          </a:xfrm>
          <a:prstGeom prst="rect">
            <a:avLst/>
          </a:prstGeom>
          <a:noFill/>
        </p:spPr>
        <p:txBody>
          <a:bodyPr wrap="none" rtlCol="0">
            <a:spAutoFit/>
          </a:bodyPr>
          <a:lstStyle/>
          <a:p>
            <a:r>
              <a:rPr lang="en-GB" sz="2000" dirty="0">
                <a:solidFill>
                  <a:schemeClr val="bg1"/>
                </a:solidFill>
              </a:rPr>
              <a:t>spooky action at a distance</a:t>
            </a:r>
          </a:p>
        </p:txBody>
      </p:sp>
      <p:sp>
        <p:nvSpPr>
          <p:cNvPr id="4" name="TextBox 3">
            <a:extLst>
              <a:ext uri="{FF2B5EF4-FFF2-40B4-BE49-F238E27FC236}">
                <a16:creationId xmlns:a16="http://schemas.microsoft.com/office/drawing/2014/main" id="{681923AE-4E8F-442D-8582-EF7ECD8996B4}"/>
              </a:ext>
            </a:extLst>
          </p:cNvPr>
          <p:cNvSpPr txBox="1"/>
          <p:nvPr/>
        </p:nvSpPr>
        <p:spPr>
          <a:xfrm>
            <a:off x="507267" y="2985487"/>
            <a:ext cx="5448340" cy="923330"/>
          </a:xfrm>
          <a:prstGeom prst="rect">
            <a:avLst/>
          </a:prstGeom>
          <a:noFill/>
        </p:spPr>
        <p:txBody>
          <a:bodyPr wrap="square" rtlCol="0">
            <a:spAutoFit/>
          </a:bodyPr>
          <a:lstStyle/>
          <a:p>
            <a:r>
              <a:rPr lang="en-GB" dirty="0">
                <a:solidFill>
                  <a:schemeClr val="bg1"/>
                </a:solidFill>
              </a:rPr>
              <a:t>Quantum entanglement allows qubits that are separated by incredible distances to interact with each other instantaneously (not limited to the speed of light). </a:t>
            </a:r>
          </a:p>
        </p:txBody>
      </p:sp>
      <p:sp>
        <p:nvSpPr>
          <p:cNvPr id="5" name="Footer Placeholder 4">
            <a:extLst>
              <a:ext uri="{FF2B5EF4-FFF2-40B4-BE49-F238E27FC236}">
                <a16:creationId xmlns:a16="http://schemas.microsoft.com/office/drawing/2014/main" id="{5344EF16-5616-4CB2-913A-3AAFDE7CC215}"/>
              </a:ext>
            </a:extLst>
          </p:cNvPr>
          <p:cNvSpPr>
            <a:spLocks noGrp="1"/>
          </p:cNvSpPr>
          <p:nvPr>
            <p:ph type="ftr" sz="quarter" idx="11"/>
          </p:nvPr>
        </p:nvSpPr>
        <p:spPr/>
        <p:txBody>
          <a:bodyPr/>
          <a:lstStyle/>
          <a:p>
            <a:r>
              <a:rPr lang="en-GB" dirty="0"/>
              <a:t>Seminar by 160115733122</a:t>
            </a:r>
          </a:p>
        </p:txBody>
      </p:sp>
      <p:pic>
        <p:nvPicPr>
          <p:cNvPr id="14338" name="Picture 2" descr="Image result for quantum entanglement">
            <a:extLst>
              <a:ext uri="{FF2B5EF4-FFF2-40B4-BE49-F238E27FC236}">
                <a16:creationId xmlns:a16="http://schemas.microsoft.com/office/drawing/2014/main" id="{977FC26D-AF6E-4B02-AD38-3E18E96BE5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377705"/>
            <a:ext cx="5448341" cy="3768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148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B1E681-02BD-427F-90B0-907C8F6AD035}"/>
              </a:ext>
            </a:extLst>
          </p:cNvPr>
          <p:cNvSpPr>
            <a:spLocks noGrp="1"/>
          </p:cNvSpPr>
          <p:nvPr>
            <p:ph type="ftr" sz="quarter" idx="11"/>
          </p:nvPr>
        </p:nvSpPr>
        <p:spPr/>
        <p:txBody>
          <a:bodyPr/>
          <a:lstStyle/>
          <a:p>
            <a:r>
              <a:rPr lang="en-GB"/>
              <a:t>Seminar by 160115733122</a:t>
            </a:r>
          </a:p>
        </p:txBody>
      </p:sp>
      <p:sp>
        <p:nvSpPr>
          <p:cNvPr id="3" name="TextBox 2">
            <a:extLst>
              <a:ext uri="{FF2B5EF4-FFF2-40B4-BE49-F238E27FC236}">
                <a16:creationId xmlns:a16="http://schemas.microsoft.com/office/drawing/2014/main" id="{0D3B1AF9-AE24-4473-B052-05B0DE4812CB}"/>
              </a:ext>
            </a:extLst>
          </p:cNvPr>
          <p:cNvSpPr txBox="1"/>
          <p:nvPr/>
        </p:nvSpPr>
        <p:spPr>
          <a:xfrm>
            <a:off x="1697657" y="2391983"/>
            <a:ext cx="5013693" cy="1446550"/>
          </a:xfrm>
          <a:prstGeom prst="rect">
            <a:avLst/>
          </a:prstGeom>
          <a:solidFill>
            <a:schemeClr val="tx1">
              <a:lumMod val="85000"/>
              <a:lumOff val="15000"/>
            </a:schemeClr>
          </a:solidFill>
        </p:spPr>
        <p:txBody>
          <a:bodyPr wrap="square" rtlCol="0">
            <a:spAutoFit/>
          </a:bodyPr>
          <a:lstStyle/>
          <a:p>
            <a:r>
              <a:rPr lang="en-GB" sz="2200" dirty="0">
                <a:solidFill>
                  <a:schemeClr val="bg1"/>
                </a:solidFill>
              </a:rPr>
              <a:t>A quantum computer is used to direct a</a:t>
            </a:r>
          </a:p>
          <a:p>
            <a:r>
              <a:rPr lang="en-GB" sz="2200" dirty="0">
                <a:solidFill>
                  <a:schemeClr val="bg1"/>
                </a:solidFill>
              </a:rPr>
              <a:t>radiation beam that destroys the cancer cells with extreme precision and spares all surrounding tissue*. </a:t>
            </a:r>
          </a:p>
        </p:txBody>
      </p:sp>
      <p:sp>
        <p:nvSpPr>
          <p:cNvPr id="4" name="TextBox 3">
            <a:extLst>
              <a:ext uri="{FF2B5EF4-FFF2-40B4-BE49-F238E27FC236}">
                <a16:creationId xmlns:a16="http://schemas.microsoft.com/office/drawing/2014/main" id="{D1AD9D5B-5670-4C16-A02A-443134AC5683}"/>
              </a:ext>
            </a:extLst>
          </p:cNvPr>
          <p:cNvSpPr txBox="1"/>
          <p:nvPr/>
        </p:nvSpPr>
        <p:spPr>
          <a:xfrm>
            <a:off x="4684542" y="815926"/>
            <a:ext cx="184731" cy="369332"/>
          </a:xfrm>
          <a:prstGeom prst="rect">
            <a:avLst/>
          </a:prstGeom>
          <a:noFill/>
        </p:spPr>
        <p:txBody>
          <a:bodyPr wrap="none" rtlCol="0">
            <a:spAutoFit/>
          </a:bodyPr>
          <a:lstStyle/>
          <a:p>
            <a:endParaRPr lang="en-GB" dirty="0"/>
          </a:p>
        </p:txBody>
      </p:sp>
      <p:sp>
        <p:nvSpPr>
          <p:cNvPr id="5" name="TextBox 4">
            <a:extLst>
              <a:ext uri="{FF2B5EF4-FFF2-40B4-BE49-F238E27FC236}">
                <a16:creationId xmlns:a16="http://schemas.microsoft.com/office/drawing/2014/main" id="{E80144FD-8A58-4DF0-9C41-8C583C7D9D6A}"/>
              </a:ext>
            </a:extLst>
          </p:cNvPr>
          <p:cNvSpPr txBox="1"/>
          <p:nvPr/>
        </p:nvSpPr>
        <p:spPr>
          <a:xfrm>
            <a:off x="3066759" y="5811241"/>
            <a:ext cx="6668086" cy="461665"/>
          </a:xfrm>
          <a:prstGeom prst="rect">
            <a:avLst/>
          </a:prstGeom>
          <a:noFill/>
        </p:spPr>
        <p:txBody>
          <a:bodyPr wrap="square" rtlCol="0">
            <a:spAutoFit/>
          </a:bodyPr>
          <a:lstStyle/>
          <a:p>
            <a:r>
              <a:rPr lang="en-IN" sz="1200" dirty="0">
                <a:solidFill>
                  <a:schemeClr val="bg1"/>
                </a:solidFill>
              </a:rPr>
              <a:t>*</a:t>
            </a:r>
            <a:r>
              <a:rPr lang="en-IN" sz="1200" dirty="0" err="1">
                <a:solidFill>
                  <a:schemeClr val="bg1"/>
                </a:solidFill>
              </a:rPr>
              <a:t>Solenov</a:t>
            </a:r>
            <a:r>
              <a:rPr lang="en-IN" sz="1200" dirty="0">
                <a:solidFill>
                  <a:schemeClr val="bg1"/>
                </a:solidFill>
              </a:rPr>
              <a:t>, Dmitry et al. “The Potential of Quantum Computing and Machine Learning to Advance Clinical Research and Change the Practice of </a:t>
            </a:r>
            <a:r>
              <a:rPr lang="en-IN" sz="1200" dirty="0" err="1">
                <a:solidFill>
                  <a:schemeClr val="bg1"/>
                </a:solidFill>
              </a:rPr>
              <a:t>Medicine”</a:t>
            </a:r>
            <a:r>
              <a:rPr lang="en-IN" sz="1200" i="1" dirty="0" err="1">
                <a:solidFill>
                  <a:schemeClr val="bg1"/>
                </a:solidFill>
              </a:rPr>
              <a:t>Missouri</a:t>
            </a:r>
            <a:r>
              <a:rPr lang="en-IN" sz="1200" i="1" dirty="0">
                <a:solidFill>
                  <a:schemeClr val="bg1"/>
                </a:solidFill>
              </a:rPr>
              <a:t> medicine</a:t>
            </a:r>
            <a:r>
              <a:rPr lang="en-IN" sz="1200" dirty="0">
                <a:solidFill>
                  <a:schemeClr val="bg1"/>
                </a:solidFill>
              </a:rPr>
              <a:t> vol. 115,5 (2018): 463-467.</a:t>
            </a:r>
            <a:endParaRPr lang="en-GB" sz="1200" dirty="0">
              <a:solidFill>
                <a:schemeClr val="bg1"/>
              </a:solidFill>
            </a:endParaRPr>
          </a:p>
        </p:txBody>
      </p:sp>
      <p:pic>
        <p:nvPicPr>
          <p:cNvPr id="6146" name="Picture 2" descr="Image result for cancer diagnosis">
            <a:extLst>
              <a:ext uri="{FF2B5EF4-FFF2-40B4-BE49-F238E27FC236}">
                <a16:creationId xmlns:a16="http://schemas.microsoft.com/office/drawing/2014/main" id="{8B8DEE44-E5E4-43BF-B171-D0BCB3B0B3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4845" y="1529346"/>
            <a:ext cx="2794000"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429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3302664-6DA8-4E24-B490-96E5B8F717AF}"/>
              </a:ext>
            </a:extLst>
          </p:cNvPr>
          <p:cNvSpPr>
            <a:spLocks noGrp="1"/>
          </p:cNvSpPr>
          <p:nvPr>
            <p:ph type="ftr" sz="quarter" idx="11"/>
          </p:nvPr>
        </p:nvSpPr>
        <p:spPr/>
        <p:txBody>
          <a:bodyPr/>
          <a:lstStyle/>
          <a:p>
            <a:r>
              <a:rPr lang="en-GB"/>
              <a:t>Seminar by 160115733122</a:t>
            </a:r>
          </a:p>
        </p:txBody>
      </p:sp>
      <p:sp>
        <p:nvSpPr>
          <p:cNvPr id="3" name="TextBox 2">
            <a:extLst>
              <a:ext uri="{FF2B5EF4-FFF2-40B4-BE49-F238E27FC236}">
                <a16:creationId xmlns:a16="http://schemas.microsoft.com/office/drawing/2014/main" id="{9524FBB0-6F60-4B20-9AFB-23907C00C31A}"/>
              </a:ext>
            </a:extLst>
          </p:cNvPr>
          <p:cNvSpPr txBox="1"/>
          <p:nvPr/>
        </p:nvSpPr>
        <p:spPr>
          <a:xfrm>
            <a:off x="2122098" y="1526280"/>
            <a:ext cx="8057072" cy="1446550"/>
          </a:xfrm>
          <a:prstGeom prst="rect">
            <a:avLst/>
          </a:prstGeom>
          <a:solidFill>
            <a:schemeClr val="tx1">
              <a:lumMod val="85000"/>
              <a:lumOff val="15000"/>
            </a:schemeClr>
          </a:solidFill>
        </p:spPr>
        <p:txBody>
          <a:bodyPr wrap="square" rtlCol="0">
            <a:spAutoFit/>
          </a:bodyPr>
          <a:lstStyle/>
          <a:p>
            <a:r>
              <a:rPr lang="en-GB" sz="2200" dirty="0">
                <a:solidFill>
                  <a:schemeClr val="bg1"/>
                </a:solidFill>
              </a:rPr>
              <a:t>The computational power to generate diagnoses in real time or to increase the precision of imaging to detect early stages of cancer may soon push beyond the limits of the standard binary 0/1 system available to Watson. </a:t>
            </a:r>
          </a:p>
        </p:txBody>
      </p:sp>
      <p:pic>
        <p:nvPicPr>
          <p:cNvPr id="9220" name="Picture 4" descr="Related image">
            <a:extLst>
              <a:ext uri="{FF2B5EF4-FFF2-40B4-BE49-F238E27FC236}">
                <a16:creationId xmlns:a16="http://schemas.microsoft.com/office/drawing/2014/main" id="{E8FDF684-2889-4B89-82AE-9D2EE5A38E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0285" y="3575505"/>
            <a:ext cx="4711430" cy="2178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577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38C6BF4-3F2A-4D93-93B8-416F8C0DBFBB}"/>
              </a:ext>
            </a:extLst>
          </p:cNvPr>
          <p:cNvSpPr>
            <a:spLocks noGrp="1"/>
          </p:cNvSpPr>
          <p:nvPr>
            <p:ph type="ftr" sz="quarter" idx="11"/>
          </p:nvPr>
        </p:nvSpPr>
        <p:spPr/>
        <p:txBody>
          <a:bodyPr/>
          <a:lstStyle/>
          <a:p>
            <a:r>
              <a:rPr lang="en-GB"/>
              <a:t>Seminar by 160115733122</a:t>
            </a:r>
          </a:p>
        </p:txBody>
      </p:sp>
      <p:sp>
        <p:nvSpPr>
          <p:cNvPr id="3" name="TextBox 2">
            <a:extLst>
              <a:ext uri="{FF2B5EF4-FFF2-40B4-BE49-F238E27FC236}">
                <a16:creationId xmlns:a16="http://schemas.microsoft.com/office/drawing/2014/main" id="{DDD8F50A-EB9F-4B45-AD4A-5BF5AB21C74A}"/>
              </a:ext>
            </a:extLst>
          </p:cNvPr>
          <p:cNvSpPr txBox="1"/>
          <p:nvPr/>
        </p:nvSpPr>
        <p:spPr>
          <a:xfrm>
            <a:off x="1524450" y="2478364"/>
            <a:ext cx="5773497" cy="1569660"/>
          </a:xfrm>
          <a:prstGeom prst="rect">
            <a:avLst/>
          </a:prstGeom>
          <a:solidFill>
            <a:schemeClr val="tx1">
              <a:lumMod val="85000"/>
              <a:lumOff val="15000"/>
            </a:schemeClr>
          </a:solidFill>
        </p:spPr>
        <p:txBody>
          <a:bodyPr wrap="square" rtlCol="0">
            <a:spAutoFit/>
          </a:bodyPr>
          <a:lstStyle/>
          <a:p>
            <a:r>
              <a:rPr lang="en-GB" sz="2400" dirty="0">
                <a:solidFill>
                  <a:schemeClr val="bg1"/>
                </a:solidFill>
              </a:rPr>
              <a:t>Cryptography is expected to be the first application of quantum computing to enter medical practice to secure medical records and communication.</a:t>
            </a:r>
          </a:p>
        </p:txBody>
      </p:sp>
      <p:pic>
        <p:nvPicPr>
          <p:cNvPr id="10242" name="Picture 2" descr="Image result for Microsoft and quantum computing">
            <a:extLst>
              <a:ext uri="{FF2B5EF4-FFF2-40B4-BE49-F238E27FC236}">
                <a16:creationId xmlns:a16="http://schemas.microsoft.com/office/drawing/2014/main" id="{DC718C58-F7D3-4158-A9D7-EAF9AC4A71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093" y="1941462"/>
            <a:ext cx="3084457" cy="32607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3ADA251-B675-427E-ACA2-D75DAE173922}"/>
              </a:ext>
            </a:extLst>
          </p:cNvPr>
          <p:cNvSpPr txBox="1"/>
          <p:nvPr/>
        </p:nvSpPr>
        <p:spPr>
          <a:xfrm>
            <a:off x="4411198" y="770203"/>
            <a:ext cx="3949094" cy="553998"/>
          </a:xfrm>
          <a:prstGeom prst="rect">
            <a:avLst/>
          </a:prstGeom>
          <a:noFill/>
        </p:spPr>
        <p:txBody>
          <a:bodyPr wrap="none" rtlCol="0">
            <a:spAutoFit/>
          </a:bodyPr>
          <a:lstStyle/>
          <a:p>
            <a:r>
              <a:rPr lang="en-US" sz="3000" b="1" dirty="0">
                <a:solidFill>
                  <a:schemeClr val="bg1"/>
                </a:solidFill>
              </a:rPr>
              <a:t>Quantum Cryptography</a:t>
            </a:r>
            <a:endParaRPr lang="en-GB" sz="3000" b="1" dirty="0">
              <a:solidFill>
                <a:schemeClr val="bg1"/>
              </a:solidFill>
            </a:endParaRPr>
          </a:p>
        </p:txBody>
      </p:sp>
    </p:spTree>
    <p:extLst>
      <p:ext uri="{BB962C8B-B14F-4D97-AF65-F5344CB8AC3E}">
        <p14:creationId xmlns:p14="http://schemas.microsoft.com/office/powerpoint/2010/main" val="626063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6" descr="Related image">
            <a:extLst>
              <a:ext uri="{FF2B5EF4-FFF2-40B4-BE49-F238E27FC236}">
                <a16:creationId xmlns:a16="http://schemas.microsoft.com/office/drawing/2014/main" id="{3C1437F0-E6E5-4CE6-8CE9-B7FAC74556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855" r="-2" b="-2"/>
          <a:stretch/>
        </p:blipFill>
        <p:spPr bwMode="auto">
          <a:xfrm rot="16200000">
            <a:off x="-1110377" y="1110377"/>
            <a:ext cx="6858000" cy="463724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04F25B4-A481-4094-A54C-A6394ADC9E6C}"/>
              </a:ext>
            </a:extLst>
          </p:cNvPr>
          <p:cNvSpPr txBox="1"/>
          <p:nvPr/>
        </p:nvSpPr>
        <p:spPr>
          <a:xfrm>
            <a:off x="5277328" y="640082"/>
            <a:ext cx="6274591" cy="335160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000">
                <a:solidFill>
                  <a:schemeClr val="bg1"/>
                </a:solidFill>
                <a:latin typeface="+mj-lt"/>
                <a:ea typeface="+mj-ea"/>
                <a:cs typeface="+mj-cs"/>
              </a:rPr>
              <a:t>Can you buy a quantum computer?</a:t>
            </a:r>
          </a:p>
        </p:txBody>
      </p:sp>
      <p:sp>
        <p:nvSpPr>
          <p:cNvPr id="3" name="Footer Placeholder 2">
            <a:extLst>
              <a:ext uri="{FF2B5EF4-FFF2-40B4-BE49-F238E27FC236}">
                <a16:creationId xmlns:a16="http://schemas.microsoft.com/office/drawing/2014/main" id="{FDBF5F8D-D0AC-4A81-8CE7-7AC5F071DA34}"/>
              </a:ext>
            </a:extLst>
          </p:cNvPr>
          <p:cNvSpPr>
            <a:spLocks noGrp="1"/>
          </p:cNvSpPr>
          <p:nvPr>
            <p:ph type="ftr" sz="quarter" idx="11"/>
          </p:nvPr>
        </p:nvSpPr>
        <p:spPr>
          <a:xfrm>
            <a:off x="5093108" y="6356350"/>
            <a:ext cx="4114800" cy="365125"/>
          </a:xfrm>
        </p:spPr>
        <p:txBody>
          <a:bodyPr vert="horz" lIns="91440" tIns="45720" rIns="91440" bIns="45720" rtlCol="0" anchor="ctr">
            <a:normAutofit/>
          </a:bodyPr>
          <a:lstStyle/>
          <a:p>
            <a:pPr algn="l">
              <a:spcAft>
                <a:spcPts val="600"/>
              </a:spcAft>
              <a:defRPr/>
            </a:pPr>
            <a:r>
              <a:rPr lang="en-US" kern="1200">
                <a:solidFill>
                  <a:schemeClr val="bg1">
                    <a:lumMod val="85000"/>
                  </a:schemeClr>
                </a:solidFill>
                <a:latin typeface="Calibri" panose="020F0502020204030204"/>
                <a:ea typeface="+mn-ea"/>
                <a:cs typeface="+mn-cs"/>
              </a:rPr>
              <a:t>Seminar by 160115733122</a:t>
            </a:r>
          </a:p>
        </p:txBody>
      </p:sp>
    </p:spTree>
    <p:extLst>
      <p:ext uri="{BB962C8B-B14F-4D97-AF65-F5344CB8AC3E}">
        <p14:creationId xmlns:p14="http://schemas.microsoft.com/office/powerpoint/2010/main" val="1937490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F7CF96-A492-4941-9FD3-F97AF36018A7}"/>
              </a:ext>
            </a:extLst>
          </p:cNvPr>
          <p:cNvSpPr/>
          <p:nvPr/>
        </p:nvSpPr>
        <p:spPr>
          <a:xfrm>
            <a:off x="3509818" y="2721114"/>
            <a:ext cx="5862782" cy="707886"/>
          </a:xfrm>
          <a:prstGeom prst="rect">
            <a:avLst/>
          </a:prstGeom>
        </p:spPr>
        <p:txBody>
          <a:bodyPr wrap="square">
            <a:spAutoFit/>
          </a:bodyPr>
          <a:lstStyle/>
          <a:p>
            <a:r>
              <a:rPr lang="en-US" sz="4000" b="1" dirty="0">
                <a:solidFill>
                  <a:schemeClr val="bg1"/>
                </a:solidFill>
              </a:rPr>
              <a:t>Can we shift completely?</a:t>
            </a:r>
            <a:endParaRPr lang="en-GB" sz="4000" b="1" dirty="0">
              <a:solidFill>
                <a:schemeClr val="bg1"/>
              </a:solidFill>
            </a:endParaRPr>
          </a:p>
        </p:txBody>
      </p:sp>
      <p:sp>
        <p:nvSpPr>
          <p:cNvPr id="3" name="Footer Placeholder 2">
            <a:extLst>
              <a:ext uri="{FF2B5EF4-FFF2-40B4-BE49-F238E27FC236}">
                <a16:creationId xmlns:a16="http://schemas.microsoft.com/office/drawing/2014/main" id="{523F7ADF-E46F-4F4C-93BC-7338731FBDE3}"/>
              </a:ext>
            </a:extLst>
          </p:cNvPr>
          <p:cNvSpPr>
            <a:spLocks noGrp="1"/>
          </p:cNvSpPr>
          <p:nvPr>
            <p:ph type="ftr" sz="quarter" idx="11"/>
          </p:nvPr>
        </p:nvSpPr>
        <p:spPr/>
        <p:txBody>
          <a:bodyPr/>
          <a:lstStyle/>
          <a:p>
            <a:r>
              <a:rPr lang="en-GB"/>
              <a:t>Seminar by 160115733122</a:t>
            </a:r>
          </a:p>
        </p:txBody>
      </p:sp>
    </p:spTree>
    <p:extLst>
      <p:ext uri="{BB962C8B-B14F-4D97-AF65-F5344CB8AC3E}">
        <p14:creationId xmlns:p14="http://schemas.microsoft.com/office/powerpoint/2010/main" val="2330556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descr="Related image">
            <a:extLst>
              <a:ext uri="{FF2B5EF4-FFF2-40B4-BE49-F238E27FC236}">
                <a16:creationId xmlns:a16="http://schemas.microsoft.com/office/drawing/2014/main" id="{E0772820-C4D8-4332-9EB6-6C325732C99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452" r="1" b="12014"/>
          <a:stretch/>
        </p:blipFill>
        <p:spPr bwMode="auto">
          <a:xfrm>
            <a:off x="643467" y="643467"/>
            <a:ext cx="10905066" cy="5571066"/>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86B1AF2F-BFF4-41B4-B60F-29F1341FBC3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solidFill>
                  <a:srgbClr val="FFFFFF"/>
                </a:solidFill>
              </a:rPr>
              <a:t>Seminar by 160115733122</a:t>
            </a:r>
          </a:p>
        </p:txBody>
      </p:sp>
      <p:sp>
        <p:nvSpPr>
          <p:cNvPr id="73" name="Rectangle 72">
            <a:extLst>
              <a:ext uri="{FF2B5EF4-FFF2-40B4-BE49-F238E27FC236}">
                <a16:creationId xmlns:a16="http://schemas.microsoft.com/office/drawing/2014/main" id="{4C61BD32-7542-4D52-BA5A-3ADE869BF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9955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7B9C70B-E347-45BB-BC39-178E4171ABAC}"/>
              </a:ext>
            </a:extLst>
          </p:cNvPr>
          <p:cNvSpPr>
            <a:spLocks noGrp="1"/>
          </p:cNvSpPr>
          <p:nvPr>
            <p:ph type="ftr" sz="quarter" idx="11"/>
          </p:nvPr>
        </p:nvSpPr>
        <p:spPr/>
        <p:txBody>
          <a:bodyPr/>
          <a:lstStyle/>
          <a:p>
            <a:r>
              <a:rPr lang="en-GB"/>
              <a:t>Seminar by 160115733122</a:t>
            </a:r>
          </a:p>
        </p:txBody>
      </p:sp>
      <p:sp>
        <p:nvSpPr>
          <p:cNvPr id="3" name="TextBox 2">
            <a:extLst>
              <a:ext uri="{FF2B5EF4-FFF2-40B4-BE49-F238E27FC236}">
                <a16:creationId xmlns:a16="http://schemas.microsoft.com/office/drawing/2014/main" id="{0D5C4BE8-3FBC-4051-871C-0D3EB86898A3}"/>
              </a:ext>
            </a:extLst>
          </p:cNvPr>
          <p:cNvSpPr txBox="1"/>
          <p:nvPr/>
        </p:nvSpPr>
        <p:spPr>
          <a:xfrm>
            <a:off x="5029200" y="696686"/>
            <a:ext cx="1853456" cy="477054"/>
          </a:xfrm>
          <a:prstGeom prst="rect">
            <a:avLst/>
          </a:prstGeom>
          <a:noFill/>
        </p:spPr>
        <p:txBody>
          <a:bodyPr wrap="none" rtlCol="0">
            <a:spAutoFit/>
          </a:bodyPr>
          <a:lstStyle/>
          <a:p>
            <a:r>
              <a:rPr lang="en-US" sz="2500" b="1" dirty="0">
                <a:solidFill>
                  <a:schemeClr val="bg1"/>
                </a:solidFill>
              </a:rPr>
              <a:t>REFERENCES</a:t>
            </a:r>
            <a:endParaRPr lang="en-GB" sz="2500" b="1" dirty="0">
              <a:solidFill>
                <a:schemeClr val="bg1"/>
              </a:solidFill>
            </a:endParaRPr>
          </a:p>
        </p:txBody>
      </p:sp>
      <p:sp>
        <p:nvSpPr>
          <p:cNvPr id="4" name="TextBox 3">
            <a:extLst>
              <a:ext uri="{FF2B5EF4-FFF2-40B4-BE49-F238E27FC236}">
                <a16:creationId xmlns:a16="http://schemas.microsoft.com/office/drawing/2014/main" id="{1CB507BD-218B-4D27-A212-416C7EFDED8F}"/>
              </a:ext>
            </a:extLst>
          </p:cNvPr>
          <p:cNvSpPr txBox="1"/>
          <p:nvPr/>
        </p:nvSpPr>
        <p:spPr>
          <a:xfrm>
            <a:off x="664959" y="1872219"/>
            <a:ext cx="10198983" cy="3785652"/>
          </a:xfrm>
          <a:prstGeom prst="rect">
            <a:avLst/>
          </a:prstGeom>
          <a:noFill/>
        </p:spPr>
        <p:txBody>
          <a:bodyPr wrap="square" rtlCol="0">
            <a:spAutoFit/>
          </a:bodyPr>
          <a:lstStyle/>
          <a:p>
            <a:pPr algn="just" fontAlgn="base"/>
            <a:r>
              <a:rPr lang="en-GB" sz="2000" dirty="0">
                <a:solidFill>
                  <a:schemeClr val="bg1"/>
                </a:solidFill>
              </a:rPr>
              <a:t>[1] </a:t>
            </a:r>
            <a:r>
              <a:rPr lang="en-GB" sz="2000" dirty="0" err="1">
                <a:solidFill>
                  <a:schemeClr val="bg1"/>
                </a:solidFill>
              </a:rPr>
              <a:t>Solenov</a:t>
            </a:r>
            <a:r>
              <a:rPr lang="en-GB" sz="2000" dirty="0">
                <a:solidFill>
                  <a:schemeClr val="bg1"/>
                </a:solidFill>
              </a:rPr>
              <a:t>, Dmitry et al. “The Potential of Quantum Computing and Machine Learning to Advance Clinical Research and Change the Practice of </a:t>
            </a:r>
            <a:r>
              <a:rPr lang="en-GB" sz="2000" dirty="0" err="1">
                <a:solidFill>
                  <a:schemeClr val="bg1"/>
                </a:solidFill>
              </a:rPr>
              <a:t>Medicine”</a:t>
            </a:r>
            <a:r>
              <a:rPr lang="en-GB" sz="2000" i="1" dirty="0" err="1">
                <a:solidFill>
                  <a:schemeClr val="bg1"/>
                </a:solidFill>
              </a:rPr>
              <a:t>Missouri</a:t>
            </a:r>
            <a:r>
              <a:rPr lang="en-GB" sz="2000" i="1" dirty="0">
                <a:solidFill>
                  <a:schemeClr val="bg1"/>
                </a:solidFill>
              </a:rPr>
              <a:t> medicine</a:t>
            </a:r>
            <a:r>
              <a:rPr lang="en-GB" sz="2000" dirty="0">
                <a:solidFill>
                  <a:schemeClr val="bg1"/>
                </a:solidFill>
              </a:rPr>
              <a:t> vol. 115,5 (2018): 463-467.</a:t>
            </a:r>
          </a:p>
          <a:p>
            <a:pPr algn="just" fontAlgn="base"/>
            <a:r>
              <a:rPr lang="en-GB" sz="2000" dirty="0">
                <a:solidFill>
                  <a:schemeClr val="bg1"/>
                </a:solidFill>
              </a:rPr>
              <a:t> </a:t>
            </a:r>
          </a:p>
          <a:p>
            <a:pPr algn="just" fontAlgn="base"/>
            <a:r>
              <a:rPr lang="en-GB" sz="2000" dirty="0">
                <a:solidFill>
                  <a:schemeClr val="bg1"/>
                </a:solidFill>
              </a:rPr>
              <a:t>[2] </a:t>
            </a:r>
            <a:r>
              <a:rPr lang="en-GB" sz="2000" dirty="0" err="1">
                <a:solidFill>
                  <a:schemeClr val="bg1"/>
                </a:solidFill>
              </a:rPr>
              <a:t>Prathamesh</a:t>
            </a:r>
            <a:r>
              <a:rPr lang="en-GB" sz="2000" dirty="0">
                <a:solidFill>
                  <a:schemeClr val="bg1"/>
                </a:solidFill>
              </a:rPr>
              <a:t> </a:t>
            </a:r>
            <a:r>
              <a:rPr lang="en-GB" sz="2000" dirty="0" err="1">
                <a:solidFill>
                  <a:schemeClr val="bg1"/>
                </a:solidFill>
              </a:rPr>
              <a:t>Ratnaparkhi</a:t>
            </a:r>
            <a:r>
              <a:rPr lang="en-GB" sz="2000" dirty="0">
                <a:solidFill>
                  <a:schemeClr val="bg1"/>
                </a:solidFill>
              </a:rPr>
              <a:t>, B. K. Behera, and P. K. </a:t>
            </a:r>
            <a:r>
              <a:rPr lang="en-GB" sz="2000" dirty="0" err="1">
                <a:solidFill>
                  <a:schemeClr val="bg1"/>
                </a:solidFill>
              </a:rPr>
              <a:t>Panigrahi</a:t>
            </a:r>
            <a:r>
              <a:rPr lang="en-GB" sz="2000" dirty="0">
                <a:solidFill>
                  <a:schemeClr val="bg1"/>
                </a:solidFill>
              </a:rPr>
              <a:t>, “Getting Started With Quantum Computation: Experiencing The Quantum Experience,” </a:t>
            </a:r>
            <a:r>
              <a:rPr lang="en-GB" sz="2000" i="1" dirty="0">
                <a:solidFill>
                  <a:schemeClr val="bg1"/>
                </a:solidFill>
              </a:rPr>
              <a:t>Unpublished</a:t>
            </a:r>
            <a:r>
              <a:rPr lang="en-GB" sz="2000" dirty="0">
                <a:solidFill>
                  <a:schemeClr val="bg1"/>
                </a:solidFill>
              </a:rPr>
              <a:t>, 2018. </a:t>
            </a:r>
            <a:r>
              <a:rPr lang="en-GB" sz="2000" dirty="0" err="1">
                <a:solidFill>
                  <a:schemeClr val="bg1"/>
                </a:solidFill>
              </a:rPr>
              <a:t>doi</a:t>
            </a:r>
            <a:r>
              <a:rPr lang="en-GB" sz="2000" dirty="0">
                <a:solidFill>
                  <a:schemeClr val="bg1"/>
                </a:solidFill>
              </a:rPr>
              <a:t>: 10.13140/RG.2.2.24079.23207</a:t>
            </a:r>
          </a:p>
          <a:p>
            <a:pPr algn="just" fontAlgn="base"/>
            <a:r>
              <a:rPr lang="en-GB" sz="2000" dirty="0">
                <a:solidFill>
                  <a:schemeClr val="bg1"/>
                </a:solidFill>
              </a:rPr>
              <a:t> </a:t>
            </a:r>
          </a:p>
          <a:p>
            <a:pPr algn="just" fontAlgn="base"/>
            <a:r>
              <a:rPr lang="en-GB" sz="2000" dirty="0">
                <a:solidFill>
                  <a:schemeClr val="bg1"/>
                </a:solidFill>
              </a:rPr>
              <a:t>[3] A. Frisch, "IBM Q — Introduction into quantum computing with live demo," </a:t>
            </a:r>
            <a:r>
              <a:rPr lang="en-GB" sz="2000" i="1" dirty="0">
                <a:solidFill>
                  <a:schemeClr val="bg1"/>
                </a:solidFill>
              </a:rPr>
              <a:t>2017 30th IEEE International System-on-Chip Conference (SOCC)</a:t>
            </a:r>
            <a:r>
              <a:rPr lang="en-GB" sz="2000" dirty="0">
                <a:solidFill>
                  <a:schemeClr val="bg1"/>
                </a:solidFill>
              </a:rPr>
              <a:t>, Munich, 2017, pp. 1-2. </a:t>
            </a:r>
            <a:r>
              <a:rPr lang="en-GB" sz="2000" dirty="0" err="1">
                <a:solidFill>
                  <a:schemeClr val="bg1"/>
                </a:solidFill>
              </a:rPr>
              <a:t>doi</a:t>
            </a:r>
            <a:r>
              <a:rPr lang="en-GB" sz="2000" dirty="0">
                <a:solidFill>
                  <a:schemeClr val="bg1"/>
                </a:solidFill>
              </a:rPr>
              <a:t>: 10.1109/SOCC.2017.8225985</a:t>
            </a:r>
          </a:p>
          <a:p>
            <a:pPr algn="just"/>
            <a:endParaRPr lang="en-GB" sz="2000" dirty="0">
              <a:solidFill>
                <a:schemeClr val="bg1"/>
              </a:solidFill>
            </a:endParaRPr>
          </a:p>
        </p:txBody>
      </p:sp>
    </p:spTree>
    <p:extLst>
      <p:ext uri="{BB962C8B-B14F-4D97-AF65-F5344CB8AC3E}">
        <p14:creationId xmlns:p14="http://schemas.microsoft.com/office/powerpoint/2010/main" val="4119955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Image result for thank you for listening">
            <a:extLst>
              <a:ext uri="{FF2B5EF4-FFF2-40B4-BE49-F238E27FC236}">
                <a16:creationId xmlns:a16="http://schemas.microsoft.com/office/drawing/2014/main" id="{3B86A4B2-40D5-428D-B7FB-8A3492B3FA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2709" y="643467"/>
            <a:ext cx="9246582" cy="5571066"/>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4419A913-7FF6-49F3-9202-9ACCF723126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solidFill>
                  <a:srgbClr val="FFFFFF"/>
                </a:solidFill>
              </a:rPr>
              <a:t>Seminar by 160115733122</a:t>
            </a:r>
          </a:p>
        </p:txBody>
      </p:sp>
    </p:spTree>
    <p:extLst>
      <p:ext uri="{BB962C8B-B14F-4D97-AF65-F5344CB8AC3E}">
        <p14:creationId xmlns:p14="http://schemas.microsoft.com/office/powerpoint/2010/main" val="1055563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F19B711-C590-44D1-9AA8-9F143B0ED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C0C79CF2-6A1C-4636-84CE-ABB2BE191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A5D17DF-AD65-402C-A95C-F13C770C9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Image result for computers in 1900s">
            <a:extLst>
              <a:ext uri="{FF2B5EF4-FFF2-40B4-BE49-F238E27FC236}">
                <a16:creationId xmlns:a16="http://schemas.microsoft.com/office/drawing/2014/main" id="{D100BFFF-6204-403A-A707-6CAC44B8FB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477" y="1599029"/>
            <a:ext cx="4814653" cy="360634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elated image">
            <a:extLst>
              <a:ext uri="{FF2B5EF4-FFF2-40B4-BE49-F238E27FC236}">
                <a16:creationId xmlns:a16="http://schemas.microsoft.com/office/drawing/2014/main" id="{40D5EAA0-465F-45E4-AE1A-EEAD1A68CC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6863" y="1599029"/>
            <a:ext cx="4814655" cy="3623595"/>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6E1D551C-1093-480F-A58A-EC453B52707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dirty="0">
                <a:solidFill>
                  <a:srgbClr val="FFFFFF"/>
                </a:solidFill>
              </a:rPr>
              <a:t>Seminar by 160115733122</a:t>
            </a:r>
          </a:p>
        </p:txBody>
      </p:sp>
    </p:spTree>
    <p:extLst>
      <p:ext uri="{BB962C8B-B14F-4D97-AF65-F5344CB8AC3E}">
        <p14:creationId xmlns:p14="http://schemas.microsoft.com/office/powerpoint/2010/main" val="488269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2" descr="Image result for Any questions">
            <a:extLst>
              <a:ext uri="{FF2B5EF4-FFF2-40B4-BE49-F238E27FC236}">
                <a16:creationId xmlns:a16="http://schemas.microsoft.com/office/drawing/2014/main" id="{F2CF247B-BFE1-4636-A448-9205C310EE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A12A1EFD-8E8D-41AD-879D-FC9430C83D9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solidFill>
                  <a:srgbClr val="FFFFFF"/>
                </a:solidFill>
              </a:rPr>
              <a:t>Seminar by 160115733122</a:t>
            </a:r>
          </a:p>
        </p:txBody>
      </p:sp>
    </p:spTree>
    <p:extLst>
      <p:ext uri="{BB962C8B-B14F-4D97-AF65-F5344CB8AC3E}">
        <p14:creationId xmlns:p14="http://schemas.microsoft.com/office/powerpoint/2010/main" val="2679909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5F9CFCE6-877F-4858-B8BD-2C52CA8AF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738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8213F8A0-12AE-4514-8372-0DD766EC2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Image result for slow download meme">
            <a:extLst>
              <a:ext uri="{FF2B5EF4-FFF2-40B4-BE49-F238E27FC236}">
                <a16:creationId xmlns:a16="http://schemas.microsoft.com/office/drawing/2014/main" id="{EB34F887-E8C8-442D-9E9C-815517FD3EA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417" b="13861"/>
          <a:stretch/>
        </p:blipFill>
        <p:spPr bwMode="auto">
          <a:xfrm>
            <a:off x="6421035" y="1627577"/>
            <a:ext cx="5129784" cy="3602846"/>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3E0F112C-01B7-4A9E-9CB3-996956E0AC9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solidFill>
                  <a:srgbClr val="FFFFFF"/>
                </a:solidFill>
              </a:rPr>
              <a:t>Seminar by 160115733122</a:t>
            </a:r>
          </a:p>
        </p:txBody>
      </p:sp>
      <p:sp>
        <p:nvSpPr>
          <p:cNvPr id="77" name="Rectangle 76">
            <a:extLst>
              <a:ext uri="{FF2B5EF4-FFF2-40B4-BE49-F238E27FC236}">
                <a16:creationId xmlns:a16="http://schemas.microsoft.com/office/drawing/2014/main" id="{9EFF17D4-9A8C-4CE5-B096-D8CCD4400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mage result for smart phones">
            <a:extLst>
              <a:ext uri="{FF2B5EF4-FFF2-40B4-BE49-F238E27FC236}">
                <a16:creationId xmlns:a16="http://schemas.microsoft.com/office/drawing/2014/main" id="{E94C94EC-6161-427C-BDF3-6AFD85419F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180" y="2005485"/>
            <a:ext cx="5129784" cy="2847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412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D3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4" descr="Related image">
            <a:extLst>
              <a:ext uri="{FF2B5EF4-FFF2-40B4-BE49-F238E27FC236}">
                <a16:creationId xmlns:a16="http://schemas.microsoft.com/office/drawing/2014/main" id="{FE910E8D-D876-46F9-A534-4A84ABF157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941" y="643467"/>
            <a:ext cx="9904118" cy="5571066"/>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BEDAE677-3B68-4480-8125-9C8AFBAD0D8A}"/>
              </a:ext>
            </a:extLst>
          </p:cNvPr>
          <p:cNvSpPr>
            <a:spLocks noGrp="1"/>
          </p:cNvSpPr>
          <p:nvPr>
            <p:ph type="ftr" sz="quarter" idx="11"/>
          </p:nvPr>
        </p:nvSpPr>
        <p:spPr/>
        <p:txBody>
          <a:bodyPr/>
          <a:lstStyle/>
          <a:p>
            <a:r>
              <a:rPr lang="en-GB"/>
              <a:t>Seminar by 160115733122</a:t>
            </a:r>
          </a:p>
        </p:txBody>
      </p:sp>
    </p:spTree>
    <p:extLst>
      <p:ext uri="{BB962C8B-B14F-4D97-AF65-F5344CB8AC3E}">
        <p14:creationId xmlns:p14="http://schemas.microsoft.com/office/powerpoint/2010/main" val="21857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5462894-5ACF-4577-A980-7B1983F09DC8}"/>
              </a:ext>
            </a:extLst>
          </p:cNvPr>
          <p:cNvSpPr txBox="1"/>
          <p:nvPr/>
        </p:nvSpPr>
        <p:spPr>
          <a:xfrm>
            <a:off x="674237" y="914400"/>
            <a:ext cx="3657600" cy="2887579"/>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a:solidFill>
                  <a:srgbClr val="FFFFFF"/>
                </a:solidFill>
                <a:latin typeface="+mj-lt"/>
                <a:ea typeface="+mj-ea"/>
                <a:cs typeface="+mj-cs"/>
              </a:rPr>
              <a:t>QUANTUM TUNNELING</a:t>
            </a: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quantum tunneling">
            <a:extLst>
              <a:ext uri="{FF2B5EF4-FFF2-40B4-BE49-F238E27FC236}">
                <a16:creationId xmlns:a16="http://schemas.microsoft.com/office/drawing/2014/main" id="{102EA2BD-C033-40E2-8D16-C13152E38E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505"/>
          <a:stretch/>
        </p:blipFill>
        <p:spPr bwMode="auto">
          <a:xfrm>
            <a:off x="5153822" y="1131941"/>
            <a:ext cx="6553545" cy="4602059"/>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066BF2BC-E721-4FA7-8B5D-85062830753B}"/>
              </a:ext>
            </a:extLst>
          </p:cNvPr>
          <p:cNvSpPr>
            <a:spLocks noGrp="1"/>
          </p:cNvSpPr>
          <p:nvPr>
            <p:ph type="ftr" sz="quarter" idx="11"/>
          </p:nvPr>
        </p:nvSpPr>
        <p:spPr/>
        <p:txBody>
          <a:bodyPr/>
          <a:lstStyle/>
          <a:p>
            <a:r>
              <a:rPr lang="en-GB"/>
              <a:t>Seminar by 160115733122</a:t>
            </a:r>
          </a:p>
        </p:txBody>
      </p:sp>
    </p:spTree>
    <p:extLst>
      <p:ext uri="{BB962C8B-B14F-4D97-AF65-F5344CB8AC3E}">
        <p14:creationId xmlns:p14="http://schemas.microsoft.com/office/powerpoint/2010/main" val="3708596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558F58E-93BA-44A3-BCDA-585AFF2E4F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92163B7-9CA3-44DC-8411-1197B3D125D4}"/>
              </a:ext>
            </a:extLst>
          </p:cNvPr>
          <p:cNvSpPr txBox="1"/>
          <p:nvPr/>
        </p:nvSpPr>
        <p:spPr>
          <a:xfrm>
            <a:off x="655320" y="2671011"/>
            <a:ext cx="5257803" cy="242712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800">
                <a:latin typeface="+mj-lt"/>
                <a:ea typeface="+mj-ea"/>
                <a:cs typeface="+mj-cs"/>
              </a:rPr>
              <a:t>QUBITS</a:t>
            </a:r>
          </a:p>
          <a:p>
            <a:pPr>
              <a:lnSpc>
                <a:spcPct val="90000"/>
              </a:lnSpc>
              <a:spcBef>
                <a:spcPct val="0"/>
              </a:spcBef>
              <a:spcAft>
                <a:spcPts val="600"/>
              </a:spcAft>
            </a:pPr>
            <a:r>
              <a:rPr lang="en-US" sz="3800">
                <a:latin typeface="+mj-lt"/>
                <a:ea typeface="+mj-ea"/>
                <a:cs typeface="+mj-cs"/>
              </a:rPr>
              <a:t>(quantum bits which can be made using a photon, an electron, or a nucleus)</a:t>
            </a:r>
          </a:p>
        </p:txBody>
      </p:sp>
      <p:cxnSp>
        <p:nvCxnSpPr>
          <p:cNvPr id="73" name="Straight Arrow Connector 72">
            <a:extLst>
              <a:ext uri="{FF2B5EF4-FFF2-40B4-BE49-F238E27FC236}">
                <a16:creationId xmlns:a16="http://schemas.microsoft.com/office/drawing/2014/main" id="{BCD0BBC1-A7D4-445D-98AC-95A6A45D8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1148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3074" name="Picture 2" descr="https://cdn-images-1.medium.com/max/880/0*nsBzxXstlDtCStLN.jpg">
            <a:extLst>
              <a:ext uri="{FF2B5EF4-FFF2-40B4-BE49-F238E27FC236}">
                <a16:creationId xmlns:a16="http://schemas.microsoft.com/office/drawing/2014/main" id="{77FC327E-B2CA-4410-9480-BA18780B567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579" r="21306" b="-1"/>
          <a:stretch/>
        </p:blipFill>
        <p:spPr bwMode="auto">
          <a:xfrm>
            <a:off x="5913124" y="10"/>
            <a:ext cx="6278877" cy="685799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63FF618-4E97-4F70-9646-5C8AF68869F2}"/>
              </a:ext>
            </a:extLst>
          </p:cNvPr>
          <p:cNvSpPr>
            <a:spLocks noGrp="1"/>
          </p:cNvSpPr>
          <p:nvPr>
            <p:ph type="ftr" sz="quarter" idx="11"/>
          </p:nvPr>
        </p:nvSpPr>
        <p:spPr/>
        <p:txBody>
          <a:bodyPr/>
          <a:lstStyle/>
          <a:p>
            <a:r>
              <a:rPr lang="en-GB"/>
              <a:t>Seminar by 160115733122</a:t>
            </a:r>
          </a:p>
        </p:txBody>
      </p:sp>
    </p:spTree>
    <p:extLst>
      <p:ext uri="{BB962C8B-B14F-4D97-AF65-F5344CB8AC3E}">
        <p14:creationId xmlns:p14="http://schemas.microsoft.com/office/powerpoint/2010/main" val="3831536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C98FB02-C6E9-4A4F-B000-AD069AF4F97C}"/>
              </a:ext>
            </a:extLst>
          </p:cNvPr>
          <p:cNvSpPr txBox="1"/>
          <p:nvPr/>
        </p:nvSpPr>
        <p:spPr>
          <a:xfrm>
            <a:off x="546351" y="433545"/>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a:solidFill>
                  <a:srgbClr val="FFFFFF"/>
                </a:solidFill>
                <a:latin typeface="+mj-lt"/>
                <a:ea typeface="+mj-ea"/>
                <a:cs typeface="+mj-cs"/>
              </a:rPr>
              <a:t>QUANTUM SUPERPOSITION</a:t>
            </a:r>
          </a:p>
        </p:txBody>
      </p:sp>
      <p:cxnSp>
        <p:nvCxnSpPr>
          <p:cNvPr id="139" name="Straight Connector 138">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148" name="Picture 4" descr="Image result for coin flipping">
            <a:extLst>
              <a:ext uri="{FF2B5EF4-FFF2-40B4-BE49-F238E27FC236}">
                <a16:creationId xmlns:a16="http://schemas.microsoft.com/office/drawing/2014/main" id="{57C84229-C704-4479-950F-1525A776C1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707" y="2426818"/>
            <a:ext cx="3997637" cy="3997637"/>
          </a:xfrm>
          <a:prstGeom prst="rect">
            <a:avLst/>
          </a:prstGeom>
          <a:noFill/>
          <a:extLst>
            <a:ext uri="{909E8E84-426E-40DD-AFC4-6F175D3DCCD1}">
              <a14:hiddenFill xmlns:a14="http://schemas.microsoft.com/office/drawing/2010/main">
                <a:solidFill>
                  <a:srgbClr val="FFFFFF"/>
                </a:solidFill>
              </a14:hiddenFill>
            </a:ext>
          </a:extLst>
        </p:spPr>
      </p:pic>
      <p:cxnSp>
        <p:nvCxnSpPr>
          <p:cNvPr id="141" name="Straight Connector 140">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2050" name="Picture 2" descr="Related image">
            <a:extLst>
              <a:ext uri="{FF2B5EF4-FFF2-40B4-BE49-F238E27FC236}">
                <a16:creationId xmlns:a16="http://schemas.microsoft.com/office/drawing/2014/main" id="{8FFB51A4-F617-4884-8EF9-4A6811DAA3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354" y="2426818"/>
            <a:ext cx="4935354" cy="3997637"/>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D144FAE4-C666-4F8F-8BEC-CC2473A2E4F4}"/>
              </a:ext>
            </a:extLst>
          </p:cNvPr>
          <p:cNvSpPr>
            <a:spLocks noGrp="1"/>
          </p:cNvSpPr>
          <p:nvPr>
            <p:ph type="ftr" sz="quarter" idx="11"/>
          </p:nvPr>
        </p:nvSpPr>
        <p:spPr/>
        <p:txBody>
          <a:bodyPr/>
          <a:lstStyle/>
          <a:p>
            <a:r>
              <a:rPr lang="en-GB"/>
              <a:t>Seminar by 160115733122</a:t>
            </a:r>
          </a:p>
        </p:txBody>
      </p:sp>
    </p:spTree>
    <p:extLst>
      <p:ext uri="{BB962C8B-B14F-4D97-AF65-F5344CB8AC3E}">
        <p14:creationId xmlns:p14="http://schemas.microsoft.com/office/powerpoint/2010/main" val="2806257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Related image">
            <a:extLst>
              <a:ext uri="{FF2B5EF4-FFF2-40B4-BE49-F238E27FC236}">
                <a16:creationId xmlns:a16="http://schemas.microsoft.com/office/drawing/2014/main" id="{A1593B5A-1172-4486-98C0-E69DA61BED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7180" y="2025900"/>
            <a:ext cx="5294716" cy="2806199"/>
          </a:xfrm>
          <a:prstGeom prst="rect">
            <a:avLst/>
          </a:prstGeom>
          <a:noFill/>
          <a:extLst>
            <a:ext uri="{909E8E84-426E-40DD-AFC4-6F175D3DCCD1}">
              <a14:hiddenFill xmlns:a14="http://schemas.microsoft.com/office/drawing/2010/main">
                <a:solidFill>
                  <a:srgbClr val="FFFFFF"/>
                </a:solidFill>
              </a14:hiddenFill>
            </a:ext>
          </a:extLst>
        </p:spPr>
      </p:pic>
      <p:cxnSp>
        <p:nvCxnSpPr>
          <p:cNvPr id="75" name="Straight Connector 74">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7170" name="Picture 2" descr="Related image">
            <a:extLst>
              <a:ext uri="{FF2B5EF4-FFF2-40B4-BE49-F238E27FC236}">
                <a16:creationId xmlns:a16="http://schemas.microsoft.com/office/drawing/2014/main" id="{C036FD59-113F-4864-B23E-2539433D8D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34" y="643467"/>
            <a:ext cx="5188503" cy="5571066"/>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A94FD973-75B7-404A-8397-9AF7532D2EF7}"/>
              </a:ext>
            </a:extLst>
          </p:cNvPr>
          <p:cNvSpPr>
            <a:spLocks noGrp="1"/>
          </p:cNvSpPr>
          <p:nvPr>
            <p:ph type="ftr" sz="quarter" idx="11"/>
          </p:nvPr>
        </p:nvSpPr>
        <p:spPr/>
        <p:txBody>
          <a:bodyPr/>
          <a:lstStyle/>
          <a:p>
            <a:r>
              <a:rPr lang="en-GB"/>
              <a:t>Seminar by 160115733122</a:t>
            </a:r>
          </a:p>
        </p:txBody>
      </p:sp>
    </p:spTree>
    <p:extLst>
      <p:ext uri="{BB962C8B-B14F-4D97-AF65-F5344CB8AC3E}">
        <p14:creationId xmlns:p14="http://schemas.microsoft.com/office/powerpoint/2010/main" val="3687165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2E06B5EF-9320-4083-866B-4C17135C1187}"/>
              </a:ext>
            </a:extLst>
          </p:cNvPr>
          <p:cNvSpPr/>
          <p:nvPr/>
        </p:nvSpPr>
        <p:spPr>
          <a:xfrm>
            <a:off x="2980114" y="985058"/>
            <a:ext cx="1296785" cy="6442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 and 1</a:t>
            </a:r>
            <a:endParaRPr lang="en-GB" dirty="0"/>
          </a:p>
        </p:txBody>
      </p:sp>
      <p:sp>
        <p:nvSpPr>
          <p:cNvPr id="4" name="Rectangle: Rounded Corners 3">
            <a:extLst>
              <a:ext uri="{FF2B5EF4-FFF2-40B4-BE49-F238E27FC236}">
                <a16:creationId xmlns:a16="http://schemas.microsoft.com/office/drawing/2014/main" id="{D1282360-8255-4AC6-B98C-F0A67ED93091}"/>
              </a:ext>
            </a:extLst>
          </p:cNvPr>
          <p:cNvSpPr/>
          <p:nvPr/>
        </p:nvSpPr>
        <p:spPr>
          <a:xfrm>
            <a:off x="5386649" y="985058"/>
            <a:ext cx="1296784" cy="6442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 and 1</a:t>
            </a:r>
            <a:endParaRPr lang="en-GB" dirty="0"/>
          </a:p>
        </p:txBody>
      </p:sp>
      <p:sp>
        <p:nvSpPr>
          <p:cNvPr id="5" name="Rectangle: Rounded Corners 4">
            <a:extLst>
              <a:ext uri="{FF2B5EF4-FFF2-40B4-BE49-F238E27FC236}">
                <a16:creationId xmlns:a16="http://schemas.microsoft.com/office/drawing/2014/main" id="{846BFA5A-FF7A-4155-BF60-57E3F26DFE9E}"/>
              </a:ext>
            </a:extLst>
          </p:cNvPr>
          <p:cNvSpPr/>
          <p:nvPr/>
        </p:nvSpPr>
        <p:spPr>
          <a:xfrm>
            <a:off x="7793184" y="1018309"/>
            <a:ext cx="1296784" cy="6109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 and 1</a:t>
            </a:r>
            <a:endParaRPr lang="en-GB" dirty="0"/>
          </a:p>
        </p:txBody>
      </p:sp>
      <p:sp>
        <p:nvSpPr>
          <p:cNvPr id="6" name="Rectangle 5">
            <a:extLst>
              <a:ext uri="{FF2B5EF4-FFF2-40B4-BE49-F238E27FC236}">
                <a16:creationId xmlns:a16="http://schemas.microsoft.com/office/drawing/2014/main" id="{6F1D5FE5-A5AD-480C-90DD-745D683B3D61}"/>
              </a:ext>
            </a:extLst>
          </p:cNvPr>
          <p:cNvSpPr/>
          <p:nvPr/>
        </p:nvSpPr>
        <p:spPr>
          <a:xfrm>
            <a:off x="3055274" y="2177627"/>
            <a:ext cx="1146463" cy="2723823"/>
          </a:xfrm>
          <a:prstGeom prst="rect">
            <a:avLst/>
          </a:prstGeom>
          <a:solidFill>
            <a:schemeClr val="tx1">
              <a:lumMod val="85000"/>
              <a:lumOff val="15000"/>
            </a:schemeClr>
          </a:solidFill>
        </p:spPr>
        <p:txBody>
          <a:bodyPr wrap="square">
            <a:spAutoFit/>
          </a:bodyPr>
          <a:lstStyle/>
          <a:p>
            <a:r>
              <a:rPr lang="en-GB" sz="1900" dirty="0">
                <a:solidFill>
                  <a:schemeClr val="bg1"/>
                </a:solidFill>
                <a:latin typeface="medium-content-serif-font"/>
              </a:rPr>
              <a:t>A | B | C</a:t>
            </a:r>
            <a:br>
              <a:rPr lang="en-GB" sz="1900" dirty="0">
                <a:solidFill>
                  <a:schemeClr val="bg1"/>
                </a:solidFill>
              </a:rPr>
            </a:br>
            <a:r>
              <a:rPr lang="en-GB" sz="1900" dirty="0">
                <a:solidFill>
                  <a:schemeClr val="bg1"/>
                </a:solidFill>
                <a:latin typeface="medium-content-serif-font"/>
              </a:rPr>
              <a:t>0 | 0 | 0</a:t>
            </a:r>
            <a:br>
              <a:rPr lang="en-GB" sz="1900" dirty="0">
                <a:solidFill>
                  <a:schemeClr val="bg1"/>
                </a:solidFill>
              </a:rPr>
            </a:br>
            <a:r>
              <a:rPr lang="en-GB" sz="1900" dirty="0">
                <a:solidFill>
                  <a:schemeClr val="bg1"/>
                </a:solidFill>
                <a:latin typeface="medium-content-serif-font"/>
              </a:rPr>
              <a:t>0 | 0 | 1</a:t>
            </a:r>
            <a:br>
              <a:rPr lang="en-GB" sz="1900" dirty="0">
                <a:solidFill>
                  <a:schemeClr val="bg1"/>
                </a:solidFill>
              </a:rPr>
            </a:br>
            <a:r>
              <a:rPr lang="en-GB" sz="1900" dirty="0">
                <a:solidFill>
                  <a:schemeClr val="bg1"/>
                </a:solidFill>
                <a:latin typeface="medium-content-serif-font"/>
              </a:rPr>
              <a:t>0 | 1 | 0</a:t>
            </a:r>
            <a:br>
              <a:rPr lang="en-GB" sz="1900" dirty="0">
                <a:solidFill>
                  <a:schemeClr val="bg1"/>
                </a:solidFill>
              </a:rPr>
            </a:br>
            <a:r>
              <a:rPr lang="en-GB" sz="1900" dirty="0">
                <a:solidFill>
                  <a:schemeClr val="bg1"/>
                </a:solidFill>
                <a:latin typeface="medium-content-serif-font"/>
              </a:rPr>
              <a:t>0 | 1 | 1</a:t>
            </a:r>
            <a:br>
              <a:rPr lang="en-GB" sz="1900" dirty="0">
                <a:solidFill>
                  <a:schemeClr val="bg1"/>
                </a:solidFill>
              </a:rPr>
            </a:br>
            <a:r>
              <a:rPr lang="en-GB" sz="1900" dirty="0">
                <a:solidFill>
                  <a:schemeClr val="bg1"/>
                </a:solidFill>
                <a:latin typeface="medium-content-serif-font"/>
              </a:rPr>
              <a:t>1 | 0 | 0</a:t>
            </a:r>
            <a:br>
              <a:rPr lang="en-GB" sz="1900" dirty="0">
                <a:solidFill>
                  <a:schemeClr val="bg1"/>
                </a:solidFill>
              </a:rPr>
            </a:br>
            <a:r>
              <a:rPr lang="en-GB" sz="1900" dirty="0">
                <a:solidFill>
                  <a:schemeClr val="bg1"/>
                </a:solidFill>
                <a:latin typeface="medium-content-serif-font"/>
              </a:rPr>
              <a:t>1 | 0 | 1</a:t>
            </a:r>
            <a:br>
              <a:rPr lang="en-GB" sz="1900" dirty="0">
                <a:solidFill>
                  <a:schemeClr val="bg1"/>
                </a:solidFill>
              </a:rPr>
            </a:br>
            <a:r>
              <a:rPr lang="en-GB" sz="1900" dirty="0">
                <a:solidFill>
                  <a:schemeClr val="bg1"/>
                </a:solidFill>
                <a:latin typeface="medium-content-serif-font"/>
              </a:rPr>
              <a:t>1 | 1 | 0</a:t>
            </a:r>
            <a:br>
              <a:rPr lang="en-GB" sz="1900" dirty="0">
                <a:solidFill>
                  <a:schemeClr val="bg1"/>
                </a:solidFill>
              </a:rPr>
            </a:br>
            <a:r>
              <a:rPr lang="en-GB" sz="1900" dirty="0">
                <a:solidFill>
                  <a:schemeClr val="bg1"/>
                </a:solidFill>
                <a:latin typeface="medium-content-serif-font"/>
              </a:rPr>
              <a:t>1 | 1 | 1</a:t>
            </a:r>
            <a:endParaRPr lang="en-GB" sz="1900" dirty="0">
              <a:solidFill>
                <a:schemeClr val="bg1"/>
              </a:solidFill>
            </a:endParaRPr>
          </a:p>
        </p:txBody>
      </p:sp>
      <p:sp>
        <p:nvSpPr>
          <p:cNvPr id="7" name="Rectangle 6">
            <a:extLst>
              <a:ext uri="{FF2B5EF4-FFF2-40B4-BE49-F238E27FC236}">
                <a16:creationId xmlns:a16="http://schemas.microsoft.com/office/drawing/2014/main" id="{99785B36-37C1-4EEC-B567-D44782E75B04}"/>
              </a:ext>
            </a:extLst>
          </p:cNvPr>
          <p:cNvSpPr/>
          <p:nvPr/>
        </p:nvSpPr>
        <p:spPr>
          <a:xfrm>
            <a:off x="6558744" y="2220927"/>
            <a:ext cx="4412673" cy="2723823"/>
          </a:xfrm>
          <a:prstGeom prst="rect">
            <a:avLst/>
          </a:prstGeom>
        </p:spPr>
        <p:txBody>
          <a:bodyPr wrap="square">
            <a:spAutoFit/>
          </a:bodyPr>
          <a:lstStyle/>
          <a:p>
            <a:r>
              <a:rPr lang="en-GB" sz="1900" dirty="0">
                <a:solidFill>
                  <a:schemeClr val="bg1"/>
                </a:solidFill>
                <a:latin typeface="medium-content-serif-font"/>
              </a:rPr>
              <a:t>A | B | C | Score</a:t>
            </a:r>
            <a:br>
              <a:rPr lang="en-GB" sz="1900" dirty="0">
                <a:solidFill>
                  <a:schemeClr val="bg1"/>
                </a:solidFill>
              </a:rPr>
            </a:br>
            <a:r>
              <a:rPr lang="en-GB" sz="1900" dirty="0">
                <a:solidFill>
                  <a:schemeClr val="bg1"/>
                </a:solidFill>
                <a:latin typeface="medium-content-serif-font"/>
              </a:rPr>
              <a:t>0 | 0 | 0 | -1</a:t>
            </a:r>
            <a:br>
              <a:rPr lang="en-GB" sz="1900" dirty="0">
                <a:solidFill>
                  <a:schemeClr val="bg1"/>
                </a:solidFill>
              </a:rPr>
            </a:br>
            <a:r>
              <a:rPr lang="en-GB" sz="1900" b="1" dirty="0">
                <a:solidFill>
                  <a:schemeClr val="bg1"/>
                </a:solidFill>
                <a:latin typeface="medium-content-serif-font"/>
              </a:rPr>
              <a:t>0 | 0 | 1 | 1 &lt;- one of the best solutions</a:t>
            </a:r>
            <a:br>
              <a:rPr lang="en-GB" sz="1900" dirty="0">
                <a:solidFill>
                  <a:schemeClr val="bg1"/>
                </a:solidFill>
              </a:rPr>
            </a:br>
            <a:r>
              <a:rPr lang="en-GB" sz="1900" dirty="0">
                <a:solidFill>
                  <a:schemeClr val="bg1"/>
                </a:solidFill>
                <a:latin typeface="medium-content-serif-font"/>
              </a:rPr>
              <a:t>0 | 1 | 0 | -1</a:t>
            </a:r>
            <a:br>
              <a:rPr lang="en-GB" sz="1900" dirty="0">
                <a:solidFill>
                  <a:schemeClr val="bg1"/>
                </a:solidFill>
              </a:rPr>
            </a:br>
            <a:r>
              <a:rPr lang="en-GB" sz="1900" dirty="0">
                <a:solidFill>
                  <a:schemeClr val="bg1"/>
                </a:solidFill>
                <a:latin typeface="medium-content-serif-font"/>
              </a:rPr>
              <a:t>0 | 1 | 1 | -1</a:t>
            </a:r>
            <a:br>
              <a:rPr lang="en-GB" sz="1900" dirty="0">
                <a:solidFill>
                  <a:schemeClr val="bg1"/>
                </a:solidFill>
              </a:rPr>
            </a:br>
            <a:r>
              <a:rPr lang="en-GB" sz="1900" dirty="0">
                <a:solidFill>
                  <a:schemeClr val="bg1"/>
                </a:solidFill>
                <a:latin typeface="medium-content-serif-font"/>
              </a:rPr>
              <a:t>1 | 0 | 0 | -1</a:t>
            </a:r>
            <a:br>
              <a:rPr lang="en-GB" sz="1900" dirty="0">
                <a:solidFill>
                  <a:schemeClr val="bg1"/>
                </a:solidFill>
              </a:rPr>
            </a:br>
            <a:r>
              <a:rPr lang="en-GB" sz="1900" dirty="0">
                <a:solidFill>
                  <a:schemeClr val="bg1"/>
                </a:solidFill>
                <a:latin typeface="medium-content-serif-font"/>
              </a:rPr>
              <a:t>1 | 0 | 1 | -1</a:t>
            </a:r>
            <a:br>
              <a:rPr lang="en-GB" sz="1900" dirty="0">
                <a:solidFill>
                  <a:schemeClr val="bg1"/>
                </a:solidFill>
              </a:rPr>
            </a:br>
            <a:r>
              <a:rPr lang="en-GB" sz="1900" b="1" dirty="0">
                <a:solidFill>
                  <a:schemeClr val="bg1"/>
                </a:solidFill>
                <a:latin typeface="medium-content-serif-font"/>
              </a:rPr>
              <a:t>1 | 1 | 0 | 1 &lt;- the other best solution</a:t>
            </a:r>
            <a:br>
              <a:rPr lang="en-GB" sz="1900" dirty="0">
                <a:solidFill>
                  <a:schemeClr val="bg1"/>
                </a:solidFill>
              </a:rPr>
            </a:br>
            <a:r>
              <a:rPr lang="en-GB" sz="1900" dirty="0">
                <a:solidFill>
                  <a:schemeClr val="bg1"/>
                </a:solidFill>
                <a:latin typeface="medium-content-serif-font"/>
              </a:rPr>
              <a:t>1 | 1 | 1 | -1</a:t>
            </a:r>
            <a:endParaRPr lang="en-GB" sz="1900" dirty="0">
              <a:solidFill>
                <a:schemeClr val="bg1"/>
              </a:solidFill>
            </a:endParaRPr>
          </a:p>
        </p:txBody>
      </p:sp>
      <p:sp>
        <p:nvSpPr>
          <p:cNvPr id="8" name="TextBox 7">
            <a:extLst>
              <a:ext uri="{FF2B5EF4-FFF2-40B4-BE49-F238E27FC236}">
                <a16:creationId xmlns:a16="http://schemas.microsoft.com/office/drawing/2014/main" id="{A752BD85-F017-408A-9046-A9A40D3CE3C6}"/>
              </a:ext>
            </a:extLst>
          </p:cNvPr>
          <p:cNvSpPr txBox="1"/>
          <p:nvPr/>
        </p:nvSpPr>
        <p:spPr>
          <a:xfrm>
            <a:off x="2785895" y="5188885"/>
            <a:ext cx="6620210" cy="923330"/>
          </a:xfrm>
          <a:prstGeom prst="rect">
            <a:avLst/>
          </a:prstGeom>
          <a:noFill/>
        </p:spPr>
        <p:txBody>
          <a:bodyPr wrap="none" rtlCol="0">
            <a:spAutoFit/>
          </a:bodyPr>
          <a:lstStyle/>
          <a:p>
            <a:r>
              <a:rPr lang="en-GB" dirty="0">
                <a:solidFill>
                  <a:schemeClr val="bg1"/>
                </a:solidFill>
              </a:rPr>
              <a:t>So, if there are 100 people, we’ll need to go through:</a:t>
            </a:r>
          </a:p>
          <a:p>
            <a:r>
              <a:rPr lang="en-GB" dirty="0">
                <a:solidFill>
                  <a:schemeClr val="bg1"/>
                </a:solidFill>
              </a:rPr>
              <a:t>2¹⁰⁰ ~= 10³⁰ = one million </a:t>
            </a:r>
            <a:r>
              <a:rPr lang="en-GB" dirty="0" err="1">
                <a:solidFill>
                  <a:schemeClr val="bg1"/>
                </a:solidFill>
              </a:rPr>
              <a:t>million</a:t>
            </a:r>
            <a:r>
              <a:rPr lang="en-GB" dirty="0">
                <a:solidFill>
                  <a:schemeClr val="bg1"/>
                </a:solidFill>
              </a:rPr>
              <a:t> </a:t>
            </a:r>
            <a:r>
              <a:rPr lang="en-GB" dirty="0" err="1">
                <a:solidFill>
                  <a:schemeClr val="bg1"/>
                </a:solidFill>
              </a:rPr>
              <a:t>million</a:t>
            </a:r>
            <a:r>
              <a:rPr lang="en-GB" dirty="0">
                <a:solidFill>
                  <a:schemeClr val="bg1"/>
                </a:solidFill>
              </a:rPr>
              <a:t> </a:t>
            </a:r>
            <a:r>
              <a:rPr lang="en-GB" dirty="0" err="1">
                <a:solidFill>
                  <a:schemeClr val="bg1"/>
                </a:solidFill>
              </a:rPr>
              <a:t>million</a:t>
            </a:r>
            <a:r>
              <a:rPr lang="en-GB" dirty="0">
                <a:solidFill>
                  <a:schemeClr val="bg1"/>
                </a:solidFill>
              </a:rPr>
              <a:t> </a:t>
            </a:r>
            <a:r>
              <a:rPr lang="en-GB" dirty="0" err="1">
                <a:solidFill>
                  <a:schemeClr val="bg1"/>
                </a:solidFill>
              </a:rPr>
              <a:t>million</a:t>
            </a:r>
            <a:r>
              <a:rPr lang="en-GB" dirty="0">
                <a:solidFill>
                  <a:schemeClr val="bg1"/>
                </a:solidFill>
              </a:rPr>
              <a:t> configuration</a:t>
            </a:r>
          </a:p>
          <a:p>
            <a:endParaRPr lang="en-GB" dirty="0">
              <a:solidFill>
                <a:schemeClr val="bg1"/>
              </a:solidFill>
            </a:endParaRPr>
          </a:p>
        </p:txBody>
      </p:sp>
      <p:sp>
        <p:nvSpPr>
          <p:cNvPr id="9" name="Footer Placeholder 8">
            <a:extLst>
              <a:ext uri="{FF2B5EF4-FFF2-40B4-BE49-F238E27FC236}">
                <a16:creationId xmlns:a16="http://schemas.microsoft.com/office/drawing/2014/main" id="{8B60A0DA-377C-4C8A-A6BC-38960782BBD5}"/>
              </a:ext>
            </a:extLst>
          </p:cNvPr>
          <p:cNvSpPr>
            <a:spLocks noGrp="1"/>
          </p:cNvSpPr>
          <p:nvPr>
            <p:ph type="ftr" sz="quarter" idx="11"/>
          </p:nvPr>
        </p:nvSpPr>
        <p:spPr/>
        <p:txBody>
          <a:bodyPr/>
          <a:lstStyle/>
          <a:p>
            <a:r>
              <a:rPr lang="en-GB"/>
              <a:t>Seminar by 160115733122</a:t>
            </a:r>
          </a:p>
        </p:txBody>
      </p:sp>
    </p:spTree>
    <p:extLst>
      <p:ext uri="{BB962C8B-B14F-4D97-AF65-F5344CB8AC3E}">
        <p14:creationId xmlns:p14="http://schemas.microsoft.com/office/powerpoint/2010/main" val="117670290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1103</Words>
  <Application>Microsoft Office PowerPoint</Application>
  <PresentationFormat>Widescreen</PresentationFormat>
  <Paragraphs>114</Paragraphs>
  <Slides>20</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Lapidary333BT-Roman</vt:lpstr>
      <vt:lpstr>medium-content-serif-font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Ankitha</dc:creator>
  <cp:lastModifiedBy>Ankitha</cp:lastModifiedBy>
  <cp:revision>7</cp:revision>
  <dcterms:created xsi:type="dcterms:W3CDTF">2019-01-04T07:55:20Z</dcterms:created>
  <dcterms:modified xsi:type="dcterms:W3CDTF">2019-01-04T09:43:47Z</dcterms:modified>
</cp:coreProperties>
</file>