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C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2" autoAdjust="0"/>
  </p:normalViewPr>
  <p:slideViewPr>
    <p:cSldViewPr snapToGrid="0">
      <p:cViewPr varScale="1">
        <p:scale>
          <a:sx n="53" d="100"/>
          <a:sy n="53" d="100"/>
        </p:scale>
        <p:origin x="13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87D19-1ACC-4C3D-A09F-E25FE2520118}" type="datetimeFigureOut">
              <a:rPr lang="en-GB" smtClean="0"/>
              <a:t>18/09/2018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4F891-DE33-495A-BCEE-305A9DA8ED37}" type="slidenum">
              <a:rPr lang="en-GB" smtClean="0"/>
              <a:t>‹#›</a:t>
            </a:fld>
            <a:endParaRPr lang="en-GB"/>
          </a:p>
        </p:txBody>
      </p:sp>
    </p:spTree>
    <p:extLst>
      <p:ext uri="{BB962C8B-B14F-4D97-AF65-F5344CB8AC3E}">
        <p14:creationId xmlns:p14="http://schemas.microsoft.com/office/powerpoint/2010/main" val="2754683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E-commerce" TargetMode="External"/><Relationship Id="rId7" Type="http://schemas.openxmlformats.org/officeDocument/2006/relationships/hyperlink" Target="https://en.wikipedia.org/wiki/Technology"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en.wikipedia.org/wiki/Artificial_intelligence" TargetMode="External"/><Relationship Id="rId5" Type="http://schemas.openxmlformats.org/officeDocument/2006/relationships/hyperlink" Target="https://en.wikipedia.org/wiki/Internet" TargetMode="External"/><Relationship Id="rId4" Type="http://schemas.openxmlformats.org/officeDocument/2006/relationships/hyperlink" Target="https://en.wikipedia.org/wiki/Retail"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libaba_Group#cite_note-9"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en.wikipedia.org/wiki/List_of_largest_Internet_companie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List_of_largest_Internet_companies" TargetMode="External"/><Relationship Id="rId7" Type="http://schemas.openxmlformats.org/officeDocument/2006/relationships/hyperlink" Target="https://en.wikipedia.org/wiki/Alibaba_Group#cite_note-Institutional_Investor-1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EBay" TargetMode="External"/><Relationship Id="rId5" Type="http://schemas.openxmlformats.org/officeDocument/2006/relationships/hyperlink" Target="https://en.wikipedia.org/wiki/Amazon_(company)" TargetMode="External"/><Relationship Id="rId4" Type="http://schemas.openxmlformats.org/officeDocument/2006/relationships/hyperlink" Target="https://en.wikipedia.org/wiki/Walma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Alibaba Group Holding Limited</a:t>
            </a:r>
            <a:r>
              <a:rPr lang="en-GB" sz="1200" b="0" i="0" kern="1200" dirty="0">
                <a:solidFill>
                  <a:schemeClr val="tx1"/>
                </a:solidFill>
                <a:effectLst/>
                <a:latin typeface="+mn-lt"/>
                <a:ea typeface="+mn-ea"/>
                <a:cs typeface="+mn-cs"/>
              </a:rPr>
              <a:t> is a Chinese multinational conglomerate specializing in </a:t>
            </a:r>
            <a:r>
              <a:rPr lang="en-GB" sz="1200" b="0" i="0" u="none" strike="noStrike" kern="1200" dirty="0">
                <a:solidFill>
                  <a:schemeClr val="tx1"/>
                </a:solidFill>
                <a:effectLst/>
                <a:latin typeface="+mn-lt"/>
                <a:ea typeface="+mn-ea"/>
                <a:cs typeface="+mn-cs"/>
                <a:hlinkClick r:id="rId3" tooltip="E-commerce"/>
              </a:rPr>
              <a:t>e-commerce</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4" tooltip="Retail"/>
              </a:rPr>
              <a:t>retail</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5" tooltip="Internet"/>
              </a:rPr>
              <a:t>Internet</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6" tooltip="Artificial intelligence"/>
              </a:rPr>
              <a:t>AI</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7" tooltip="Technology"/>
              </a:rPr>
              <a:t>technology</a:t>
            </a:r>
            <a:r>
              <a:rPr lang="en-GB" sz="1200" b="0" i="0" kern="1200" dirty="0">
                <a:solidFill>
                  <a:schemeClr val="tx1"/>
                </a:solidFill>
                <a:effectLst/>
                <a:latin typeface="+mn-lt"/>
                <a:ea typeface="+mn-ea"/>
                <a:cs typeface="+mn-cs"/>
              </a:rPr>
              <a:t>. </a:t>
            </a:r>
            <a:endParaRPr lang="en-GB" dirty="0"/>
          </a:p>
        </p:txBody>
      </p:sp>
      <p:sp>
        <p:nvSpPr>
          <p:cNvPr id="4" name="Slide Number Placeholder 3"/>
          <p:cNvSpPr>
            <a:spLocks noGrp="1"/>
          </p:cNvSpPr>
          <p:nvPr>
            <p:ph type="sldNum" sz="quarter" idx="5"/>
          </p:nvPr>
        </p:nvSpPr>
        <p:spPr/>
        <p:txBody>
          <a:bodyPr/>
          <a:lstStyle/>
          <a:p>
            <a:fld id="{F514F891-DE33-495A-BCEE-305A9DA8ED37}" type="slidenum">
              <a:rPr lang="en-GB" smtClean="0"/>
              <a:t>1</a:t>
            </a:fld>
            <a:endParaRPr lang="en-GB"/>
          </a:p>
        </p:txBody>
      </p:sp>
    </p:spTree>
    <p:extLst>
      <p:ext uri="{BB962C8B-B14F-4D97-AF65-F5344CB8AC3E}">
        <p14:creationId xmlns:p14="http://schemas.microsoft.com/office/powerpoint/2010/main" val="221586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cap="all" dirty="0">
                <a:solidFill>
                  <a:schemeClr val="tx1"/>
                </a:solidFill>
                <a:effectLst/>
                <a:latin typeface="+mn-lt"/>
                <a:ea typeface="+mn-ea"/>
                <a:cs typeface="+mn-cs"/>
              </a:rPr>
              <a:t>ALIBABA GROUP WAS FOUNDED IN 1999 BY 18 PEOPLE LED BY JACK MA, </a:t>
            </a:r>
            <a:r>
              <a:rPr lang="en-GB" sz="1200" b="0" i="0" kern="1200" cap="all" dirty="0">
                <a:solidFill>
                  <a:schemeClr val="tx1"/>
                </a:solidFill>
                <a:effectLst/>
                <a:latin typeface="+mn-lt"/>
                <a:ea typeface="+mn-ea"/>
                <a:cs typeface="+mn-cs"/>
              </a:rPr>
              <a:t>a former English teacher from Hangzhou, China.</a:t>
            </a:r>
            <a:endParaRPr lang="en-GB" sz="1200" b="1" i="0" kern="1200" cap="all"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Today Alibaba has around </a:t>
            </a:r>
            <a:r>
              <a:rPr lang="en-US" altLang="en-US" sz="1200" dirty="0"/>
              <a:t>17,000 Employees in more than 50 Cities with 50 Million Users spread across 240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With operations in over 200 countries,</a:t>
            </a:r>
            <a:r>
              <a:rPr lang="en-GB" sz="1200" b="0" i="0" u="none" strike="noStrike" kern="1200" baseline="30000" dirty="0">
                <a:solidFill>
                  <a:schemeClr val="tx1"/>
                </a:solidFill>
                <a:effectLst/>
                <a:latin typeface="+mn-lt"/>
                <a:ea typeface="+mn-ea"/>
                <a:cs typeface="+mn-cs"/>
                <a:hlinkClick r:id="rId3"/>
              </a:rPr>
              <a:t>[9]</a:t>
            </a:r>
            <a:r>
              <a:rPr lang="en-GB" sz="1200" b="0" i="0" kern="1200" dirty="0">
                <a:solidFill>
                  <a:schemeClr val="tx1"/>
                </a:solidFill>
                <a:effectLst/>
                <a:latin typeface="+mn-lt"/>
                <a:ea typeface="+mn-ea"/>
                <a:cs typeface="+mn-cs"/>
              </a:rPr>
              <a:t> Alibaba is the world's largest retailer, </a:t>
            </a:r>
            <a:r>
              <a:rPr lang="en-GB" sz="1200" b="0" i="0" u="none" strike="noStrike" kern="1200" dirty="0">
                <a:solidFill>
                  <a:schemeClr val="tx1"/>
                </a:solidFill>
                <a:effectLst/>
                <a:latin typeface="+mn-lt"/>
                <a:ea typeface="+mn-ea"/>
                <a:cs typeface="+mn-cs"/>
                <a:hlinkClick r:id="rId4" tooltip="List of largest Internet companies"/>
              </a:rPr>
              <a:t>one of the largest Internet</a:t>
            </a:r>
            <a:r>
              <a:rPr lang="en-GB" sz="1200" b="0" i="0" kern="1200" dirty="0">
                <a:solidFill>
                  <a:schemeClr val="tx1"/>
                </a:solidFill>
                <a:effectLst/>
                <a:latin typeface="+mn-lt"/>
                <a:ea typeface="+mn-ea"/>
                <a:cs typeface="+mn-cs"/>
              </a:rPr>
              <a:t> and AI companies, one of the biggest venture capital firms, and one of the biggest investment corporations in the world</a:t>
            </a:r>
            <a:endParaRPr lang="en-US" altLang="en-US" sz="1200" dirty="0"/>
          </a:p>
          <a:p>
            <a:endParaRPr lang="en-GB" dirty="0"/>
          </a:p>
        </p:txBody>
      </p:sp>
      <p:sp>
        <p:nvSpPr>
          <p:cNvPr id="4" name="Slide Number Placeholder 3"/>
          <p:cNvSpPr>
            <a:spLocks noGrp="1"/>
          </p:cNvSpPr>
          <p:nvPr>
            <p:ph type="sldNum" sz="quarter" idx="5"/>
          </p:nvPr>
        </p:nvSpPr>
        <p:spPr/>
        <p:txBody>
          <a:bodyPr/>
          <a:lstStyle/>
          <a:p>
            <a:fld id="{F514F891-DE33-495A-BCEE-305A9DA8ED37}" type="slidenum">
              <a:rPr lang="en-GB" smtClean="0"/>
              <a:t>2</a:t>
            </a:fld>
            <a:endParaRPr lang="en-GB"/>
          </a:p>
        </p:txBody>
      </p:sp>
    </p:spTree>
    <p:extLst>
      <p:ext uri="{BB962C8B-B14F-4D97-AF65-F5344CB8AC3E}">
        <p14:creationId xmlns:p14="http://schemas.microsoft.com/office/powerpoint/2010/main" val="361911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DDoS:</a:t>
            </a:r>
          </a:p>
          <a:p>
            <a:r>
              <a:rPr lang="en-US" u="none" dirty="0"/>
              <a:t>Distributed Denial of Service</a:t>
            </a:r>
            <a:endParaRPr lang="en-GB" u="none" dirty="0"/>
          </a:p>
        </p:txBody>
      </p:sp>
      <p:sp>
        <p:nvSpPr>
          <p:cNvPr id="4" name="Slide Number Placeholder 3"/>
          <p:cNvSpPr>
            <a:spLocks noGrp="1"/>
          </p:cNvSpPr>
          <p:nvPr>
            <p:ph type="sldNum" sz="quarter" idx="5"/>
          </p:nvPr>
        </p:nvSpPr>
        <p:spPr/>
        <p:txBody>
          <a:bodyPr/>
          <a:lstStyle/>
          <a:p>
            <a:fld id="{F514F891-DE33-495A-BCEE-305A9DA8ED37}" type="slidenum">
              <a:rPr lang="en-GB" smtClean="0"/>
              <a:t>4</a:t>
            </a:fld>
            <a:endParaRPr lang="en-GB"/>
          </a:p>
        </p:txBody>
      </p:sp>
    </p:spTree>
    <p:extLst>
      <p:ext uri="{BB962C8B-B14F-4D97-AF65-F5344CB8AC3E}">
        <p14:creationId xmlns:p14="http://schemas.microsoft.com/office/powerpoint/2010/main" val="231678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TokuDB</a:t>
            </a:r>
            <a:r>
              <a:rPr lang="en-US" dirty="0"/>
              <a:t> is an open source, high performance storage engine for MySQL and MariaDB. </a:t>
            </a:r>
            <a:r>
              <a:rPr lang="en-US" u="none" dirty="0"/>
              <a:t>Uses fractal tree index. </a:t>
            </a:r>
          </a:p>
          <a:p>
            <a:r>
              <a:rPr lang="en-US" u="none" dirty="0"/>
              <a:t>LAMP Stack and PHP </a:t>
            </a:r>
            <a:r>
              <a:rPr lang="en-US" u="none" dirty="0" err="1"/>
              <a:t>sdks</a:t>
            </a:r>
            <a:r>
              <a:rPr lang="en-US" u="none" dirty="0"/>
              <a:t> to run on cloud platforms</a:t>
            </a:r>
          </a:p>
          <a:p>
            <a:r>
              <a:rPr lang="en-GB" sz="1200" b="0" i="0" kern="1200" dirty="0">
                <a:solidFill>
                  <a:schemeClr val="tx1"/>
                </a:solidFill>
                <a:effectLst/>
                <a:latin typeface="+mn-lt"/>
                <a:ea typeface="+mn-ea"/>
                <a:cs typeface="+mn-cs"/>
              </a:rPr>
              <a:t>Alibaba is the world's largest retailer, </a:t>
            </a:r>
            <a:r>
              <a:rPr lang="en-GB" sz="1200" b="0" i="0" u="none" strike="noStrike" kern="1200" dirty="0">
                <a:solidFill>
                  <a:schemeClr val="tx1"/>
                </a:solidFill>
                <a:effectLst/>
                <a:latin typeface="+mn-lt"/>
                <a:ea typeface="+mn-ea"/>
                <a:cs typeface="+mn-cs"/>
                <a:hlinkClick r:id="rId3" tooltip="List of largest Internet companies"/>
              </a:rPr>
              <a:t>one of the largest Internet</a:t>
            </a:r>
            <a:r>
              <a:rPr lang="en-GB" sz="1200" b="0" i="0" kern="1200" dirty="0">
                <a:solidFill>
                  <a:schemeClr val="tx1"/>
                </a:solidFill>
                <a:effectLst/>
                <a:latin typeface="+mn-lt"/>
                <a:ea typeface="+mn-ea"/>
                <a:cs typeface="+mn-cs"/>
              </a:rPr>
              <a:t> and AI companies, one of the biggest venture capital firms, and one of the biggest investment corporations in the world. Its online sales and profits surpassed all US retailers (including </a:t>
            </a:r>
            <a:r>
              <a:rPr lang="en-GB" sz="1200" b="0" i="0" u="none" strike="noStrike" kern="1200" dirty="0">
                <a:solidFill>
                  <a:schemeClr val="tx1"/>
                </a:solidFill>
                <a:effectLst/>
                <a:latin typeface="+mn-lt"/>
                <a:ea typeface="+mn-ea"/>
                <a:cs typeface="+mn-cs"/>
                <a:hlinkClick r:id="rId4" tooltip="Walmart"/>
              </a:rPr>
              <a:t>Walmart</a:t>
            </a:r>
            <a:r>
              <a:rPr lang="en-GB" sz="1200" b="0" i="0" kern="120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5" tooltip="Amazon (company)"/>
              </a:rPr>
              <a:t>Amazon</a:t>
            </a:r>
            <a:r>
              <a:rPr lang="en-GB" sz="1200" b="0" i="0" kern="1200" dirty="0">
                <a:solidFill>
                  <a:schemeClr val="tx1"/>
                </a:solidFill>
                <a:effectLst/>
                <a:latin typeface="+mn-lt"/>
                <a:ea typeface="+mn-ea"/>
                <a:cs typeface="+mn-cs"/>
              </a:rPr>
              <a:t> and </a:t>
            </a:r>
            <a:r>
              <a:rPr lang="en-GB" sz="1200" b="0" i="0" u="none" strike="noStrike" kern="1200" dirty="0">
                <a:solidFill>
                  <a:schemeClr val="tx1"/>
                </a:solidFill>
                <a:effectLst/>
                <a:latin typeface="+mn-lt"/>
                <a:ea typeface="+mn-ea"/>
                <a:cs typeface="+mn-cs"/>
                <a:hlinkClick r:id="rId6" tooltip="EBay"/>
              </a:rPr>
              <a:t>eBay</a:t>
            </a:r>
            <a:r>
              <a:rPr lang="en-GB" sz="1200" b="0" i="0" kern="1200" dirty="0">
                <a:solidFill>
                  <a:schemeClr val="tx1"/>
                </a:solidFill>
                <a:effectLst/>
                <a:latin typeface="+mn-lt"/>
                <a:ea typeface="+mn-ea"/>
                <a:cs typeface="+mn-cs"/>
              </a:rPr>
              <a:t>) combined since 2015.</a:t>
            </a:r>
            <a:r>
              <a:rPr lang="en-GB" sz="1200" b="0" i="0" u="none" strike="noStrike" kern="1200" baseline="30000" dirty="0">
                <a:solidFill>
                  <a:schemeClr val="tx1"/>
                </a:solidFill>
                <a:effectLst/>
                <a:latin typeface="+mn-lt"/>
                <a:ea typeface="+mn-ea"/>
                <a:cs typeface="+mn-cs"/>
                <a:hlinkClick r:id="rId7"/>
              </a:rPr>
              <a:t>[15]</a:t>
            </a:r>
            <a:endParaRPr lang="en-GB" u="none" dirty="0"/>
          </a:p>
        </p:txBody>
      </p:sp>
      <p:sp>
        <p:nvSpPr>
          <p:cNvPr id="4" name="Slide Number Placeholder 3"/>
          <p:cNvSpPr>
            <a:spLocks noGrp="1"/>
          </p:cNvSpPr>
          <p:nvPr>
            <p:ph type="sldNum" sz="quarter" idx="5"/>
          </p:nvPr>
        </p:nvSpPr>
        <p:spPr/>
        <p:txBody>
          <a:bodyPr/>
          <a:lstStyle/>
          <a:p>
            <a:fld id="{F514F891-DE33-495A-BCEE-305A9DA8ED37}" type="slidenum">
              <a:rPr lang="en-GB" smtClean="0"/>
              <a:t>6</a:t>
            </a:fld>
            <a:endParaRPr lang="en-GB"/>
          </a:p>
        </p:txBody>
      </p:sp>
    </p:spTree>
    <p:extLst>
      <p:ext uri="{BB962C8B-B14F-4D97-AF65-F5344CB8AC3E}">
        <p14:creationId xmlns:p14="http://schemas.microsoft.com/office/powerpoint/2010/main" val="2792296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6B10-2DB0-4C3A-ABF7-006554429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684341-E0BD-4322-9227-2AE12B2BF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ED2EE8-B132-4526-B417-223F93DAC8AF}"/>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5" name="Footer Placeholder 4">
            <a:extLst>
              <a:ext uri="{FF2B5EF4-FFF2-40B4-BE49-F238E27FC236}">
                <a16:creationId xmlns:a16="http://schemas.microsoft.com/office/drawing/2014/main" id="{B3D861D9-84A5-407B-ACBA-1C4DA0F7EB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415D02-27A1-4999-8CB4-DDDE60183010}"/>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37124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D9F1-4FF0-409A-B4DD-632B650FCF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E483A4-3FC7-439B-B0DB-DBCAF02C94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556BCF-562A-4BA5-A718-F355221C5B11}"/>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5" name="Footer Placeholder 4">
            <a:extLst>
              <a:ext uri="{FF2B5EF4-FFF2-40B4-BE49-F238E27FC236}">
                <a16:creationId xmlns:a16="http://schemas.microsoft.com/office/drawing/2014/main" id="{0D248A98-CF97-4FC7-83E6-03753D07A8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9CEC5B-F7B1-44E7-A9D1-861CC12B03CF}"/>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421182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6F8F5-D2EC-4E09-B0F0-C1C43391A9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97EDCA-518D-49C8-AD13-B1BE557B664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CAE027-4334-4EFF-8431-C0AEBF9D7950}"/>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5" name="Footer Placeholder 4">
            <a:extLst>
              <a:ext uri="{FF2B5EF4-FFF2-40B4-BE49-F238E27FC236}">
                <a16:creationId xmlns:a16="http://schemas.microsoft.com/office/drawing/2014/main" id="{3D675C8E-A117-45F8-B744-D842DB2C9C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CBE714-00C9-454D-A3C7-0637BAC0CF3F}"/>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368278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61A2-F335-4AF3-9B23-4309CCB618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D5D59E-DB30-4FD6-A78F-9948C06CC1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47A09B-2654-4453-BF7C-F54F9549B40F}"/>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5" name="Footer Placeholder 4">
            <a:extLst>
              <a:ext uri="{FF2B5EF4-FFF2-40B4-BE49-F238E27FC236}">
                <a16:creationId xmlns:a16="http://schemas.microsoft.com/office/drawing/2014/main" id="{861E5932-4D06-4B48-BB5A-43F6596C56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AD3A7D-20DF-45B5-B1C8-38211A8FBAA9}"/>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85947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B5A5-75FA-49A8-900F-1C73B3C76A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D4FEDD-0E39-46CC-B8BD-A2A09BB60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C7EDAC-0EC5-4711-B449-612D4F410D88}"/>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5" name="Footer Placeholder 4">
            <a:extLst>
              <a:ext uri="{FF2B5EF4-FFF2-40B4-BE49-F238E27FC236}">
                <a16:creationId xmlns:a16="http://schemas.microsoft.com/office/drawing/2014/main" id="{30969B87-61DC-4A52-8561-0EBB44A21D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2A3F83-6DE6-4BD3-A3E7-C4D35DD54B03}"/>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298044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2497-D7F9-4A51-A098-6555D72831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8B860F-97BE-434D-B6C4-6CDE116130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2BDAC50-3F13-4861-B0EE-FA6E78039D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C6EE87-2FB5-4A37-B522-8416B7901B53}"/>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6" name="Footer Placeholder 5">
            <a:extLst>
              <a:ext uri="{FF2B5EF4-FFF2-40B4-BE49-F238E27FC236}">
                <a16:creationId xmlns:a16="http://schemas.microsoft.com/office/drawing/2014/main" id="{3DC6BF24-E853-4003-9903-8C21AA8624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2A83BF-5335-4F4D-9206-6E631C71F2E5}"/>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163231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CD8-988E-400A-870E-84E399B9459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C3E0AB-C63D-4D5B-B9B2-64C3E7E9A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789CF6-194D-4FE3-9B58-78B1246D335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97F2914-9323-41FA-9D48-F27AA0B20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9A86E3-35CE-4DFD-B3E5-49C376391C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FD66F2D-9A49-424C-A24C-8FAEC1C122EA}"/>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8" name="Footer Placeholder 7">
            <a:extLst>
              <a:ext uri="{FF2B5EF4-FFF2-40B4-BE49-F238E27FC236}">
                <a16:creationId xmlns:a16="http://schemas.microsoft.com/office/drawing/2014/main" id="{5F3D87E5-0474-4141-A237-4B5B67ECFBC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C845656-BC1C-4351-8988-5E7A8BD3D957}"/>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8537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68BD-FACE-4C29-AC65-0D216D581A0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7D83F36-0AA0-40D6-84BF-3204A2AF89CC}"/>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4" name="Footer Placeholder 3">
            <a:extLst>
              <a:ext uri="{FF2B5EF4-FFF2-40B4-BE49-F238E27FC236}">
                <a16:creationId xmlns:a16="http://schemas.microsoft.com/office/drawing/2014/main" id="{D73270FF-09CA-46F9-A638-E24C3BF56F3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D7E7124-BAA5-4772-9040-BFE1CC610677}"/>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411871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B40E9-55F1-461B-B6EB-C97710A4034F}"/>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3" name="Footer Placeholder 2">
            <a:extLst>
              <a:ext uri="{FF2B5EF4-FFF2-40B4-BE49-F238E27FC236}">
                <a16:creationId xmlns:a16="http://schemas.microsoft.com/office/drawing/2014/main" id="{87BE2EE7-35EB-41C8-B77C-088AA142192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F24FE6-2EDB-45C7-B92D-EB56E6900F24}"/>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392803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F6D0-4EFB-4578-8B43-E87DCF917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7CEB09-33CA-4A60-BCBB-B2E7AC200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2E0D482-DE5D-4D9F-A763-884DF11DC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2A818C-A959-405F-AB17-A467F8E7B92C}"/>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6" name="Footer Placeholder 5">
            <a:extLst>
              <a:ext uri="{FF2B5EF4-FFF2-40B4-BE49-F238E27FC236}">
                <a16:creationId xmlns:a16="http://schemas.microsoft.com/office/drawing/2014/main" id="{4439A023-52C7-4183-BF4E-EC81AC85D9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C951F4-28EA-4A9C-98ED-69E710A1A30C}"/>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22099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8128-2091-4456-BD4D-3A3C1AD71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2E50A9C-E666-4698-8D77-8CF73A568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8C5AF6-A38D-4182-ADB0-FCBFC6A5E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CE22DA-7748-4C92-9C4A-65C0A0973C63}"/>
              </a:ext>
            </a:extLst>
          </p:cNvPr>
          <p:cNvSpPr>
            <a:spLocks noGrp="1"/>
          </p:cNvSpPr>
          <p:nvPr>
            <p:ph type="dt" sz="half" idx="10"/>
          </p:nvPr>
        </p:nvSpPr>
        <p:spPr/>
        <p:txBody>
          <a:bodyPr/>
          <a:lstStyle/>
          <a:p>
            <a:fld id="{90C84894-DF97-4BEC-B3F3-4952DE4D9605}" type="datetimeFigureOut">
              <a:rPr lang="en-GB" smtClean="0"/>
              <a:t>18/09/2018</a:t>
            </a:fld>
            <a:endParaRPr lang="en-GB"/>
          </a:p>
        </p:txBody>
      </p:sp>
      <p:sp>
        <p:nvSpPr>
          <p:cNvPr id="6" name="Footer Placeholder 5">
            <a:extLst>
              <a:ext uri="{FF2B5EF4-FFF2-40B4-BE49-F238E27FC236}">
                <a16:creationId xmlns:a16="http://schemas.microsoft.com/office/drawing/2014/main" id="{6A9D48CE-00D1-4A84-BF33-C08C258FBC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277FE4-E5B9-4EF2-B00A-7F0515673E92}"/>
              </a:ext>
            </a:extLst>
          </p:cNvPr>
          <p:cNvSpPr>
            <a:spLocks noGrp="1"/>
          </p:cNvSpPr>
          <p:nvPr>
            <p:ph type="sldNum" sz="quarter" idx="12"/>
          </p:nvPr>
        </p:nvSpPr>
        <p:spPr/>
        <p:txBody>
          <a:bodyPr/>
          <a:lstStyle/>
          <a:p>
            <a:fld id="{D31DFE8D-4AA0-404B-8136-B28094986924}" type="slidenum">
              <a:rPr lang="en-GB" smtClean="0"/>
              <a:t>‹#›</a:t>
            </a:fld>
            <a:endParaRPr lang="en-GB"/>
          </a:p>
        </p:txBody>
      </p:sp>
    </p:spTree>
    <p:extLst>
      <p:ext uri="{BB962C8B-B14F-4D97-AF65-F5344CB8AC3E}">
        <p14:creationId xmlns:p14="http://schemas.microsoft.com/office/powerpoint/2010/main" val="57067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8926D-CD79-4688-9216-E71C90BC8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9EA7D3-B2C6-40EA-944C-55EF52BAB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25B0FD-49EF-41A2-B783-00B1C6CE95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84894-DF97-4BEC-B3F3-4952DE4D9605}" type="datetimeFigureOut">
              <a:rPr lang="en-GB" smtClean="0"/>
              <a:t>18/09/2018</a:t>
            </a:fld>
            <a:endParaRPr lang="en-GB"/>
          </a:p>
        </p:txBody>
      </p:sp>
      <p:sp>
        <p:nvSpPr>
          <p:cNvPr id="5" name="Footer Placeholder 4">
            <a:extLst>
              <a:ext uri="{FF2B5EF4-FFF2-40B4-BE49-F238E27FC236}">
                <a16:creationId xmlns:a16="http://schemas.microsoft.com/office/drawing/2014/main" id="{54F89CEA-7F3C-4528-B619-763E3A0BF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7E875A6-4191-4EF0-897A-3C6F3F45B6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DFE8D-4AA0-404B-8136-B28094986924}" type="slidenum">
              <a:rPr lang="en-GB" smtClean="0"/>
              <a:t>‹#›</a:t>
            </a:fld>
            <a:endParaRPr lang="en-GB"/>
          </a:p>
        </p:txBody>
      </p:sp>
    </p:spTree>
    <p:extLst>
      <p:ext uri="{BB962C8B-B14F-4D97-AF65-F5344CB8AC3E}">
        <p14:creationId xmlns:p14="http://schemas.microsoft.com/office/powerpoint/2010/main" val="1083587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Content_delivery_network" TargetMode="External"/><Relationship Id="rId3" Type="http://schemas.openxmlformats.org/officeDocument/2006/relationships/image" Target="../media/image4.png"/><Relationship Id="rId7" Type="http://schemas.openxmlformats.org/officeDocument/2006/relationships/hyperlink" Target="https://en.wikipedia.org/wiki/Antidosi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en.wikipedia.org/wiki/Big_data" TargetMode="External"/><Relationship Id="rId5" Type="http://schemas.openxmlformats.org/officeDocument/2006/relationships/hyperlink" Target="https://en.wikipedia.org/wiki/Relational_database" TargetMode="External"/><Relationship Id="rId4" Type="http://schemas.openxmlformats.org/officeDocument/2006/relationships/hyperlink" Target="https://en.wikipedia.org/wiki/Data_storag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6C15"/>
        </a:solidFill>
        <a:effectLst/>
      </p:bgPr>
    </p:bg>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347E887F-EB84-4F4A-8A60-D92FEB880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60" y="496590"/>
            <a:ext cx="11036254" cy="59506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libaba Group icon png">
            <a:extLst>
              <a:ext uri="{FF2B5EF4-FFF2-40B4-BE49-F238E27FC236}">
                <a16:creationId xmlns:a16="http://schemas.microsoft.com/office/drawing/2014/main" id="{A5AFF76C-3D84-4088-A64F-D03C40F1D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0531" y="478302"/>
            <a:ext cx="2589383" cy="175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85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6C1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E47DA6-5493-4131-BFA3-573FE76A94CF}"/>
              </a:ext>
            </a:extLst>
          </p:cNvPr>
          <p:cNvSpPr txBox="1"/>
          <p:nvPr/>
        </p:nvSpPr>
        <p:spPr>
          <a:xfrm>
            <a:off x="868680" y="477407"/>
            <a:ext cx="10454640" cy="63805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altLang="en-US" sz="2500" dirty="0">
                <a:solidFill>
                  <a:schemeClr val="bg1"/>
                </a:solidFill>
                <a:sym typeface="Wingdings" panose="05000000000000000000" pitchFamily="2" charset="2"/>
              </a:rPr>
              <a:t>Alibaba.com is a </a:t>
            </a:r>
            <a:r>
              <a:rPr lang="en-US" altLang="en-US" sz="2500" b="1" dirty="0">
                <a:solidFill>
                  <a:schemeClr val="bg1"/>
                </a:solidFill>
                <a:sym typeface="Wingdings" panose="05000000000000000000" pitchFamily="2" charset="2"/>
              </a:rPr>
              <a:t>business to business</a:t>
            </a:r>
            <a:r>
              <a:rPr lang="en-US" altLang="en-US" sz="2500" dirty="0">
                <a:solidFill>
                  <a:schemeClr val="bg1"/>
                </a:solidFill>
                <a:sym typeface="Wingdings" panose="05000000000000000000" pitchFamily="2" charset="2"/>
              </a:rPr>
              <a:t>(B2B) ecommerce website, much like eBay retail, but focusing on manufacturing and business services. Alibaba wants to be the new </a:t>
            </a:r>
            <a:r>
              <a:rPr lang="en-US" altLang="en-US" sz="2500" b="1" dirty="0">
                <a:solidFill>
                  <a:schemeClr val="bg1"/>
                </a:solidFill>
                <a:sym typeface="Wingdings" panose="05000000000000000000" pitchFamily="2" charset="2"/>
              </a:rPr>
              <a:t>middle man</a:t>
            </a:r>
            <a:r>
              <a:rPr lang="en-US" altLang="en-US" sz="2500" dirty="0">
                <a:solidFill>
                  <a:schemeClr val="bg1"/>
                </a:solidFill>
                <a:sym typeface="Wingdings" panose="05000000000000000000" pitchFamily="2" charset="2"/>
              </a:rPr>
              <a:t>. </a:t>
            </a:r>
          </a:p>
          <a:p>
            <a:pPr marL="342900" indent="-342900" algn="just">
              <a:lnSpc>
                <a:spcPct val="150000"/>
              </a:lnSpc>
              <a:buFont typeface="Wingdings" panose="05000000000000000000" pitchFamily="2" charset="2"/>
              <a:buChar char="v"/>
            </a:pPr>
            <a:r>
              <a:rPr lang="en-US" altLang="en-US" sz="2500" dirty="0">
                <a:solidFill>
                  <a:schemeClr val="bg1"/>
                </a:solidFill>
                <a:sym typeface="Wingdings" panose="05000000000000000000" pitchFamily="2" charset="2"/>
              </a:rPr>
              <a:t>They do this by helping business establish their presence online through user friendly standardized formats for profiles and catalogues.  They help businesses find potential trading partners.  They also are a transaction platform.  This means that their website is place to begin the process of buying and selling.</a:t>
            </a:r>
          </a:p>
          <a:p>
            <a:pPr marL="342900" indent="-342900" algn="just">
              <a:lnSpc>
                <a:spcPct val="150000"/>
              </a:lnSpc>
              <a:buFont typeface="Wingdings" panose="05000000000000000000" pitchFamily="2" charset="2"/>
              <a:buChar char="v"/>
            </a:pPr>
            <a:r>
              <a:rPr lang="en-US" sz="2500" dirty="0">
                <a:solidFill>
                  <a:schemeClr val="bg1"/>
                </a:solidFill>
              </a:rPr>
              <a:t>Today Alibaba has around </a:t>
            </a:r>
            <a:r>
              <a:rPr lang="en-US" altLang="en-US" sz="2500" dirty="0">
                <a:solidFill>
                  <a:schemeClr val="bg1"/>
                </a:solidFill>
              </a:rPr>
              <a:t>17,000 Employees in more than 50 Cities with 50 Million Users spread across 240 Countries.</a:t>
            </a:r>
          </a:p>
          <a:p>
            <a:pPr algn="just">
              <a:lnSpc>
                <a:spcPct val="150000"/>
              </a:lnSpc>
            </a:pPr>
            <a:endParaRPr lang="en-US" altLang="en-US" sz="2500" dirty="0">
              <a:solidFill>
                <a:schemeClr val="bg1"/>
              </a:solidFill>
            </a:endParaRPr>
          </a:p>
        </p:txBody>
      </p:sp>
    </p:spTree>
    <p:extLst>
      <p:ext uri="{BB962C8B-B14F-4D97-AF65-F5344CB8AC3E}">
        <p14:creationId xmlns:p14="http://schemas.microsoft.com/office/powerpoint/2010/main" val="31329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6C1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FB635C-4D9E-4E03-8E6F-8444F4BD689F}"/>
              </a:ext>
            </a:extLst>
          </p:cNvPr>
          <p:cNvSpPr txBox="1"/>
          <p:nvPr/>
        </p:nvSpPr>
        <p:spPr>
          <a:xfrm>
            <a:off x="3547872" y="310896"/>
            <a:ext cx="5933484" cy="584775"/>
          </a:xfrm>
          <a:prstGeom prst="rect">
            <a:avLst/>
          </a:prstGeom>
          <a:noFill/>
        </p:spPr>
        <p:txBody>
          <a:bodyPr wrap="none" rtlCol="0">
            <a:spAutoFit/>
          </a:bodyPr>
          <a:lstStyle/>
          <a:p>
            <a:r>
              <a:rPr lang="en-US" sz="3200" b="1" dirty="0">
                <a:solidFill>
                  <a:schemeClr val="bg1"/>
                </a:solidFill>
              </a:rPr>
              <a:t>Companies and affiliated entities</a:t>
            </a:r>
            <a:endParaRPr lang="en-GB" sz="3200" b="1" dirty="0">
              <a:solidFill>
                <a:schemeClr val="bg1"/>
              </a:solidFill>
            </a:endParaRPr>
          </a:p>
        </p:txBody>
      </p:sp>
      <p:sp>
        <p:nvSpPr>
          <p:cNvPr id="4" name="TextBox 3">
            <a:extLst>
              <a:ext uri="{FF2B5EF4-FFF2-40B4-BE49-F238E27FC236}">
                <a16:creationId xmlns:a16="http://schemas.microsoft.com/office/drawing/2014/main" id="{0AB435BC-D024-4BB6-8F03-784A8654CD47}"/>
              </a:ext>
            </a:extLst>
          </p:cNvPr>
          <p:cNvSpPr txBox="1"/>
          <p:nvPr/>
        </p:nvSpPr>
        <p:spPr>
          <a:xfrm>
            <a:off x="896112" y="1481328"/>
            <a:ext cx="5340096" cy="3785652"/>
          </a:xfrm>
          <a:prstGeom prst="rect">
            <a:avLst/>
          </a:prstGeom>
          <a:noFill/>
        </p:spPr>
        <p:txBody>
          <a:bodyPr wrap="square" numCol="1" rtlCol="0">
            <a:spAutoFit/>
          </a:bodyPr>
          <a:lstStyle/>
          <a:p>
            <a:r>
              <a:rPr lang="en-US" sz="2400" b="1" dirty="0">
                <a:solidFill>
                  <a:schemeClr val="bg1"/>
                </a:solidFill>
              </a:rPr>
              <a:t>E-commerce and retail service platforms</a:t>
            </a:r>
          </a:p>
          <a:p>
            <a:pPr marL="285750" indent="-285750">
              <a:buFont typeface="Arial" panose="020B0604020202020204" pitchFamily="34" charset="0"/>
              <a:buChar char="•"/>
            </a:pPr>
            <a:r>
              <a:rPr lang="en-US" sz="2400" dirty="0">
                <a:solidFill>
                  <a:schemeClr val="bg1"/>
                </a:solidFill>
              </a:rPr>
              <a:t>Alibaba.com</a:t>
            </a:r>
          </a:p>
          <a:p>
            <a:pPr marL="285750" indent="-285750">
              <a:buFont typeface="Arial" panose="020B0604020202020204" pitchFamily="34" charset="0"/>
              <a:buChar char="•"/>
            </a:pPr>
            <a:r>
              <a:rPr lang="en-US" sz="2400" dirty="0">
                <a:solidFill>
                  <a:schemeClr val="bg1"/>
                </a:solidFill>
              </a:rPr>
              <a:t>AliExpress</a:t>
            </a:r>
          </a:p>
          <a:p>
            <a:pPr marL="285750" indent="-285750">
              <a:buFont typeface="Arial" panose="020B0604020202020204" pitchFamily="34" charset="0"/>
              <a:buChar char="•"/>
            </a:pPr>
            <a:r>
              <a:rPr lang="en-US" sz="2400" dirty="0">
                <a:solidFill>
                  <a:schemeClr val="bg1"/>
                </a:solidFill>
              </a:rPr>
              <a:t>Taobao</a:t>
            </a:r>
          </a:p>
          <a:p>
            <a:pPr marL="285750" indent="-285750">
              <a:buFont typeface="Arial" panose="020B0604020202020204" pitchFamily="34" charset="0"/>
              <a:buChar char="•"/>
            </a:pPr>
            <a:r>
              <a:rPr lang="en-US" sz="2400" dirty="0" err="1">
                <a:solidFill>
                  <a:schemeClr val="bg1"/>
                </a:solidFill>
              </a:rPr>
              <a:t>Tmall</a:t>
            </a:r>
            <a:endParaRPr lang="en-US" sz="2400" dirty="0">
              <a:solidFill>
                <a:schemeClr val="bg1"/>
              </a:solidFill>
            </a:endParaRPr>
          </a:p>
          <a:p>
            <a:r>
              <a:rPr lang="en-US" sz="2400" b="1" dirty="0">
                <a:solidFill>
                  <a:schemeClr val="bg1"/>
                </a:solidFill>
              </a:rPr>
              <a:t>Cloud Computing and AI technology</a:t>
            </a:r>
          </a:p>
          <a:p>
            <a:pPr marL="285750" indent="-285750">
              <a:buFont typeface="Arial" panose="020B0604020202020204" pitchFamily="34" charset="0"/>
              <a:buChar char="•"/>
            </a:pPr>
            <a:r>
              <a:rPr lang="en-US" sz="2400" dirty="0">
                <a:solidFill>
                  <a:schemeClr val="bg1"/>
                </a:solidFill>
              </a:rPr>
              <a:t>Alibaba Cloud</a:t>
            </a:r>
          </a:p>
          <a:p>
            <a:pPr marL="285750" indent="-285750">
              <a:buFont typeface="Arial" panose="020B0604020202020204" pitchFamily="34" charset="0"/>
              <a:buChar char="•"/>
            </a:pPr>
            <a:r>
              <a:rPr lang="en-US" sz="2400" dirty="0" err="1">
                <a:solidFill>
                  <a:schemeClr val="bg1"/>
                </a:solidFill>
              </a:rPr>
              <a:t>AliGenie</a:t>
            </a:r>
            <a:endParaRPr lang="en-US" sz="2400" dirty="0">
              <a:solidFill>
                <a:schemeClr val="bg1"/>
              </a:solidFill>
            </a:endParaRPr>
          </a:p>
          <a:p>
            <a:pPr marL="285750" indent="-285750">
              <a:buFont typeface="Arial" panose="020B0604020202020204" pitchFamily="34" charset="0"/>
              <a:buChar char="•"/>
            </a:pPr>
            <a:r>
              <a:rPr lang="en-US" sz="2400" dirty="0" err="1">
                <a:solidFill>
                  <a:schemeClr val="bg1"/>
                </a:solidFill>
              </a:rPr>
              <a:t>AliOS</a:t>
            </a:r>
            <a:endParaRPr lang="en-US" sz="2400" dirty="0">
              <a:solidFill>
                <a:schemeClr val="bg1"/>
              </a:solidFill>
            </a:endParaRPr>
          </a:p>
          <a:p>
            <a:endParaRPr lang="en-US" sz="2400" dirty="0">
              <a:solidFill>
                <a:schemeClr val="bg1"/>
              </a:solidFill>
            </a:endParaRPr>
          </a:p>
        </p:txBody>
      </p:sp>
      <p:sp>
        <p:nvSpPr>
          <p:cNvPr id="6" name="TextBox 5">
            <a:extLst>
              <a:ext uri="{FF2B5EF4-FFF2-40B4-BE49-F238E27FC236}">
                <a16:creationId xmlns:a16="http://schemas.microsoft.com/office/drawing/2014/main" id="{BC082C51-FF1E-48D1-8CF6-23151DCA9BF5}"/>
              </a:ext>
            </a:extLst>
          </p:cNvPr>
          <p:cNvSpPr txBox="1"/>
          <p:nvPr/>
        </p:nvSpPr>
        <p:spPr>
          <a:xfrm>
            <a:off x="6821424" y="1481328"/>
            <a:ext cx="5080365" cy="3416320"/>
          </a:xfrm>
          <a:prstGeom prst="rect">
            <a:avLst/>
          </a:prstGeom>
          <a:noFill/>
        </p:spPr>
        <p:txBody>
          <a:bodyPr wrap="none" rtlCol="0">
            <a:spAutoFit/>
          </a:bodyPr>
          <a:lstStyle/>
          <a:p>
            <a:r>
              <a:rPr lang="en-US" sz="2400" b="1" dirty="0">
                <a:solidFill>
                  <a:schemeClr val="bg1"/>
                </a:solidFill>
              </a:rPr>
              <a:t>Fintech and Online Payment Platforms</a:t>
            </a:r>
          </a:p>
          <a:p>
            <a:pPr marL="285750" indent="-285750">
              <a:buFont typeface="Arial" panose="020B0604020202020204" pitchFamily="34" charset="0"/>
              <a:buChar char="•"/>
            </a:pPr>
            <a:r>
              <a:rPr lang="en-US" sz="2400" dirty="0">
                <a:solidFill>
                  <a:schemeClr val="bg1"/>
                </a:solidFill>
              </a:rPr>
              <a:t>Alipay</a:t>
            </a:r>
          </a:p>
          <a:p>
            <a:r>
              <a:rPr lang="en-US" sz="2400" b="1" dirty="0">
                <a:solidFill>
                  <a:schemeClr val="bg1"/>
                </a:solidFill>
              </a:rPr>
              <a:t>Entertainment services</a:t>
            </a:r>
          </a:p>
          <a:p>
            <a:pPr marL="285750" indent="-285750">
              <a:buFont typeface="Arial" panose="020B0604020202020204" pitchFamily="34" charset="0"/>
              <a:buChar char="•"/>
            </a:pPr>
            <a:r>
              <a:rPr lang="en-US" sz="2400" dirty="0" err="1">
                <a:solidFill>
                  <a:schemeClr val="bg1"/>
                </a:solidFill>
              </a:rPr>
              <a:t>AliMusic</a:t>
            </a: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Alibaba Pictures</a:t>
            </a:r>
          </a:p>
          <a:p>
            <a:r>
              <a:rPr lang="en-US" sz="2400" b="1" dirty="0">
                <a:solidFill>
                  <a:schemeClr val="bg1"/>
                </a:solidFill>
              </a:rPr>
              <a:t>Others</a:t>
            </a:r>
          </a:p>
          <a:p>
            <a:pPr marL="285750" indent="-285750">
              <a:buFont typeface="Arial" panose="020B0604020202020204" pitchFamily="34" charset="0"/>
              <a:buChar char="•"/>
            </a:pPr>
            <a:r>
              <a:rPr lang="en-US" sz="2400" dirty="0" err="1">
                <a:solidFill>
                  <a:schemeClr val="bg1"/>
                </a:solidFill>
              </a:rPr>
              <a:t>AliHealth</a:t>
            </a:r>
            <a:endParaRPr lang="en-US" sz="2400" dirty="0">
              <a:solidFill>
                <a:schemeClr val="bg1"/>
              </a:solidFill>
            </a:endParaRPr>
          </a:p>
          <a:p>
            <a:pPr marL="285750" indent="-285750">
              <a:buFont typeface="Arial" panose="020B0604020202020204" pitchFamily="34" charset="0"/>
              <a:buChar char="•"/>
            </a:pPr>
            <a:r>
              <a:rPr lang="en-US" sz="2400" dirty="0" err="1">
                <a:solidFill>
                  <a:schemeClr val="bg1"/>
                </a:solidFill>
              </a:rPr>
              <a:t>AliSports</a:t>
            </a:r>
            <a:endParaRPr lang="en-GB" sz="2400" dirty="0">
              <a:solidFill>
                <a:schemeClr val="bg1"/>
              </a:solidFill>
            </a:endParaRPr>
          </a:p>
          <a:p>
            <a:endParaRPr lang="en-GB" sz="2400" dirty="0">
              <a:solidFill>
                <a:schemeClr val="bg1"/>
              </a:solidFill>
            </a:endParaRPr>
          </a:p>
        </p:txBody>
      </p:sp>
      <p:pic>
        <p:nvPicPr>
          <p:cNvPr id="3078" name="Picture 6" descr="Image result for ali express icon png">
            <a:extLst>
              <a:ext uri="{FF2B5EF4-FFF2-40B4-BE49-F238E27FC236}">
                <a16:creationId xmlns:a16="http://schemas.microsoft.com/office/drawing/2014/main" id="{A8F46920-1EF2-4B47-8770-A4433C9964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13" t="31920" r="31547" b="32721"/>
          <a:stretch/>
        </p:blipFill>
        <p:spPr bwMode="auto">
          <a:xfrm>
            <a:off x="3566160" y="4526316"/>
            <a:ext cx="2048256" cy="20207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59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6C15"/>
        </a:solidFill>
        <a:effectLst/>
      </p:bgPr>
    </p:bg>
    <p:spTree>
      <p:nvGrpSpPr>
        <p:cNvPr id="1" name=""/>
        <p:cNvGrpSpPr/>
        <p:nvPr/>
      </p:nvGrpSpPr>
      <p:grpSpPr>
        <a:xfrm>
          <a:off x="0" y="0"/>
          <a:ext cx="0" cy="0"/>
          <a:chOff x="0" y="0"/>
          <a:chExt cx="0" cy="0"/>
        </a:xfrm>
      </p:grpSpPr>
      <p:pic>
        <p:nvPicPr>
          <p:cNvPr id="2050" name="Picture 2" descr="Image result for alibaba cloud icon png">
            <a:extLst>
              <a:ext uri="{FF2B5EF4-FFF2-40B4-BE49-F238E27FC236}">
                <a16:creationId xmlns:a16="http://schemas.microsoft.com/office/drawing/2014/main" id="{BDFD3C98-9422-4EC9-8A76-A1FF45606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511302"/>
            <a:ext cx="2857500" cy="1409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B56C5D-5CB8-4E1E-967A-EF36B652C124}"/>
              </a:ext>
            </a:extLst>
          </p:cNvPr>
          <p:cNvSpPr txBox="1"/>
          <p:nvPr/>
        </p:nvSpPr>
        <p:spPr>
          <a:xfrm>
            <a:off x="1096518" y="2118360"/>
            <a:ext cx="10406634" cy="4154984"/>
          </a:xfrm>
          <a:prstGeom prst="rect">
            <a:avLst/>
          </a:prstGeom>
          <a:noFill/>
        </p:spPr>
        <p:txBody>
          <a:bodyPr wrap="square" rtlCol="0">
            <a:spAutoFit/>
          </a:bodyPr>
          <a:lstStyle/>
          <a:p>
            <a:pPr marL="285750" indent="-285750" algn="just">
              <a:buFont typeface="Arial" panose="020B0604020202020204" pitchFamily="34" charset="0"/>
              <a:buChar char="•"/>
            </a:pPr>
            <a:r>
              <a:rPr lang="en-GB" sz="2400" dirty="0">
                <a:solidFill>
                  <a:schemeClr val="bg1"/>
                </a:solidFill>
              </a:rPr>
              <a:t>Since 2011, Alibaba Group has been actively involved in building open source communities, with the number of open source projects increasing every year. </a:t>
            </a:r>
          </a:p>
          <a:p>
            <a:pPr marL="285750" indent="-285750" algn="just">
              <a:buFont typeface="Arial" panose="020B0604020202020204" pitchFamily="34" charset="0"/>
              <a:buChar char="•"/>
            </a:pPr>
            <a:r>
              <a:rPr lang="en-GB" sz="2400" dirty="0">
                <a:solidFill>
                  <a:schemeClr val="bg1"/>
                </a:solidFill>
              </a:rPr>
              <a:t>Alibaba and Alibaba Cloud have fostered a culture that encourages our teams to voluntarily contribute to various open source projects, either by sharing experiences or helping others to solve problems</a:t>
            </a:r>
          </a:p>
          <a:p>
            <a:pPr marL="285750" indent="-285750" algn="just">
              <a:buFont typeface="Arial" panose="020B0604020202020204" pitchFamily="34" charset="0"/>
              <a:buChar char="•"/>
            </a:pPr>
            <a:r>
              <a:rPr lang="en-GB" sz="2400" dirty="0">
                <a:solidFill>
                  <a:schemeClr val="bg1"/>
                </a:solidFill>
              </a:rPr>
              <a:t>Alibaba Cloud provides cloud computing services to online businesses and Alibaba Group's own e-commerce ecosystem.</a:t>
            </a:r>
          </a:p>
          <a:p>
            <a:pPr marL="285750" indent="-285750" algn="just">
              <a:buFont typeface="Arial" panose="020B0604020202020204" pitchFamily="34" charset="0"/>
              <a:buChar char="•"/>
            </a:pPr>
            <a:r>
              <a:rPr lang="en-GB" sz="2400" dirty="0">
                <a:solidFill>
                  <a:schemeClr val="bg1"/>
                </a:solidFill>
              </a:rPr>
              <a:t>Alibaba Cloud offers cloud services. Services are available on a pay-as-you-go basis and include </a:t>
            </a:r>
            <a:r>
              <a:rPr lang="en-GB" sz="2400" dirty="0">
                <a:solidFill>
                  <a:schemeClr val="bg1"/>
                </a:solidFill>
                <a:hlinkClick r:id="rId4" tooltip="Data storage">
                  <a:extLst>
                    <a:ext uri="{A12FA001-AC4F-418D-AE19-62706E023703}">
                      <ahyp:hlinkClr xmlns:ahyp="http://schemas.microsoft.com/office/drawing/2018/hyperlinkcolor" val="tx"/>
                    </a:ext>
                  </a:extLst>
                </a:hlinkClick>
              </a:rPr>
              <a:t>data storage</a:t>
            </a:r>
            <a:r>
              <a:rPr lang="en-GB" sz="2400" dirty="0">
                <a:solidFill>
                  <a:schemeClr val="bg1"/>
                </a:solidFill>
              </a:rPr>
              <a:t>, </a:t>
            </a:r>
            <a:r>
              <a:rPr lang="en-GB" sz="2400" dirty="0">
                <a:solidFill>
                  <a:schemeClr val="bg1"/>
                </a:solidFill>
                <a:hlinkClick r:id="rId5" tooltip="Relational database">
                  <a:extLst>
                    <a:ext uri="{A12FA001-AC4F-418D-AE19-62706E023703}">
                      <ahyp:hlinkClr xmlns:ahyp="http://schemas.microsoft.com/office/drawing/2018/hyperlinkcolor" val="tx"/>
                    </a:ext>
                  </a:extLst>
                </a:hlinkClick>
              </a:rPr>
              <a:t>relational databases</a:t>
            </a:r>
            <a:r>
              <a:rPr lang="en-GB" sz="2400" dirty="0">
                <a:solidFill>
                  <a:schemeClr val="bg1"/>
                </a:solidFill>
              </a:rPr>
              <a:t>, </a:t>
            </a:r>
            <a:r>
              <a:rPr lang="en-GB" sz="2400" dirty="0">
                <a:solidFill>
                  <a:schemeClr val="bg1"/>
                </a:solidFill>
                <a:hlinkClick r:id="rId6" tooltip="Big data">
                  <a:extLst>
                    <a:ext uri="{A12FA001-AC4F-418D-AE19-62706E023703}">
                      <ahyp:hlinkClr xmlns:ahyp="http://schemas.microsoft.com/office/drawing/2018/hyperlinkcolor" val="tx"/>
                    </a:ext>
                  </a:extLst>
                </a:hlinkClick>
              </a:rPr>
              <a:t>big-data processing</a:t>
            </a:r>
            <a:r>
              <a:rPr lang="en-GB" sz="2400" dirty="0">
                <a:solidFill>
                  <a:schemeClr val="bg1"/>
                </a:solidFill>
              </a:rPr>
              <a:t>, </a:t>
            </a:r>
            <a:r>
              <a:rPr lang="en-GB" sz="2400" dirty="0">
                <a:solidFill>
                  <a:schemeClr val="bg1"/>
                </a:solidFill>
                <a:hlinkClick r:id="rId7" tooltip="Antidosis">
                  <a:extLst>
                    <a:ext uri="{A12FA001-AC4F-418D-AE19-62706E023703}">
                      <ahyp:hlinkClr xmlns:ahyp="http://schemas.microsoft.com/office/drawing/2018/hyperlinkcolor" val="tx"/>
                    </a:ext>
                  </a:extLst>
                </a:hlinkClick>
              </a:rPr>
              <a:t>Anti-DDoS</a:t>
            </a:r>
            <a:r>
              <a:rPr lang="en-GB" sz="2400" dirty="0">
                <a:solidFill>
                  <a:schemeClr val="bg1"/>
                </a:solidFill>
              </a:rPr>
              <a:t> protection and </a:t>
            </a:r>
            <a:r>
              <a:rPr lang="en-GB" sz="2400" dirty="0">
                <a:solidFill>
                  <a:schemeClr val="bg1"/>
                </a:solidFill>
                <a:hlinkClick r:id="rId8" tooltip="Content delivery network">
                  <a:extLst>
                    <a:ext uri="{A12FA001-AC4F-418D-AE19-62706E023703}">
                      <ahyp:hlinkClr xmlns:ahyp="http://schemas.microsoft.com/office/drawing/2018/hyperlinkcolor" val="tx"/>
                    </a:ext>
                  </a:extLst>
                </a:hlinkClick>
              </a:rPr>
              <a:t>content delivery networks</a:t>
            </a:r>
            <a:r>
              <a:rPr lang="en-GB" sz="2400" dirty="0">
                <a:solidFill>
                  <a:schemeClr val="bg1"/>
                </a:solidFill>
              </a:rPr>
              <a:t> (CDN).</a:t>
            </a:r>
          </a:p>
          <a:p>
            <a:pPr marL="285750" indent="-285750" algn="just">
              <a:buFont typeface="Arial" panose="020B0604020202020204" pitchFamily="34" charset="0"/>
              <a:buChar char="•"/>
            </a:pPr>
            <a:endParaRPr lang="en-GB" sz="2400" dirty="0">
              <a:solidFill>
                <a:schemeClr val="bg1"/>
              </a:solidFill>
            </a:endParaRPr>
          </a:p>
        </p:txBody>
      </p:sp>
    </p:spTree>
    <p:extLst>
      <p:ext uri="{BB962C8B-B14F-4D97-AF65-F5344CB8AC3E}">
        <p14:creationId xmlns:p14="http://schemas.microsoft.com/office/powerpoint/2010/main" val="215248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6C15"/>
        </a:solidFill>
        <a:effectLst/>
      </p:bgPr>
    </p:bg>
    <p:spTree>
      <p:nvGrpSpPr>
        <p:cNvPr id="1" name=""/>
        <p:cNvGrpSpPr/>
        <p:nvPr/>
      </p:nvGrpSpPr>
      <p:grpSpPr>
        <a:xfrm>
          <a:off x="0" y="0"/>
          <a:ext cx="0" cy="0"/>
          <a:chOff x="0" y="0"/>
          <a:chExt cx="0" cy="0"/>
        </a:xfrm>
      </p:grpSpPr>
      <p:pic>
        <p:nvPicPr>
          <p:cNvPr id="4098" name="Picture 2" descr="Image result for alisql">
            <a:extLst>
              <a:ext uri="{FF2B5EF4-FFF2-40B4-BE49-F238E27FC236}">
                <a16:creationId xmlns:a16="http://schemas.microsoft.com/office/drawing/2014/main" id="{FD39641F-FE6E-43C8-9FA2-368B6494B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7" y="66294"/>
            <a:ext cx="2693848" cy="142102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a:extLst>
              <a:ext uri="{FF2B5EF4-FFF2-40B4-BE49-F238E27FC236}">
                <a16:creationId xmlns:a16="http://schemas.microsoft.com/office/drawing/2014/main" id="{1FC2FC32-B954-4CBE-A0AC-7C376C26B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691" r="25459" b="58546"/>
          <a:stretch/>
        </p:blipFill>
        <p:spPr bwMode="auto">
          <a:xfrm>
            <a:off x="8693407" y="113573"/>
            <a:ext cx="2693848" cy="11074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02D0F6-717D-411B-B03B-5B2261B6BAD2}"/>
              </a:ext>
            </a:extLst>
          </p:cNvPr>
          <p:cNvSpPr txBox="1"/>
          <p:nvPr/>
        </p:nvSpPr>
        <p:spPr>
          <a:xfrm>
            <a:off x="581596" y="1465749"/>
            <a:ext cx="11028807" cy="5174943"/>
          </a:xfrm>
          <a:prstGeom prst="rect">
            <a:avLst/>
          </a:prstGeom>
          <a:noFill/>
        </p:spPr>
        <p:txBody>
          <a:bodyPr wrap="square" rtlCol="0">
            <a:spAutoFit/>
          </a:bodyPr>
          <a:lstStyle/>
          <a:p>
            <a:pPr marL="285750" indent="-285750" algn="just">
              <a:lnSpc>
                <a:spcPts val="4015"/>
              </a:lnSpc>
              <a:buFont typeface="Arial" panose="020B0604020202020204" pitchFamily="34" charset="0"/>
              <a:buChar char="•"/>
            </a:pPr>
            <a:r>
              <a:rPr lang="en-GB" sz="2400" dirty="0" err="1">
                <a:solidFill>
                  <a:schemeClr val="bg1"/>
                </a:solidFill>
              </a:rPr>
              <a:t>AliSQL</a:t>
            </a:r>
            <a:r>
              <a:rPr lang="en-GB" sz="2400" dirty="0">
                <a:solidFill>
                  <a:schemeClr val="bg1"/>
                </a:solidFill>
              </a:rPr>
              <a:t> is a MySQL branch, developed by Alibaba Cloud database team, and is servicing Alibaba's business and Alibaba Cloud's RDS. </a:t>
            </a:r>
            <a:r>
              <a:rPr lang="en-GB" sz="2400" dirty="0" err="1">
                <a:solidFill>
                  <a:schemeClr val="bg1"/>
                </a:solidFill>
              </a:rPr>
              <a:t>AliSQL</a:t>
            </a:r>
            <a:r>
              <a:rPr lang="en-GB" sz="2400" dirty="0">
                <a:solidFill>
                  <a:schemeClr val="bg1"/>
                </a:solidFill>
              </a:rPr>
              <a:t> version is verified to run many Alibaba workloads and is  widely used within Alibaba cloud. </a:t>
            </a:r>
          </a:p>
          <a:p>
            <a:pPr marL="285750" indent="-285750" algn="just">
              <a:lnSpc>
                <a:spcPts val="4015"/>
              </a:lnSpc>
              <a:buFont typeface="Arial" panose="020B0604020202020204" pitchFamily="34" charset="0"/>
              <a:buChar char="•"/>
            </a:pPr>
            <a:r>
              <a:rPr lang="en-GB" sz="2400" dirty="0" err="1">
                <a:solidFill>
                  <a:schemeClr val="bg1"/>
                </a:solidFill>
              </a:rPr>
              <a:t>AliSQL</a:t>
            </a:r>
            <a:r>
              <a:rPr lang="en-GB" sz="2400" dirty="0">
                <a:solidFill>
                  <a:schemeClr val="bg1"/>
                </a:solidFill>
              </a:rPr>
              <a:t> does a lot of enhancement in the features and performance based on MySQL. It has more than 300 patches, They have added many monitor indicators, features, and optimized it for different user cases. enhancements from the other branches like </a:t>
            </a:r>
            <a:r>
              <a:rPr lang="en-GB" sz="2400" dirty="0" err="1">
                <a:solidFill>
                  <a:schemeClr val="bg1"/>
                </a:solidFill>
              </a:rPr>
              <a:t>Percona</a:t>
            </a:r>
            <a:r>
              <a:rPr lang="en-GB" sz="2400" dirty="0">
                <a:solidFill>
                  <a:schemeClr val="bg1"/>
                </a:solidFill>
              </a:rPr>
              <a:t>, MariaDB, </a:t>
            </a:r>
            <a:r>
              <a:rPr lang="en-GB" sz="2400" dirty="0" err="1">
                <a:solidFill>
                  <a:schemeClr val="bg1"/>
                </a:solidFill>
              </a:rPr>
              <a:t>WebScaleSQL</a:t>
            </a:r>
            <a:r>
              <a:rPr lang="en-GB" sz="2400" dirty="0">
                <a:solidFill>
                  <a:schemeClr val="bg1"/>
                </a:solidFill>
              </a:rPr>
              <a:t>, and also contains a lot of patches with Alibaba's experiences.</a:t>
            </a:r>
          </a:p>
          <a:p>
            <a:pPr marL="285750" indent="-285750" algn="just">
              <a:lnSpc>
                <a:spcPts val="4015"/>
              </a:lnSpc>
              <a:buFont typeface="Arial" panose="020B0604020202020204" pitchFamily="34" charset="0"/>
              <a:buChar char="•"/>
            </a:pPr>
            <a:r>
              <a:rPr lang="en-GB" sz="2400" dirty="0">
                <a:solidFill>
                  <a:schemeClr val="bg1"/>
                </a:solidFill>
              </a:rPr>
              <a:t>In general test cases, </a:t>
            </a:r>
            <a:r>
              <a:rPr lang="en-GB" sz="2400" dirty="0" err="1">
                <a:solidFill>
                  <a:schemeClr val="bg1"/>
                </a:solidFill>
              </a:rPr>
              <a:t>AliSQL</a:t>
            </a:r>
            <a:r>
              <a:rPr lang="en-GB" sz="2400" dirty="0">
                <a:solidFill>
                  <a:schemeClr val="bg1"/>
                </a:solidFill>
              </a:rPr>
              <a:t> has 70% performance improvement over official MySQL version, according to R&amp;D team's </a:t>
            </a:r>
            <a:r>
              <a:rPr lang="en-GB" sz="2400" dirty="0" err="1">
                <a:solidFill>
                  <a:schemeClr val="bg1"/>
                </a:solidFill>
              </a:rPr>
              <a:t>sysbench</a:t>
            </a:r>
            <a:r>
              <a:rPr lang="en-GB" sz="2400" dirty="0">
                <a:solidFill>
                  <a:schemeClr val="bg1"/>
                </a:solidFill>
              </a:rPr>
              <a:t> benchmarks. </a:t>
            </a:r>
          </a:p>
        </p:txBody>
      </p:sp>
      <p:sp>
        <p:nvSpPr>
          <p:cNvPr id="3" name="TextBox 2">
            <a:extLst>
              <a:ext uri="{FF2B5EF4-FFF2-40B4-BE49-F238E27FC236}">
                <a16:creationId xmlns:a16="http://schemas.microsoft.com/office/drawing/2014/main" id="{31578248-5343-4A61-B311-7AD612F00A8C}"/>
              </a:ext>
            </a:extLst>
          </p:cNvPr>
          <p:cNvSpPr txBox="1"/>
          <p:nvPr/>
        </p:nvSpPr>
        <p:spPr>
          <a:xfrm>
            <a:off x="4867317" y="327451"/>
            <a:ext cx="1776448" cy="830997"/>
          </a:xfrm>
          <a:prstGeom prst="rect">
            <a:avLst/>
          </a:prstGeom>
          <a:noFill/>
        </p:spPr>
        <p:txBody>
          <a:bodyPr wrap="none" rtlCol="0">
            <a:spAutoFit/>
          </a:bodyPr>
          <a:lstStyle/>
          <a:p>
            <a:r>
              <a:rPr lang="en-US" sz="4800" dirty="0" err="1">
                <a:solidFill>
                  <a:schemeClr val="bg1"/>
                </a:solidFill>
              </a:rPr>
              <a:t>AliSQL</a:t>
            </a:r>
            <a:endParaRPr lang="en-GB" sz="4800" dirty="0">
              <a:solidFill>
                <a:schemeClr val="bg1"/>
              </a:solidFill>
            </a:endParaRPr>
          </a:p>
        </p:txBody>
      </p:sp>
    </p:spTree>
    <p:extLst>
      <p:ext uri="{BB962C8B-B14F-4D97-AF65-F5344CB8AC3E}">
        <p14:creationId xmlns:p14="http://schemas.microsoft.com/office/powerpoint/2010/main" val="44523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6C1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C8667-40D2-419C-B2E3-25968EA4F796}"/>
              </a:ext>
            </a:extLst>
          </p:cNvPr>
          <p:cNvSpPr txBox="1"/>
          <p:nvPr/>
        </p:nvSpPr>
        <p:spPr>
          <a:xfrm>
            <a:off x="448778" y="506453"/>
            <a:ext cx="11294444" cy="6351547"/>
          </a:xfrm>
          <a:prstGeom prst="rect">
            <a:avLst/>
          </a:prstGeom>
          <a:noFill/>
        </p:spPr>
        <p:txBody>
          <a:bodyPr wrap="square" rtlCol="0">
            <a:spAutoFit/>
          </a:bodyPr>
          <a:lstStyle/>
          <a:p>
            <a:pPr algn="just">
              <a:lnSpc>
                <a:spcPts val="4080"/>
              </a:lnSpc>
            </a:pPr>
            <a:r>
              <a:rPr lang="en-GB" sz="2400" dirty="0">
                <a:solidFill>
                  <a:schemeClr val="bg1"/>
                </a:solidFill>
              </a:rPr>
              <a:t>In comparison with MySQL, </a:t>
            </a:r>
            <a:r>
              <a:rPr lang="en-GB" sz="2400" dirty="0" err="1">
                <a:solidFill>
                  <a:schemeClr val="bg1"/>
                </a:solidFill>
              </a:rPr>
              <a:t>AliSQL</a:t>
            </a:r>
            <a:r>
              <a:rPr lang="en-GB" sz="2400" dirty="0">
                <a:solidFill>
                  <a:schemeClr val="bg1"/>
                </a:solidFill>
              </a:rPr>
              <a:t> offers:</a:t>
            </a:r>
          </a:p>
          <a:p>
            <a:pPr marL="285750" indent="-285750">
              <a:lnSpc>
                <a:spcPts val="4080"/>
              </a:lnSpc>
              <a:buFont typeface="Arial" panose="020B0604020202020204" pitchFamily="34" charset="0"/>
              <a:buChar char="•"/>
            </a:pPr>
            <a:r>
              <a:rPr lang="en-GB" sz="2400" dirty="0">
                <a:solidFill>
                  <a:schemeClr val="bg1"/>
                </a:solidFill>
              </a:rPr>
              <a:t>Better support for </a:t>
            </a:r>
            <a:r>
              <a:rPr lang="en-GB" sz="2400" dirty="0" err="1">
                <a:solidFill>
                  <a:schemeClr val="bg1"/>
                </a:solidFill>
              </a:rPr>
              <a:t>TokuDB</a:t>
            </a:r>
            <a:r>
              <a:rPr lang="en-GB" sz="2400" dirty="0">
                <a:solidFill>
                  <a:schemeClr val="bg1"/>
                </a:solidFill>
              </a:rPr>
              <a:t>, more monitoring and performance optimization.</a:t>
            </a:r>
          </a:p>
          <a:p>
            <a:pPr marL="285750" indent="-285750">
              <a:lnSpc>
                <a:spcPts val="4080"/>
              </a:lnSpc>
              <a:buFont typeface="Arial" panose="020B0604020202020204" pitchFamily="34" charset="0"/>
              <a:buChar char="•"/>
            </a:pPr>
            <a:r>
              <a:rPr lang="en-GB" sz="2400" dirty="0">
                <a:solidFill>
                  <a:schemeClr val="bg1"/>
                </a:solidFill>
              </a:rPr>
              <a:t>CPU time statistics for SQL queries.</a:t>
            </a:r>
          </a:p>
          <a:p>
            <a:pPr marL="285750" indent="-285750">
              <a:lnSpc>
                <a:spcPts val="4080"/>
              </a:lnSpc>
              <a:buFont typeface="Arial" panose="020B0604020202020204" pitchFamily="34" charset="0"/>
              <a:buChar char="•"/>
            </a:pPr>
            <a:r>
              <a:rPr lang="en-GB" sz="2400" dirty="0">
                <a:solidFill>
                  <a:schemeClr val="bg1"/>
                </a:solidFill>
              </a:rPr>
              <a:t>Sequence support.</a:t>
            </a:r>
          </a:p>
          <a:p>
            <a:pPr marL="285750" indent="-285750">
              <a:lnSpc>
                <a:spcPts val="4080"/>
              </a:lnSpc>
              <a:buFont typeface="Arial" panose="020B0604020202020204" pitchFamily="34" charset="0"/>
              <a:buChar char="•"/>
            </a:pPr>
            <a:r>
              <a:rPr lang="en-GB" sz="2400" dirty="0">
                <a:solidFill>
                  <a:schemeClr val="bg1"/>
                </a:solidFill>
              </a:rPr>
              <a:t>Add Column Dynamically .</a:t>
            </a:r>
          </a:p>
          <a:p>
            <a:pPr marL="285750" indent="-285750" algn="just">
              <a:lnSpc>
                <a:spcPts val="4080"/>
              </a:lnSpc>
              <a:buFont typeface="Arial" panose="020B0604020202020204" pitchFamily="34" charset="0"/>
              <a:buChar char="•"/>
            </a:pPr>
            <a:r>
              <a:rPr lang="en-GB" sz="2400" dirty="0" err="1">
                <a:solidFill>
                  <a:schemeClr val="bg1"/>
                </a:solidFill>
              </a:rPr>
              <a:t>ThreadPool</a:t>
            </a:r>
            <a:r>
              <a:rPr lang="en-GB" sz="2400" dirty="0">
                <a:solidFill>
                  <a:schemeClr val="bg1"/>
                </a:solidFill>
              </a:rPr>
              <a:t> support. And a lot of Bugfix and performance improvements.</a:t>
            </a:r>
          </a:p>
          <a:p>
            <a:pPr algn="just">
              <a:lnSpc>
                <a:spcPts val="4080"/>
              </a:lnSpc>
            </a:pPr>
            <a:endParaRPr lang="en-GB" sz="2400" dirty="0">
              <a:solidFill>
                <a:schemeClr val="bg1"/>
              </a:solidFill>
            </a:endParaRPr>
          </a:p>
          <a:p>
            <a:pPr algn="just">
              <a:lnSpc>
                <a:spcPts val="4080"/>
              </a:lnSpc>
            </a:pPr>
            <a:r>
              <a:rPr lang="en-GB" sz="2400" dirty="0">
                <a:solidFill>
                  <a:schemeClr val="bg1"/>
                </a:solidFill>
              </a:rPr>
              <a:t>Future: </a:t>
            </a:r>
          </a:p>
          <a:p>
            <a:pPr algn="just">
              <a:lnSpc>
                <a:spcPts val="4080"/>
              </a:lnSpc>
            </a:pPr>
            <a:r>
              <a:rPr lang="en-GB" sz="2400" dirty="0">
                <a:solidFill>
                  <a:schemeClr val="bg1"/>
                </a:solidFill>
              </a:rPr>
              <a:t>Now open source </a:t>
            </a:r>
            <a:r>
              <a:rPr lang="en-GB" sz="2400" dirty="0" err="1">
                <a:solidFill>
                  <a:schemeClr val="bg1"/>
                </a:solidFill>
              </a:rPr>
              <a:t>AliSQL</a:t>
            </a:r>
            <a:r>
              <a:rPr lang="en-GB" sz="2400" dirty="0">
                <a:solidFill>
                  <a:schemeClr val="bg1"/>
                </a:solidFill>
              </a:rPr>
              <a:t> is the best contribution they have made to the community. They hope to continue their open source journey in future. Full cooperation with the open source community can make the MySQL/MariaDB ecosystem more robust.</a:t>
            </a:r>
          </a:p>
          <a:p>
            <a:pPr algn="just">
              <a:lnSpc>
                <a:spcPts val="4080"/>
              </a:lnSpc>
            </a:pPr>
            <a:endParaRPr lang="en-GB" sz="2400" dirty="0">
              <a:solidFill>
                <a:schemeClr val="bg1"/>
              </a:solidFill>
            </a:endParaRPr>
          </a:p>
        </p:txBody>
      </p:sp>
    </p:spTree>
    <p:extLst>
      <p:ext uri="{BB962C8B-B14F-4D97-AF65-F5344CB8AC3E}">
        <p14:creationId xmlns:p14="http://schemas.microsoft.com/office/powerpoint/2010/main" val="2829454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6C1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1A2B0-10B6-4E8D-81D2-111424D81B9C}"/>
              </a:ext>
            </a:extLst>
          </p:cNvPr>
          <p:cNvSpPr txBox="1"/>
          <p:nvPr/>
        </p:nvSpPr>
        <p:spPr>
          <a:xfrm>
            <a:off x="4712063" y="2598003"/>
            <a:ext cx="2767874" cy="830997"/>
          </a:xfrm>
          <a:prstGeom prst="rect">
            <a:avLst/>
          </a:prstGeom>
          <a:noFill/>
        </p:spPr>
        <p:txBody>
          <a:bodyPr wrap="none" rtlCol="0">
            <a:spAutoFit/>
          </a:bodyPr>
          <a:lstStyle/>
          <a:p>
            <a:r>
              <a:rPr lang="en-US" sz="4800" dirty="0">
                <a:solidFill>
                  <a:schemeClr val="bg1"/>
                </a:solidFill>
              </a:rPr>
              <a:t>Thank you</a:t>
            </a:r>
            <a:endParaRPr lang="en-GB" sz="4800" dirty="0">
              <a:solidFill>
                <a:schemeClr val="bg1"/>
              </a:solidFill>
            </a:endParaRPr>
          </a:p>
        </p:txBody>
      </p:sp>
    </p:spTree>
    <p:extLst>
      <p:ext uri="{BB962C8B-B14F-4D97-AF65-F5344CB8AC3E}">
        <p14:creationId xmlns:p14="http://schemas.microsoft.com/office/powerpoint/2010/main" val="1080309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352</Words>
  <Application>Microsoft Office PowerPoint</Application>
  <PresentationFormat>Widescreen</PresentationFormat>
  <Paragraphs>52</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Ankitha</dc:creator>
  <cp:lastModifiedBy>Ankitha</cp:lastModifiedBy>
  <cp:revision>16</cp:revision>
  <dcterms:created xsi:type="dcterms:W3CDTF">2018-09-18T04:02:58Z</dcterms:created>
  <dcterms:modified xsi:type="dcterms:W3CDTF">2018-09-18T09:03:59Z</dcterms:modified>
</cp:coreProperties>
</file>