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1"/>
    </mc:Choice>
    <mc:Fallback>
      <c:style val="41"/>
    </mc:Fallback>
  </mc:AlternateContent>
  <c:chart>
    <c:title>
      <c:overlay val="0"/>
    </c:title>
    <c:autoTitleDeleted val="0"/>
    <c:plotArea>
      <c:layout>
        <c:manualLayout>
          <c:layoutTarget val="inner"/>
          <c:xMode val="edge"/>
          <c:yMode val="edge"/>
          <c:x val="8.4334257414610328E-2"/>
          <c:y val="0.14122975368819637"/>
          <c:w val="0.89424673321457304"/>
          <c:h val="0.59733811051396357"/>
        </c:manualLayout>
      </c:layout>
      <c:lineChart>
        <c:grouping val="stacked"/>
        <c:varyColors val="0"/>
        <c:ser>
          <c:idx val="0"/>
          <c:order val="0"/>
          <c:tx>
            <c:strRef>
              <c:f>Sheet3!$E$2</c:f>
              <c:strCache>
                <c:ptCount val="1"/>
                <c:pt idx="0">
                  <c:v>NO OF WORKERS IN WORKING LOCATION </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Sheet3!$D$3:$D$9</c:f>
              <c:strCache>
                <c:ptCount val="7"/>
                <c:pt idx="0">
                  <c:v>AUCKLAND,NEW ZEALAND</c:v>
                </c:pt>
                <c:pt idx="1">
                  <c:v>CHENNAI,INDIA</c:v>
                </c:pt>
                <c:pt idx="2">
                  <c:v>COLUMBUS,USA</c:v>
                </c:pt>
                <c:pt idx="3">
                  <c:v>HYDERBAD,INDIA</c:v>
                </c:pt>
                <c:pt idx="4">
                  <c:v>REMOTE</c:v>
                </c:pt>
                <c:pt idx="5">
                  <c:v>SEATTLE,USA</c:v>
                </c:pt>
                <c:pt idx="6">
                  <c:v>WELLINGTON,NEW ZEALAND</c:v>
                </c:pt>
              </c:strCache>
            </c:strRef>
          </c:cat>
          <c:val>
            <c:numRef>
              <c:f>Sheet3!$E$3:$E$9</c:f>
              <c:numCache>
                <c:formatCode>General</c:formatCode>
                <c:ptCount val="7"/>
                <c:pt idx="0">
                  <c:v>24</c:v>
                </c:pt>
                <c:pt idx="1">
                  <c:v>26</c:v>
                </c:pt>
                <c:pt idx="2">
                  <c:v>24</c:v>
                </c:pt>
                <c:pt idx="3">
                  <c:v>34</c:v>
                </c:pt>
                <c:pt idx="4">
                  <c:v>47</c:v>
                </c:pt>
                <c:pt idx="5">
                  <c:v>20</c:v>
                </c:pt>
                <c:pt idx="6">
                  <c:v>22</c:v>
                </c:pt>
              </c:numCache>
            </c:numRef>
          </c:val>
          <c:smooth val="0"/>
          <c:extLst>
            <c:ext xmlns:c16="http://schemas.microsoft.com/office/drawing/2014/chart" uri="{C3380CC4-5D6E-409C-BE32-E72D297353CC}">
              <c16:uniqueId val="{00000000-8AB1-5348-8070-FDF7E31225F1}"/>
            </c:ext>
          </c:extLst>
        </c:ser>
        <c:dLbls>
          <c:showLegendKey val="0"/>
          <c:showVal val="1"/>
          <c:showCatName val="0"/>
          <c:showSerName val="0"/>
          <c:showPercent val="0"/>
          <c:showBubbleSize val="0"/>
        </c:dLbls>
        <c:marker val="1"/>
        <c:smooth val="0"/>
        <c:axId val="133282432"/>
        <c:axId val="133284224"/>
      </c:lineChart>
      <c:catAx>
        <c:axId val="133282432"/>
        <c:scaling>
          <c:orientation val="minMax"/>
        </c:scaling>
        <c:delete val="0"/>
        <c:axPos val="b"/>
        <c:numFmt formatCode="General" sourceLinked="0"/>
        <c:majorTickMark val="none"/>
        <c:minorTickMark val="none"/>
        <c:tickLblPos val="nextTo"/>
        <c:crossAx val="133284224"/>
        <c:crosses val="autoZero"/>
        <c:auto val="1"/>
        <c:lblAlgn val="ctr"/>
        <c:lblOffset val="100"/>
        <c:noMultiLvlLbl val="0"/>
      </c:catAx>
      <c:valAx>
        <c:axId val="133284224"/>
        <c:scaling>
          <c:orientation val="minMax"/>
        </c:scaling>
        <c:delete val="1"/>
        <c:axPos val="l"/>
        <c:numFmt formatCode="General" sourceLinked="1"/>
        <c:majorTickMark val="none"/>
        <c:minorTickMark val="none"/>
        <c:tickLblPos val="nextTo"/>
        <c:crossAx val="133282432"/>
        <c:crosses val="autoZero"/>
        <c:crossBetween val="between"/>
      </c:valAx>
    </c:plotArea>
    <c:legend>
      <c:legendPos val="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R.ANKITHA</a:t>
            </a:r>
          </a:p>
          <a:p>
            <a:r>
              <a:rPr lang="en-US" sz="2400" dirty="0"/>
              <a:t>REGISTER NO: 312218969</a:t>
            </a:r>
          </a:p>
          <a:p>
            <a:r>
              <a:rPr lang="en-US" sz="2400" dirty="0"/>
              <a:t>DEPARTMENT:</a:t>
            </a:r>
          </a:p>
          <a:p>
            <a:r>
              <a:rPr lang="en-US" sz="2400" dirty="0"/>
              <a:t>COLLEGE :APOLLO ARTS AND SCIENCE COLLEGE CHENNAI </a:t>
            </a:r>
          </a:p>
          <a:p>
            <a:r>
              <a:rPr lang="en-US" sz="2400" dirty="0"/>
              <a:t>           </a:t>
            </a:r>
            <a:endParaRPr lang="en-IN" sz="2400" dirty="0"/>
          </a:p>
        </p:txBody>
      </p:sp>
      <p:sp>
        <p:nvSpPr>
          <p:cNvPr id="10" name="TextBox 9"/>
          <p:cNvSpPr txBox="1"/>
          <p:nvPr/>
        </p:nvSpPr>
        <p:spPr>
          <a:xfrm>
            <a:off x="4586287" y="3996898"/>
            <a:ext cx="2424113" cy="400110"/>
          </a:xfrm>
          <a:prstGeom prst="rect">
            <a:avLst/>
          </a:prstGeom>
          <a:noFill/>
        </p:spPr>
        <p:txBody>
          <a:bodyPr wrap="square" rtlCol="0">
            <a:spAutoFit/>
          </a:bodyPr>
          <a:lstStyle/>
          <a:p>
            <a:r>
              <a:rPr lang="en-US" sz="2000" b="1" dirty="0"/>
              <a:t>3</a:t>
            </a:r>
            <a:r>
              <a:rPr lang="en-US" sz="2000" b="1" baseline="30000" dirty="0"/>
              <a:t>RD</a:t>
            </a:r>
            <a:r>
              <a:rPr lang="en-US" sz="2000" b="1" dirty="0"/>
              <a:t> YEAR BCOM A/F</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209800" y="1447800"/>
            <a:ext cx="6096000" cy="5262979"/>
          </a:xfrm>
          <a:prstGeom prst="rect">
            <a:avLst/>
          </a:prstGeom>
        </p:spPr>
        <p:txBody>
          <a:bodyPr>
            <a:spAutoFit/>
          </a:bodyPr>
          <a:lstStyle/>
          <a:p>
            <a:r>
              <a:rPr lang="en-US" sz="1600" b="1" dirty="0"/>
              <a:t>*DATA PREPARATION: CLEAN AND ORGANISE DATA,ENSURING ACCURANCY</a:t>
            </a:r>
          </a:p>
          <a:p>
            <a:r>
              <a:rPr lang="en-US" sz="1600" b="1" dirty="0"/>
              <a:t>AND CONSISTENCY</a:t>
            </a:r>
          </a:p>
          <a:p>
            <a:endParaRPr lang="en-US" sz="1600" b="1" dirty="0"/>
          </a:p>
          <a:p>
            <a:r>
              <a:rPr lang="en-US" sz="1600" b="1" dirty="0"/>
              <a:t>*TREND ANALYSIS: APPLY CHARTS AND GRAPHS (EX: LINE CHARTS ,BAR CHARTS</a:t>
            </a:r>
          </a:p>
          <a:p>
            <a:r>
              <a:rPr lang="en-US" sz="1600" b="1" dirty="0"/>
              <a:t>PIE CHARTS, PIVOT TABLE) TO VISULIZE TRENDS OVER TIME , SUCH AS EMPLOYEE </a:t>
            </a:r>
          </a:p>
          <a:p>
            <a:r>
              <a:rPr lang="en-US" sz="1600" b="1" dirty="0"/>
              <a:t>PERFORMANCE OR TURN OVER RATES.</a:t>
            </a:r>
          </a:p>
          <a:p>
            <a:endParaRPr lang="en-US" sz="1600" b="1" dirty="0"/>
          </a:p>
          <a:p>
            <a:r>
              <a:rPr lang="en-US" sz="1600" b="1" dirty="0"/>
              <a:t>*BAR CHART: A BAR CHART ARE BAR GRAPH IS A CHART OR GRAPH THAT PRESENTS CATEGORICAL DATA WITH RECTANGULAR BAR WITH HEIGHTS AND LEGNTHS PROPORTIONAL TO THE VALUES THAT THEY REPRESENT.</a:t>
            </a:r>
          </a:p>
          <a:p>
            <a:r>
              <a:rPr lang="en-US" sz="1600" b="1" dirty="0"/>
              <a:t>A VERTICAL BAR CHART IS SOMETIMES CALLED COLOUM CHART</a:t>
            </a:r>
          </a:p>
          <a:p>
            <a:endParaRPr lang="en-US" sz="1600" b="1" dirty="0"/>
          </a:p>
          <a:p>
            <a:endParaRPr lang="en-US" sz="1600" b="1" dirty="0"/>
          </a:p>
          <a:p>
            <a:r>
              <a:rPr lang="en-US" sz="1600" b="1" dirty="0"/>
              <a:t>*REGRESSION ANALYSIS: UTILIZE REGRESSION FUNCTIONS TO IDENTIFY RELATIONSHIPS</a:t>
            </a:r>
          </a:p>
          <a:p>
            <a:r>
              <a:rPr lang="en-US" sz="1600" b="1" dirty="0"/>
              <a:t>BETWEEN VARIABLES SUCH AS THE IMPACT OF TRAINING ON PERFORMANCE</a:t>
            </a:r>
            <a:endParaRPr lang="en-IN"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566590762"/>
              </p:ext>
            </p:extLst>
          </p:nvPr>
        </p:nvGraphicFramePr>
        <p:xfrm>
          <a:off x="1295400" y="1244600"/>
          <a:ext cx="7115175" cy="5400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558486"/>
            <a:ext cx="11296875" cy="5262979"/>
          </a:xfrm>
          <a:prstGeom prst="rect">
            <a:avLst/>
          </a:prstGeom>
          <a:noFill/>
        </p:spPr>
        <p:txBody>
          <a:bodyPr wrap="none" rtlCol="0">
            <a:spAutoFit/>
          </a:bodyPr>
          <a:lstStyle/>
          <a:p>
            <a:r>
              <a:rPr lang="en-US" sz="2400" b="1" dirty="0"/>
              <a:t>THE RESULT WE HAVE FOUND BY EMPLOYEE DATA ANALYSIS </a:t>
            </a:r>
          </a:p>
          <a:p>
            <a:r>
              <a:rPr lang="en-US" sz="2400" b="1" dirty="0"/>
              <a:t>ABOUT THE WORK LOCATION OF THE </a:t>
            </a:r>
          </a:p>
          <a:p>
            <a:r>
              <a:rPr lang="en-US" sz="2400" b="1" dirty="0"/>
              <a:t>EMPLOYEES IS UNDERSTANDING YOUR EMPLOYEES CAN HELP YOU TO CREATE </a:t>
            </a:r>
          </a:p>
          <a:p>
            <a:r>
              <a:rPr lang="en-US" sz="2400" b="1" dirty="0"/>
              <a:t>COMPANY CULTURE AND IMPROVE WORK PLACE MORALE</a:t>
            </a:r>
          </a:p>
          <a:p>
            <a:endParaRPr lang="en-US" sz="2400" b="1" dirty="0"/>
          </a:p>
          <a:p>
            <a:r>
              <a:rPr lang="en-US" sz="2400" b="1" dirty="0"/>
              <a:t>WHEN EMPLOYEE FEEL UNDERSTOOD AND APPRICIATED THERE ARE MORE</a:t>
            </a:r>
          </a:p>
          <a:p>
            <a:r>
              <a:rPr lang="en-US" sz="2400" b="1" dirty="0"/>
              <a:t>LIKELY TO BE ENGAGED AND PRODUCTIVE AND ALSO HELP YOU TO </a:t>
            </a:r>
          </a:p>
          <a:p>
            <a:r>
              <a:rPr lang="en-US" sz="2400" b="1" dirty="0"/>
              <a:t>RETAIN EMPLOYEES THEY CAN ALSO MAKE BETTER DECISIONS AND ALSO CAN PREPARE</a:t>
            </a:r>
          </a:p>
          <a:p>
            <a:r>
              <a:rPr lang="en-US" sz="2400" b="1" dirty="0"/>
              <a:t>FOR LEADERSHIP ROLES THEY CAN COMMUNICATE BETTER WITH SHAREHOLDERS</a:t>
            </a:r>
          </a:p>
          <a:p>
            <a:endParaRPr lang="en-US" sz="2400" b="1" dirty="0"/>
          </a:p>
          <a:p>
            <a:r>
              <a:rPr lang="en-US" sz="2400" b="1" dirty="0"/>
              <a:t>IT BRINGS WITH IT  A SENSE OF BELONGING, WHICH IS CRUCIAL</a:t>
            </a:r>
          </a:p>
          <a:p>
            <a:r>
              <a:rPr lang="en-US" sz="2400" b="1" dirty="0"/>
              <a:t> TO EMPLOYEE RETENTION,EMPLOYEE </a:t>
            </a:r>
          </a:p>
          <a:p>
            <a:r>
              <a:rPr lang="en-US" sz="2400" b="1" dirty="0"/>
              <a:t>ENGAGEMENT,AND THE OVERALL SUCCESS OF A BUSINESS </a:t>
            </a:r>
          </a:p>
          <a:p>
            <a:endParaRPr lang="en-IN" sz="24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997839"/>
            <a:ext cx="7553325" cy="4154984"/>
          </a:xfrm>
          <a:prstGeom prst="rect">
            <a:avLst/>
          </a:prstGeom>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p>
          <a:p>
            <a:endParaRPr lang="en-US" sz="2400" b="1" dirty="0"/>
          </a:p>
          <a:p>
            <a:r>
              <a:rPr lang="en-US" sz="2400" b="1" dirty="0"/>
              <a:t>.An employee dataset overview provides essential insights into workforce demographics</a:t>
            </a:r>
            <a:r>
              <a:rPr lang="en-US" sz="2400" dirty="0"/>
              <a:t>, </a:t>
            </a:r>
            <a:r>
              <a:rPr lang="en-US" sz="2400" b="1" dirty="0"/>
              <a:t>performance metrics, and engagement levels, crucial for optimizing human resource strategies. Proper analysis can reveal trends and gaps, aiding in targeted improvements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031873"/>
          </a:xfrm>
          <a:prstGeom prst="rect">
            <a:avLst/>
          </a:prstGeom>
          <a:noFill/>
        </p:spPr>
        <p:txBody>
          <a:bodyPr wrap="square" rtlCol="0">
            <a:spAutoFit/>
          </a:bodyPr>
          <a:lstStyle/>
          <a:p>
            <a:r>
              <a:rPr lang="en-US" sz="32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1443841"/>
            <a:ext cx="6781800" cy="4401205"/>
          </a:xfrm>
          <a:prstGeom prst="rect">
            <a:avLst/>
          </a:prstGeom>
        </p:spPr>
        <p:txBody>
          <a:bodyPr wrap="square">
            <a:spAutoFit/>
          </a:bodyPr>
          <a:lstStyle/>
          <a:p>
            <a:pPr marL="342900" indent="-342900">
              <a:buAutoNum type="arabicPeriod"/>
            </a:pPr>
            <a:endParaRPr lang="en-US" sz="2000" b="1" dirty="0"/>
          </a:p>
          <a:p>
            <a:r>
              <a:rPr lang="en-US" sz="2000" b="1" dirty="0"/>
              <a:t>The end users in employee performance analysis typically include:</a:t>
            </a:r>
          </a:p>
          <a:p>
            <a:endParaRPr lang="en-US" sz="2000" b="1" dirty="0"/>
          </a:p>
          <a:p>
            <a:pPr marL="342900" indent="-342900">
              <a:buAutoNum type="arabicPeriod"/>
            </a:pPr>
            <a:r>
              <a:rPr lang="en-US" sz="2000" b="1" dirty="0"/>
              <a:t>*Human Resources (HR) Managers:* They use the insights to make informed decisions about promotions, training, and development.</a:t>
            </a:r>
          </a:p>
          <a:p>
            <a:pPr marL="342900" indent="-342900">
              <a:buAutoNum type="arabicPeriod"/>
            </a:pPr>
            <a:r>
              <a:rPr lang="en-US" sz="2000" b="1" dirty="0"/>
              <a:t>2. *Team Leaders and Supervisors:* They apply performance data to provide feedback, set goals, and manage team performance.</a:t>
            </a:r>
          </a:p>
          <a:p>
            <a:pPr marL="342900" indent="-342900">
              <a:buAutoNum type="arabicPeriod"/>
            </a:pPr>
            <a:endParaRPr lang="en-US" sz="2000" b="1" dirty="0"/>
          </a:p>
          <a:p>
            <a:pPr marL="342900" indent="-342900">
              <a:buAutoNum type="arabicPeriod"/>
            </a:pPr>
            <a:r>
              <a:rPr lang="en-US" sz="2000" b="1" dirty="0"/>
              <a:t>3. *Employees:* They benefit from feedback and performance evaluations that help them improve and advances in their career</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136339"/>
            <a:ext cx="6096000" cy="369332"/>
          </a:xfrm>
          <a:prstGeom prst="rect">
            <a:avLst/>
          </a:prstGeom>
        </p:spPr>
        <p:txBody>
          <a:bodyPr>
            <a:spAutoFit/>
          </a:bodyPr>
          <a:lstStyle/>
          <a:p>
            <a:endParaRPr lang="en-IN" dirty="0"/>
          </a:p>
        </p:txBody>
      </p:sp>
      <p:sp>
        <p:nvSpPr>
          <p:cNvPr id="10" name="Rectangle 9"/>
          <p:cNvSpPr/>
          <p:nvPr/>
        </p:nvSpPr>
        <p:spPr>
          <a:xfrm>
            <a:off x="3048000" y="2967335"/>
            <a:ext cx="6096000" cy="2862322"/>
          </a:xfrm>
          <a:prstGeom prst="rect">
            <a:avLst/>
          </a:prstGeom>
        </p:spPr>
        <p:txBody>
          <a:bodyPr>
            <a:spAutoFit/>
          </a:bodyPr>
          <a:lstStyle/>
          <a:p>
            <a:pPr marL="285750" indent="-285750">
              <a:buFont typeface="Arial" charset="0"/>
              <a:buChar char="•"/>
            </a:pPr>
            <a:r>
              <a:rPr lang="en-US" sz="3600" dirty="0">
                <a:solidFill>
                  <a:srgbClr val="FF0000"/>
                </a:solidFill>
              </a:rPr>
              <a:t>Filtering</a:t>
            </a:r>
            <a:r>
              <a:rPr lang="en-US" sz="3600" dirty="0"/>
              <a:t> – to fill the missing values</a:t>
            </a:r>
          </a:p>
          <a:p>
            <a:pPr marL="285750" indent="-285750">
              <a:buFont typeface="Arial" charset="0"/>
              <a:buChar char="•"/>
            </a:pPr>
            <a:r>
              <a:rPr lang="en-US" sz="3600" dirty="0">
                <a:solidFill>
                  <a:srgbClr val="FF0000"/>
                </a:solidFill>
              </a:rPr>
              <a:t>Conditional </a:t>
            </a:r>
            <a:r>
              <a:rPr lang="en-US" sz="3600" dirty="0" err="1">
                <a:solidFill>
                  <a:srgbClr val="FF0000"/>
                </a:solidFill>
              </a:rPr>
              <a:t>formating</a:t>
            </a:r>
            <a:r>
              <a:rPr lang="en-US" sz="3600" dirty="0"/>
              <a:t>- blank values</a:t>
            </a:r>
          </a:p>
          <a:p>
            <a:pPr marL="285750" indent="-285750">
              <a:buFont typeface="Arial" charset="0"/>
              <a:buChar char="•"/>
            </a:pPr>
            <a:r>
              <a:rPr lang="en-US" sz="3600" dirty="0">
                <a:solidFill>
                  <a:srgbClr val="FF0000"/>
                </a:solidFill>
              </a:rPr>
              <a:t>Using</a:t>
            </a:r>
            <a:r>
              <a:rPr lang="en-US" sz="3600" dirty="0"/>
              <a:t> –Bar chart and table</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905000" y="1447800"/>
            <a:ext cx="6096000" cy="5078313"/>
          </a:xfrm>
          <a:prstGeom prst="rect">
            <a:avLst/>
          </a:prstGeom>
        </p:spPr>
        <p:txBody>
          <a:bodyPr>
            <a:spAutoFit/>
          </a:bodyPr>
          <a:lstStyle/>
          <a:p>
            <a:r>
              <a:rPr lang="en-US" b="1" dirty="0"/>
              <a:t>EMPLOYEE DATA SET- EDUNET FOUNDATION,NAAN MUDHLAVAN DATA</a:t>
            </a:r>
          </a:p>
          <a:p>
            <a:endParaRPr lang="en-US" b="1" dirty="0"/>
          </a:p>
          <a:p>
            <a:r>
              <a:rPr lang="en-US" b="1" dirty="0"/>
              <a:t>THERE ARE 26 FEATURES</a:t>
            </a:r>
          </a:p>
          <a:p>
            <a:endParaRPr lang="en-US" b="1" dirty="0"/>
          </a:p>
          <a:p>
            <a:r>
              <a:rPr lang="en-US" b="1" dirty="0">
                <a:solidFill>
                  <a:srgbClr val="002060"/>
                </a:solidFill>
              </a:rPr>
              <a:t>THE IMPORTANT 10 FEATURES ARE</a:t>
            </a:r>
            <a:r>
              <a:rPr lang="en-US" b="1" dirty="0"/>
              <a:t>,</a:t>
            </a:r>
          </a:p>
          <a:p>
            <a:r>
              <a:rPr lang="en-US" b="1" dirty="0"/>
              <a:t>*EMPLOYMENT ID</a:t>
            </a:r>
          </a:p>
          <a:p>
            <a:r>
              <a:rPr lang="en-US" b="1" dirty="0"/>
              <a:t>*FIRST NAME</a:t>
            </a:r>
          </a:p>
          <a:p>
            <a:r>
              <a:rPr lang="en-US" b="1" dirty="0"/>
              <a:t>*LAST NAME</a:t>
            </a:r>
          </a:p>
          <a:p>
            <a:r>
              <a:rPr lang="en-US" b="1" dirty="0"/>
              <a:t>*GENDER</a:t>
            </a:r>
          </a:p>
          <a:p>
            <a:r>
              <a:rPr lang="en-US" b="1" dirty="0"/>
              <a:t>*EMPLOYEE STATUS</a:t>
            </a:r>
          </a:p>
          <a:p>
            <a:r>
              <a:rPr lang="en-US" b="1" dirty="0"/>
              <a:t>*EMPLOYEE TYPE</a:t>
            </a:r>
          </a:p>
          <a:p>
            <a:r>
              <a:rPr lang="en-US" b="1" dirty="0"/>
              <a:t>*EMPLOYEE CLASSIFICATION</a:t>
            </a:r>
          </a:p>
          <a:p>
            <a:r>
              <a:rPr lang="en-US" b="1" dirty="0"/>
              <a:t>*PERFORMANCE SCORE</a:t>
            </a:r>
          </a:p>
          <a:p>
            <a:r>
              <a:rPr lang="en-US" b="1" dirty="0"/>
              <a:t>*CURRENT EMPLOYEE RATINGS</a:t>
            </a:r>
          </a:p>
          <a:p>
            <a:r>
              <a:rPr lang="en-US" b="1" dirty="0"/>
              <a:t>*BUSINESS UNITS</a:t>
            </a:r>
          </a:p>
          <a:p>
            <a:endParaRPr lang="en-US" dirty="0"/>
          </a:p>
          <a:p>
            <a:pPr marL="285750" indent="-285750">
              <a:buFont typeface="Arial"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539430"/>
          </a:xfrm>
          <a:prstGeom prst="rect">
            <a:avLst/>
          </a:prstGeom>
          <a:noFill/>
        </p:spPr>
        <p:txBody>
          <a:bodyPr wrap="square" rtlCol="0">
            <a:spAutoFit/>
          </a:bodyPr>
          <a:lstStyle/>
          <a:p>
            <a:r>
              <a:rPr lang="en-US" sz="2800" dirty="0"/>
              <a:t>PERFORMANCE LEVEL – THERE ARE CATEGORIES INTO </a:t>
            </a:r>
          </a:p>
          <a:p>
            <a:r>
              <a:rPr lang="en-US" sz="2800" dirty="0"/>
              <a:t>SUCH AS VERY HIGH MEDIUM LOW</a:t>
            </a:r>
            <a:endParaRPr lang="en-US" sz="2800" dirty="0">
              <a:solidFill>
                <a:srgbClr val="FF0000"/>
              </a:solidFill>
            </a:endParaRPr>
          </a:p>
          <a:p>
            <a:endParaRPr lang="en-US" sz="2800" dirty="0">
              <a:solidFill>
                <a:srgbClr val="FF0000"/>
              </a:solidFill>
            </a:endParaRPr>
          </a:p>
          <a:p>
            <a:endParaRPr lang="en-US" sz="2800" dirty="0">
              <a:solidFill>
                <a:srgbClr val="FF0000"/>
              </a:solidFill>
            </a:endParaRPr>
          </a:p>
          <a:p>
            <a:r>
              <a:rPr lang="en-US" sz="2800" dirty="0"/>
              <a:t>USING PIE CHART AND TABLE IS TO </a:t>
            </a:r>
          </a:p>
          <a:p>
            <a:r>
              <a:rPr lang="en-US" sz="2800" dirty="0"/>
              <a:t>ANALYZE THE </a:t>
            </a:r>
            <a:r>
              <a:rPr lang="en-US" sz="2800" dirty="0">
                <a:solidFill>
                  <a:srgbClr val="FF0000"/>
                </a:solidFill>
              </a:rPr>
              <a:t>EMPLOYEES WORK LOCATION</a:t>
            </a:r>
          </a:p>
          <a:p>
            <a:r>
              <a:rPr lang="en-US" sz="2800" dirty="0"/>
              <a:t> </a:t>
            </a:r>
          </a:p>
          <a:p>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592</Words>
  <Application>Microsoft Office PowerPoint</Application>
  <PresentationFormat>Widescreen</PresentationFormat>
  <Paragraphs>106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ankithaanku263@gmail.com</cp:lastModifiedBy>
  <cp:revision>17</cp:revision>
  <dcterms:created xsi:type="dcterms:W3CDTF">2024-03-29T15:07:22Z</dcterms:created>
  <dcterms:modified xsi:type="dcterms:W3CDTF">2024-09-14T13:40:13Z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