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339" r:id="rId5"/>
    <p:sldId id="342" r:id="rId6"/>
    <p:sldId id="332" r:id="rId7"/>
    <p:sldId id="344" r:id="rId8"/>
    <p:sldId id="340" r:id="rId9"/>
    <p:sldId id="351" r:id="rId10"/>
    <p:sldId id="350" r:id="rId11"/>
    <p:sldId id="326" r:id="rId12"/>
    <p:sldId id="333" r:id="rId13"/>
    <p:sldId id="356" r:id="rId14"/>
    <p:sldId id="349" r:id="rId15"/>
    <p:sldId id="341" r:id="rId16"/>
    <p:sldId id="336" r:id="rId17"/>
    <p:sldId id="330" r:id="rId18"/>
    <p:sldId id="352" r:id="rId19"/>
    <p:sldId id="353" r:id="rId20"/>
    <p:sldId id="343" r:id="rId21"/>
    <p:sldId id="347" r:id="rId22"/>
    <p:sldId id="348" r:id="rId23"/>
    <p:sldId id="354" r:id="rId24"/>
    <p:sldId id="334" r:id="rId25"/>
    <p:sldId id="33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7292A2E-F333-43FB-9621-5CBBE7FDCDCB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98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EC616-C518-4358-9496-6C33B2F5FA5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0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1A476F7-D5C8-1CEC-9F4A-86A24C0B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0"/>
            <a:ext cx="5423337" cy="535652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CBB0B7-F53E-97B4-C0F5-2D1842F1D2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735" y="726953"/>
            <a:ext cx="3069021" cy="23816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BE1252-9BC4-8186-499A-2A7107C2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487375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5568696"/>
            <a:ext cx="5276088" cy="859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77970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F9824-10E6-81A0-0A31-9658CC009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002FB0-0A62-2FA3-FB8D-3275F10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5BF220-87F8-C1D3-102B-15C9BF2EE4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4672" y="2093976"/>
            <a:ext cx="10469880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7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E4764D-8226-78DF-9303-299C95FA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98984" y="0"/>
            <a:ext cx="133643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7C27D79-5B49-F06F-29C2-BF6429527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77" y="5154421"/>
            <a:ext cx="3279227" cy="12297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545B34A-525D-FD4C-2384-D583B495C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55" t="5126"/>
          <a:stretch/>
        </p:blipFill>
        <p:spPr>
          <a:xfrm flipH="1">
            <a:off x="6768663" y="1729776"/>
            <a:ext cx="5423337" cy="535652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B59FA15-E93F-D07D-D82B-86E08C540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2704" y="795528"/>
            <a:ext cx="6099048" cy="51206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ctr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4F1B2B40-3852-2BC5-AA67-3AC0C94B53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18542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177962F-BF83-8BF0-521C-AC2FE1851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003ACC-3116-807F-81D2-E8057D4C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3485B2-AA3A-87CC-3B1B-A193C6EB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F9689-52F4-4A6F-BEAC-E0B840C1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5833872" cy="3776472"/>
          </a:xfrm>
          <a:solidFill>
            <a:schemeClr val="bg1">
              <a:lumMod val="95000"/>
            </a:schemeClr>
          </a:solidFill>
        </p:spPr>
        <p:txBody>
          <a:bodyPr rIns="91440" anchor="t" anchorCtr="0">
            <a:normAutofit/>
          </a:bodyPr>
          <a:lstStyle>
            <a:lvl1pPr marL="457200" indent="-457200"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828800" indent="-457200">
              <a:buFont typeface="+mj-lt"/>
              <a:buAutoNum type="alphaLcParenR"/>
              <a:defRPr sz="1400"/>
            </a:lvl4pPr>
            <a:lvl5pPr marL="2286000" indent="-45720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532826-83B5-DC67-7DDB-45FD78E830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06056" y="2093976"/>
            <a:ext cx="3172968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04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47051E-220B-9586-3E85-05AF9DC9B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FA6629-B230-F528-AAE3-D182D963F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A0390C-256A-CE3C-1348-C39DBAE01D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7644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36667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636008"/>
            <a:ext cx="5276088" cy="155448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23360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5356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ED2A3BD-B73E-1BD7-6B8B-22C9FB124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3FCFB4-857F-ED0B-D469-F2A392F06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42482" y="0"/>
            <a:ext cx="20495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04BC-34A9-95A0-8560-88E754717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1255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2F08ED-0715-2E8A-476E-A005A7D75B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013145" y="4934929"/>
            <a:ext cx="1841938" cy="968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2"/>
            <a:ext cx="3291840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512" y="667512"/>
            <a:ext cx="4105656" cy="5568696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3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48277F-DB00-5149-6533-E8AEF0BAD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3518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67A69A-84EE-0E71-D053-F462EBCC8E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520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48" y="658368"/>
            <a:ext cx="5486400" cy="3621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936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9048" y="4553712"/>
            <a:ext cx="54864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4513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17B23C3-2F98-4465-21EA-A49296DA1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149840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4370832" cy="3776472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9048" y="2112264"/>
            <a:ext cx="4370832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8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C8AFE-E640-9C6A-F20C-CDE1D4EF5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27476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CF2607-B5C7-9992-C51D-DD5E7FC5F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827" y="3157140"/>
            <a:ext cx="2438400" cy="20701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2F83CD-8345-462A-4412-5A54CB1FD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916"/>
          <a:stretch/>
        </p:blipFill>
        <p:spPr>
          <a:xfrm>
            <a:off x="0" y="3950466"/>
            <a:ext cx="3005804" cy="222436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85800"/>
            <a:ext cx="5486400" cy="3383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343400"/>
            <a:ext cx="5486400" cy="10058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84264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3067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3419856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64608" y="2093976"/>
            <a:ext cx="6382512" cy="3749040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B897DD0-4462-B31B-50A9-D399FD0F58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29"/>
          <a:stretch/>
        </p:blipFill>
        <p:spPr>
          <a:xfrm>
            <a:off x="3815" y="4389845"/>
            <a:ext cx="5024198" cy="24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5EA319-BD06-493B-D1CD-EC2AF7394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47991" y="0"/>
            <a:ext cx="1703832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560446E-E817-5E2A-D76A-43A4168EF1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246669" y="4842646"/>
            <a:ext cx="1611949" cy="18532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7DC846D-C40C-085A-6A57-EBD733E9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6291072" cy="267004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F674E-A7FF-FC97-AC6B-9E98247F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346704"/>
            <a:ext cx="6016752" cy="2670048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F3752326-0FB4-41C5-2D91-5CBFDC2DAD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18120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4BC85D4-4139-2AAA-166E-6FBA095A8B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1729776"/>
            <a:ext cx="5423337" cy="53565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1BC73-A262-809F-6027-25B33F16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41270" y="0"/>
            <a:ext cx="125072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EA2C9-0142-1847-0FE5-307C101C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83241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7DF4F-A4F8-98C7-5975-55CBED0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67512"/>
            <a:ext cx="3621024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59D4968-2C08-763C-19C6-59134968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1161288"/>
            <a:ext cx="5276088" cy="4535424"/>
          </a:xfrm>
          <a:solidFill>
            <a:schemeClr val="bg1">
              <a:lumMod val="95000"/>
            </a:schemeClr>
          </a:solidFill>
        </p:spPr>
        <p:txBody>
          <a:bodyPr anchor="t" anchorCtr="0">
            <a:normAutofit/>
          </a:bodyPr>
          <a:lstStyle>
            <a:lvl1pPr marL="457200" indent="-457200">
              <a:lnSpc>
                <a:spcPct val="80000"/>
              </a:lnSpc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714500" indent="-342900">
              <a:buFont typeface="+mj-lt"/>
              <a:buAutoNum type="alphaLcParenR"/>
              <a:defRPr sz="1400"/>
            </a:lvl4pPr>
            <a:lvl5pPr marL="2228850" indent="-40005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F0B854-EF27-FB51-FED5-D9C462D7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AF96D3-D3E2-FEAC-EE69-279502A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A9ADD0-45A7-DB71-D010-70B5B174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2880360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ECD368-DD7D-CC8B-3678-D0BFE82918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61104" y="2093976"/>
            <a:ext cx="6967728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5F976-A881-DB46-9D98-9D55727C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7589-D4CD-50AB-9AA4-198FD493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3" r:id="rId5"/>
    <p:sldLayoutId id="2147483684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B1C0A-E6B7-07CF-7C9F-E36A7FA8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Google Shape;59;p13">
            <a:extLst>
              <a:ext uri="{FF2B5EF4-FFF2-40B4-BE49-F238E27FC236}">
                <a16:creationId xmlns:a16="http://schemas.microsoft.com/office/drawing/2014/main" id="{8157522D-F2AB-AA1A-6CB6-35E8C6F6C40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90" y="209211"/>
            <a:ext cx="1604846" cy="1394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0;p13">
            <a:extLst>
              <a:ext uri="{FF2B5EF4-FFF2-40B4-BE49-F238E27FC236}">
                <a16:creationId xmlns:a16="http://schemas.microsoft.com/office/drawing/2014/main" id="{170CADBC-D9B1-862E-DBE2-CD4F4E5736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0963" y="209211"/>
            <a:ext cx="1314451" cy="13689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5ACE9D-C4F9-7744-6AD3-24CC18AF3445}"/>
              </a:ext>
            </a:extLst>
          </p:cNvPr>
          <p:cNvSpPr txBox="1"/>
          <p:nvPr/>
        </p:nvSpPr>
        <p:spPr>
          <a:xfrm>
            <a:off x="1903240" y="209211"/>
            <a:ext cx="81411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Bapuji Institute of Engineering and Technology</a:t>
            </a:r>
          </a:p>
          <a:p>
            <a:pPr algn="ctr"/>
            <a:r>
              <a:rPr lang="en-GB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r>
              <a:rPr lang="en-GB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Davanagere-577004</a:t>
            </a:r>
            <a:endParaRPr lang="en-GB" sz="24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D87EE-3915-D7C3-0C3F-0A3DAA11A296}"/>
              </a:ext>
            </a:extLst>
          </p:cNvPr>
          <p:cNvSpPr txBox="1"/>
          <p:nvPr/>
        </p:nvSpPr>
        <p:spPr>
          <a:xfrm>
            <a:off x="1038000" y="1604031"/>
            <a:ext cx="98715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Project(BCS586) </a:t>
            </a:r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  <a:p>
            <a:pPr algn="ctr"/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BLOCKCHAIN BASED CERTIFICATE VERIFICATION SYSTEM</a:t>
            </a:r>
          </a:p>
          <a:p>
            <a:pPr algn="ctr"/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Associates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3ADB8-7BAB-D42D-C8F0-B54D6BD1BEDA}"/>
              </a:ext>
            </a:extLst>
          </p:cNvPr>
          <p:cNvSpPr txBox="1"/>
          <p:nvPr/>
        </p:nvSpPr>
        <p:spPr>
          <a:xfrm>
            <a:off x="1563328" y="3429000"/>
            <a:ext cx="8927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the Student</a:t>
            </a:r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en" sz="2400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USN</a:t>
            </a:r>
          </a:p>
          <a:p>
            <a:pPr algn="just"/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Ankitha B						 4BD22CS016</a:t>
            </a:r>
          </a:p>
          <a:p>
            <a:pPr algn="just"/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Shriya Dommeti					 4BD22CS154</a:t>
            </a:r>
          </a:p>
          <a:p>
            <a:pPr algn="just"/>
            <a:r>
              <a:rPr lang="e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Rakshith O N 					 4BD23CS412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F03B75-09AB-FF88-ABF8-F467A10DDF85}"/>
              </a:ext>
            </a:extLst>
          </p:cNvPr>
          <p:cNvSpPr txBox="1"/>
          <p:nvPr/>
        </p:nvSpPr>
        <p:spPr>
          <a:xfrm>
            <a:off x="743563" y="5205707"/>
            <a:ext cx="3323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IN" sz="2400" u="sng" dirty="0">
                <a:solidFill>
                  <a:schemeClr val="dk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 Naseer 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D0577D-0995-9C1F-0512-99F1873C9D38}"/>
              </a:ext>
            </a:extLst>
          </p:cNvPr>
          <p:cNvSpPr txBox="1"/>
          <p:nvPr/>
        </p:nvSpPr>
        <p:spPr>
          <a:xfrm>
            <a:off x="8541774" y="5200317"/>
            <a:ext cx="33233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Coordinator  </a:t>
            </a:r>
          </a:p>
          <a:p>
            <a:pPr algn="ctr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Prof.Archana T Chawhan</a:t>
            </a:r>
          </a:p>
          <a:p>
            <a:pPr algn="ctr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82FD33-A652-9483-44F0-A2E98FCCC7EB}"/>
              </a:ext>
            </a:extLst>
          </p:cNvPr>
          <p:cNvSpPr txBox="1"/>
          <p:nvPr/>
        </p:nvSpPr>
        <p:spPr>
          <a:xfrm>
            <a:off x="4339180" y="5285484"/>
            <a:ext cx="3269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Coordinator</a:t>
            </a:r>
          </a:p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Nirmala C 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Ph.D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HoD of the Department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15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7CB12-4B81-416C-AC8C-92AFE7A47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5A0D4E-4E46-9379-B033-70A6C75D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246" y="233348"/>
            <a:ext cx="10909554" cy="709797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IN" dirty="0"/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90FE3-4B4A-7209-A237-4CBAD440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F5DBCC-EBCF-17D1-F628-D7CE3F2A722E}"/>
              </a:ext>
            </a:extLst>
          </p:cNvPr>
          <p:cNvSpPr txBox="1"/>
          <p:nvPr/>
        </p:nvSpPr>
        <p:spPr>
          <a:xfrm>
            <a:off x="748844" y="6315207"/>
            <a:ext cx="1079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 : System Architecture</a:t>
            </a:r>
          </a:p>
        </p:txBody>
      </p:sp>
      <p:sp>
        <p:nvSpPr>
          <p:cNvPr id="3" name="AutoShape 2" descr="Model of Blockchain Based Certificate Verification System">
            <a:extLst>
              <a:ext uri="{FF2B5EF4-FFF2-40B4-BE49-F238E27FC236}">
                <a16:creationId xmlns:a16="http://schemas.microsoft.com/office/drawing/2014/main" id="{0494F37C-0C84-A743-3A01-EFF2498C3B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28596" y="1312853"/>
            <a:ext cx="8108302" cy="41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7DC0B-589C-8478-4012-99980CCC359D}"/>
              </a:ext>
            </a:extLst>
          </p:cNvPr>
          <p:cNvSpPr txBox="1"/>
          <p:nvPr/>
        </p:nvSpPr>
        <p:spPr>
          <a:xfrm>
            <a:off x="-886083" y="1539551"/>
            <a:ext cx="15416765" cy="4357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8" name="Picture 4" descr="Model of Blockchain Based Certificate Verification System">
            <a:extLst>
              <a:ext uri="{FF2B5EF4-FFF2-40B4-BE49-F238E27FC236}">
                <a16:creationId xmlns:a16="http://schemas.microsoft.com/office/drawing/2014/main" id="{32A9A2DC-CF86-B76B-459C-C920B65B5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4" y="1020600"/>
            <a:ext cx="11007852" cy="539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866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1BB35-2AE7-6CF4-A128-98572BE63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05D068-5877-85C3-DA76-28F4FCA51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91" y="408687"/>
            <a:ext cx="11263905" cy="578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A48D2-9507-06ED-E91E-2E2554D0005E}"/>
              </a:ext>
            </a:extLst>
          </p:cNvPr>
          <p:cNvSpPr txBox="1"/>
          <p:nvPr/>
        </p:nvSpPr>
        <p:spPr>
          <a:xfrm>
            <a:off x="838198" y="6321231"/>
            <a:ext cx="1045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Fig: 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42164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DC3BA-26FB-9974-C683-DBC9D0C39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30DA9B-65C8-31D8-FE4B-D5895E13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C835C-692C-818C-DB7C-66A341FBE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08" y="239948"/>
            <a:ext cx="8257592" cy="59715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1FC460-B00B-FE14-0D22-51FD49C56310}"/>
              </a:ext>
            </a:extLst>
          </p:cNvPr>
          <p:cNvSpPr txBox="1"/>
          <p:nvPr/>
        </p:nvSpPr>
        <p:spPr>
          <a:xfrm>
            <a:off x="950168" y="6308079"/>
            <a:ext cx="9563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 : Flow Diagram</a:t>
            </a:r>
          </a:p>
        </p:txBody>
      </p:sp>
    </p:spTree>
    <p:extLst>
      <p:ext uri="{BB962C8B-B14F-4D97-AF65-F5344CB8AC3E}">
        <p14:creationId xmlns:p14="http://schemas.microsoft.com/office/powerpoint/2010/main" val="69708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28D81E-1ADE-1170-A278-7A46C27A4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90" y="313998"/>
            <a:ext cx="10608515" cy="787014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AND TECHNOLOGIES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5354A-49B3-6FB4-DAF4-06FC9566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2331E-2617-CEA7-09A3-C18DB7FDC0D3}"/>
              </a:ext>
            </a:extLst>
          </p:cNvPr>
          <p:cNvSpPr txBox="1"/>
          <p:nvPr/>
        </p:nvSpPr>
        <p:spPr>
          <a:xfrm>
            <a:off x="764008" y="1557930"/>
            <a:ext cx="115524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Blockchain Platform: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Ethereum</a:t>
            </a:r>
          </a:p>
          <a:p>
            <a:pPr algn="just" rtl="0" fontAlgn="base"/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Contract Development: 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Solidity</a:t>
            </a:r>
          </a:p>
          <a:p>
            <a:pPr algn="just" rtl="0" fontAlgn="base"/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Front-End Development: 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HTML/CSS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 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React.js</a:t>
            </a:r>
          </a:p>
          <a:p>
            <a:pPr algn="just" rtl="0" fontAlgn="base"/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 Development: 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 </a:t>
            </a:r>
          </a:p>
          <a:p>
            <a:pPr algn="just" rtl="0" fontAlgn="base"/>
            <a:r>
              <a:rPr lang="en-US" sz="2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Blockchain Interaction: </a:t>
            </a:r>
          </a:p>
          <a:p>
            <a:pPr marL="800100" lvl="1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Web3.js</a:t>
            </a:r>
          </a:p>
        </p:txBody>
      </p:sp>
    </p:spTree>
    <p:extLst>
      <p:ext uri="{BB962C8B-B14F-4D97-AF65-F5344CB8AC3E}">
        <p14:creationId xmlns:p14="http://schemas.microsoft.com/office/powerpoint/2010/main" val="1130664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>
            <a:extLst>
              <a:ext uri="{FF2B5EF4-FFF2-40B4-BE49-F238E27FC236}">
                <a16:creationId xmlns:a16="http://schemas.microsoft.com/office/drawing/2014/main" id="{E70355AB-E48A-945C-6380-46FE3D0CD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292867"/>
            <a:ext cx="10992463" cy="817204"/>
          </a:xfrm>
        </p:spPr>
        <p:txBody>
          <a:bodyPr>
            <a:noAutofit/>
          </a:bodyPr>
          <a:lstStyle/>
          <a:p>
            <a:pPr algn="ctr"/>
            <a:r>
              <a:rPr lang="en-US" sz="4400" b="1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Development and Testing Tools: 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5BC64-6AC5-A7BE-0281-C9832CBF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14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6EF1FF-63F7-031F-3440-F9C01464C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26" y="1232326"/>
            <a:ext cx="3360174" cy="23410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4027F7-18C2-E3B1-6BEA-CE64ACCAD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3" y="3519948"/>
            <a:ext cx="3746090" cy="25862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A11A1B-6E5E-EAC1-E919-787E4D217AAC}"/>
              </a:ext>
            </a:extLst>
          </p:cNvPr>
          <p:cNvSpPr txBox="1"/>
          <p:nvPr/>
        </p:nvSpPr>
        <p:spPr>
          <a:xfrm>
            <a:off x="314633" y="1716083"/>
            <a:ext cx="745776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Ganache</a:t>
            </a:r>
            <a:r>
              <a:rPr lang="en-US" sz="2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personal Blockchain for Ethereum development that can be used for testing smart contracts and DApps in a sandbox environment.</a:t>
            </a:r>
          </a:p>
          <a:p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9D773A-8347-6E6C-623C-FFDB2635865A}"/>
              </a:ext>
            </a:extLst>
          </p:cNvPr>
          <p:cNvSpPr txBox="1"/>
          <p:nvPr/>
        </p:nvSpPr>
        <p:spPr>
          <a:xfrm>
            <a:off x="4758814" y="4152776"/>
            <a:ext cx="67449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MetaMask</a:t>
            </a:r>
            <a:r>
              <a:rPr lang="en-US" sz="2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cryptocurrency wallet that allows users to interact with the Ethereum blockchain and other blockchains. It can be accessed through a browser extension or mobile app.</a:t>
            </a:r>
            <a:endParaRPr lang="en-IN" sz="2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7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9">
            <a:extLst>
              <a:ext uri="{FF2B5EF4-FFF2-40B4-BE49-F238E27FC236}">
                <a16:creationId xmlns:a16="http://schemas.microsoft.com/office/drawing/2014/main" id="{5DA78AD7-79F6-4185-106B-244D52C6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54" y="193874"/>
            <a:ext cx="10267386" cy="102047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9D5D1-0C48-7E3B-0CBC-1DFE24C5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87525-70E0-ADA3-3ACA-CF08B4F0CE34}"/>
              </a:ext>
            </a:extLst>
          </p:cNvPr>
          <p:cNvSpPr txBox="1"/>
          <p:nvPr/>
        </p:nvSpPr>
        <p:spPr>
          <a:xfrm>
            <a:off x="1194319" y="925095"/>
            <a:ext cx="9302621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CertificateContract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Event declaration to log certificate creation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CertificateWrite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issuedBy</a:t>
            </a:r>
            <a:r>
              <a:rPr lang="en-IN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issuedTo</a:t>
            </a:r>
            <a:r>
              <a:rPr lang="en-IN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indexed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20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Certificate </a:t>
            </a:r>
            <a:r>
              <a:rPr lang="en-IN" sz="20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certificate</a:t>
            </a:r>
            <a:r>
              <a:rPr lang="en-IN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a structure for storing certificate details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Certificate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id;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effectLst/>
                <a:latin typeface="Consolas" panose="020B0609020204030204" pitchFamily="49" charset="0"/>
              </a:rPr>
              <a:t>createdAt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effectLst/>
                <a:latin typeface="Consolas" panose="020B0609020204030204" pitchFamily="49" charset="0"/>
              </a:rPr>
              <a:t>expireAt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effectLst/>
                <a:latin typeface="Consolas" panose="020B0609020204030204" pitchFamily="49" charset="0"/>
              </a:rPr>
              <a:t>issuedBy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effectLst/>
                <a:latin typeface="Consolas" panose="020B0609020204030204" pitchFamily="49" charset="0"/>
              </a:rPr>
              <a:t>issuedTo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;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data;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endParaRPr lang="en-IN" sz="2000" b="0" dirty="0"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23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A4F28-B233-1FFD-9BBD-25B2D9125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90723-CD4A-2853-9D5A-66EAA6364445}"/>
              </a:ext>
            </a:extLst>
          </p:cNvPr>
          <p:cNvSpPr txBox="1"/>
          <p:nvPr/>
        </p:nvSpPr>
        <p:spPr>
          <a:xfrm>
            <a:off x="838200" y="-310485"/>
            <a:ext cx="979714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	</a:t>
            </a:r>
          </a:p>
          <a:p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Mapping to store certificates by their unique IDs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=&gt; Certificate)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certificates;</a:t>
            </a:r>
            <a:endParaRPr lang="en-IN" sz="2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Function to create a new certificate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id,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data,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issuedTo</a:t>
            </a:r>
            <a:r>
              <a:rPr lang="en-IN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expireAt</a:t>
            </a:r>
            <a:r>
              <a:rPr lang="en-IN" sz="2000" b="0" dirty="0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createdAt</a:t>
            </a:r>
            <a:endParaRPr lang="en-IN" sz="2000" b="0" dirty="0">
              <a:solidFill>
                <a:schemeClr val="accent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)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public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Certificate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memory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c;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effectLst/>
                <a:latin typeface="Consolas" panose="020B0609020204030204" pitchFamily="49" charset="0"/>
              </a:rPr>
              <a:t>c.createdAt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2000" b="0" dirty="0" err="1">
                <a:effectLst/>
                <a:latin typeface="Consolas" panose="020B0609020204030204" pitchFamily="49" charset="0"/>
              </a:rPr>
              <a:t>createdAt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effectLst/>
                <a:latin typeface="Consolas" panose="020B0609020204030204" pitchFamily="49" charset="0"/>
              </a:rPr>
              <a:t>c.expireAt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2000" b="0" dirty="0" err="1">
                <a:effectLst/>
                <a:latin typeface="Consolas" panose="020B0609020204030204" pitchFamily="49" charset="0"/>
              </a:rPr>
              <a:t>expireAt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effectLst/>
                <a:latin typeface="Consolas" panose="020B0609020204030204" pitchFamily="49" charset="0"/>
              </a:rPr>
              <a:t>c.issuedTo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2000" b="0" dirty="0" err="1">
                <a:effectLst/>
                <a:latin typeface="Consolas" panose="020B0609020204030204" pitchFamily="49" charset="0"/>
              </a:rPr>
              <a:t>issuedTo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effectLst/>
                <a:latin typeface="Consolas" panose="020B0609020204030204" pitchFamily="49" charset="0"/>
              </a:rPr>
              <a:t>c.issuedBy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 = </a:t>
            </a:r>
            <a:r>
              <a:rPr lang="en-I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 err="1">
                <a:effectLst/>
                <a:latin typeface="Consolas" panose="020B0609020204030204" pitchFamily="49" charset="0"/>
              </a:rPr>
              <a:t>c.data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 = data;</a:t>
            </a:r>
          </a:p>
          <a:p>
            <a:r>
              <a:rPr lang="en-IN" sz="2000" b="0" dirty="0">
                <a:effectLst/>
                <a:latin typeface="Consolas" panose="020B0609020204030204" pitchFamily="49" charset="0"/>
              </a:rPr>
              <a:t>        c.id = id;</a:t>
            </a:r>
          </a:p>
          <a:p>
            <a:r>
              <a:rPr lang="en-IN" sz="2000" b="0" dirty="0">
                <a:effectLst/>
                <a:latin typeface="Consolas" panose="020B0609020204030204" pitchFamily="49" charset="0"/>
              </a:rPr>
              <a:t>        certificates[id] = c;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//Store the certificate in the mapping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effectLst/>
                <a:latin typeface="Consolas" panose="020B0609020204030204" pitchFamily="49" charset="0"/>
              </a:rPr>
              <a:t>CertificateWrite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, </a:t>
            </a:r>
            <a:r>
              <a:rPr lang="en-IN" sz="2000" b="0" dirty="0" err="1">
                <a:effectLst/>
                <a:latin typeface="Consolas" panose="020B0609020204030204" pitchFamily="49" charset="0"/>
              </a:rPr>
              <a:t>issuedTo</a:t>
            </a:r>
            <a:r>
              <a:rPr lang="en-IN" sz="2000" b="0" dirty="0">
                <a:effectLst/>
                <a:latin typeface="Consolas" panose="020B0609020204030204" pitchFamily="49" charset="0"/>
              </a:rPr>
              <a:t>, id, c);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2000" dirty="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Emit an event to log the certificate creation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2000" b="0" dirty="0"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4334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94733-3C03-4508-B2DB-7617260E8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309F748-C7F9-C8AB-797B-F8DEC307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136525"/>
            <a:ext cx="10097730" cy="1239991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OUTCOMES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BE5E5F-4CA2-D0CC-13D8-4CBD46C2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FB088F-DC57-AEF3-10AD-AA26043B8C01}"/>
              </a:ext>
            </a:extLst>
          </p:cNvPr>
          <p:cNvSpPr/>
          <p:nvPr/>
        </p:nvSpPr>
        <p:spPr>
          <a:xfrm>
            <a:off x="344129" y="2804399"/>
            <a:ext cx="7172632" cy="9672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Contract Development: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77C63F-1D43-3B8A-D183-A774E000E38D}"/>
              </a:ext>
            </a:extLst>
          </p:cNvPr>
          <p:cNvSpPr/>
          <p:nvPr/>
        </p:nvSpPr>
        <p:spPr>
          <a:xfrm>
            <a:off x="344129" y="4048052"/>
            <a:ext cx="7172632" cy="9672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Security Practices: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0AB703-CC54-9D1E-DDBC-F770BA4173F3}"/>
              </a:ext>
            </a:extLst>
          </p:cNvPr>
          <p:cNvSpPr/>
          <p:nvPr/>
        </p:nvSpPr>
        <p:spPr>
          <a:xfrm>
            <a:off x="344129" y="1568373"/>
            <a:ext cx="7172632" cy="9672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Blockchain Technology: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0626E-FEA8-30C1-9C76-2DD9B5C953C8}"/>
              </a:ext>
            </a:extLst>
          </p:cNvPr>
          <p:cNvSpPr/>
          <p:nvPr/>
        </p:nvSpPr>
        <p:spPr>
          <a:xfrm>
            <a:off x="344129" y="5451804"/>
            <a:ext cx="7172632" cy="96725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Reach: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941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A07FE-9116-F724-0AAD-91271164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743" y="243718"/>
            <a:ext cx="10469880" cy="961595"/>
          </a:xfrm>
        </p:spPr>
        <p:txBody>
          <a:bodyPr/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7DBB3-ED10-A2BF-F3BB-078FA101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A9D15-5807-0A11-0B95-AD82CA305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54" y="1367340"/>
            <a:ext cx="10451689" cy="4866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E37B9-60F9-6693-2318-90629B505AA0}"/>
              </a:ext>
            </a:extLst>
          </p:cNvPr>
          <p:cNvSpPr txBox="1"/>
          <p:nvPr/>
        </p:nvSpPr>
        <p:spPr>
          <a:xfrm>
            <a:off x="838200" y="6381852"/>
            <a:ext cx="1045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Fig1:Upload Certificate Details</a:t>
            </a:r>
          </a:p>
        </p:txBody>
      </p:sp>
    </p:spTree>
    <p:extLst>
      <p:ext uri="{BB962C8B-B14F-4D97-AF65-F5344CB8AC3E}">
        <p14:creationId xmlns:p14="http://schemas.microsoft.com/office/powerpoint/2010/main" val="909793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316FD-0FEC-A499-AD70-E658B733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340496-3BA6-4986-2F4E-95492785B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34" y="389229"/>
            <a:ext cx="10299132" cy="5666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AA987-4980-F63A-3B9E-85E600788736}"/>
              </a:ext>
            </a:extLst>
          </p:cNvPr>
          <p:cNvSpPr txBox="1"/>
          <p:nvPr/>
        </p:nvSpPr>
        <p:spPr>
          <a:xfrm>
            <a:off x="838200" y="6237938"/>
            <a:ext cx="10451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Fig2:Verify Certificate</a:t>
            </a:r>
          </a:p>
        </p:txBody>
      </p:sp>
    </p:spTree>
    <p:extLst>
      <p:ext uri="{BB962C8B-B14F-4D97-AF65-F5344CB8AC3E}">
        <p14:creationId xmlns:p14="http://schemas.microsoft.com/office/powerpoint/2010/main" val="307143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10DD8-63F3-FE48-5240-963897FB3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7108470-A245-E61C-CC71-F338D092F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136525"/>
            <a:ext cx="10097730" cy="738546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4B3D2-7CB0-8F13-75B6-D65F1FB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526F0-02DC-75A0-1202-C7DA731399A6}"/>
              </a:ext>
            </a:extLst>
          </p:cNvPr>
          <p:cNvSpPr txBox="1"/>
          <p:nvPr/>
        </p:nvSpPr>
        <p:spPr>
          <a:xfrm>
            <a:off x="344129" y="800426"/>
            <a:ext cx="1056315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Abstract						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survey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and Technologies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Tx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Outcomes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Tx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457200" indent="-342900">
              <a:lnSpc>
                <a:spcPct val="150000"/>
              </a:lnSpc>
              <a:buClr>
                <a:schemeClr val="dk1"/>
              </a:buClr>
              <a:buSzPts val="1800"/>
              <a:buFontTx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Results</a:t>
            </a: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63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8DF9-C4AA-9835-A6C9-4AE5554F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136526"/>
            <a:ext cx="10890504" cy="63791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RESULTS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CED35-0337-EBC9-2C88-6FBD9FFE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B113E3-D770-600D-A55D-F447ED72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86409"/>
            <a:ext cx="5971591" cy="597159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705B09-84B8-BFC2-BE0B-9BEE3FABF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15" y="886410"/>
            <a:ext cx="5878285" cy="583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4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68167B-5A2E-FCAC-1623-F839F32B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2" y="365760"/>
            <a:ext cx="10782841" cy="1099246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D2BD70-706E-C48B-851F-CDAB99E371E4}"/>
              </a:ext>
            </a:extLst>
          </p:cNvPr>
          <p:cNvSpPr txBox="1"/>
          <p:nvPr/>
        </p:nvSpPr>
        <p:spPr>
          <a:xfrm>
            <a:off x="681228" y="1533833"/>
            <a:ext cx="108295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Security and Trust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system leverages blockchain's decentralization, immutability, and transparency to eliminate risks of fraud, forgery, and credential loss, ensuring reliable verification processes.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and Streamlined Process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It provides a seamless, tamper-proof method for managing and verifying certificates, reducing time, cost, and administrative efforts.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Catalyst for Digital Transformation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project underscores blockchain's transformative role in modernizing the education and professional sectors, promoting innovation and digitalization.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Foundation for a Trustworthy Ecosystem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By addressing current challenges, the system establishes a scalable and accessible digital credentialing framework for the future.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74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1B28219-DAD3-BDF3-1B40-642B7B77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5346" y="1934496"/>
            <a:ext cx="9516448" cy="3129117"/>
          </a:xfrm>
        </p:spPr>
        <p:txBody>
          <a:bodyPr>
            <a:noAutofit/>
          </a:bodyPr>
          <a:lstStyle/>
          <a:p>
            <a:pPr algn="ctr"/>
            <a:r>
              <a:rPr lang="en-US" sz="10000" b="1" dirty="0">
                <a:latin typeface="Arial Rounded MT Bold" panose="020F0704030504030204" pitchFamily="34" charset="0"/>
              </a:rPr>
              <a:t>THANK </a:t>
            </a:r>
            <a:br>
              <a:rPr lang="en-US" sz="10000" b="1" dirty="0">
                <a:latin typeface="Arial Rounded MT Bold" panose="020F0704030504030204" pitchFamily="34" charset="0"/>
              </a:rPr>
            </a:br>
            <a:r>
              <a:rPr lang="en-US" sz="10000" b="1" dirty="0">
                <a:latin typeface="Arial Rounded MT Bold" panose="020F070403050403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08735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532CCA-C476-DBA3-5298-C3934C40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136526"/>
            <a:ext cx="10097730" cy="1043346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C7587-DB63-4AB0-CEFD-FA701A9E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8AB384-CD7B-383E-82B6-AA50CE27FA97}"/>
              </a:ext>
            </a:extLst>
          </p:cNvPr>
          <p:cNvSpPr txBox="1"/>
          <p:nvPr/>
        </p:nvSpPr>
        <p:spPr>
          <a:xfrm>
            <a:off x="226142" y="1710814"/>
            <a:ext cx="103337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Blockchain-Based Certificate Verification System securely stores and verifies educational and professional credentials using blockchain technology. It ensures certificates can't be altered or faked by saving their hashes on a blockchain. This system allows for quick, reliable verification and reduces fraud, improving trust and efficiency in credential verification.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2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10387-5051-CF5D-0118-75904AC1E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A0C24B-CFD9-B199-293D-99A63FB5B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267438"/>
            <a:ext cx="10890504" cy="1168072"/>
          </a:xfrm>
        </p:spPr>
        <p:txBody>
          <a:bodyPr/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BLOCKCHAIN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CFD640-28FD-E610-FFEE-26AED0DD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B91F9-3BC8-4560-252A-0B0ED5358CAB}"/>
              </a:ext>
            </a:extLst>
          </p:cNvPr>
          <p:cNvSpPr txBox="1"/>
          <p:nvPr/>
        </p:nvSpPr>
        <p:spPr>
          <a:xfrm>
            <a:off x="444910" y="1758680"/>
            <a:ext cx="6781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Blockchain is a distributed ledger that records transactions in a chain of blocks that are linked together by cryptographic hashes.</a:t>
            </a:r>
          </a:p>
          <a:p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/>
              </a:rPr>
              <a:t>Blockchain technology has many uses, including:</a:t>
            </a:r>
            <a:endParaRPr lang="en-US" sz="25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/>
              </a:rPr>
              <a:t>Cryptocurrencies</a:t>
            </a:r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/>
              </a:rPr>
              <a:t>Data immutability</a:t>
            </a:r>
            <a:endParaRPr lang="en-US" sz="250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/>
              </a:rPr>
              <a:t>Cost-efficient transactions</a:t>
            </a:r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/>
              </a:rPr>
              <a:t>Automated contract fulfillment</a:t>
            </a:r>
            <a:endParaRPr lang="en-US" sz="25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oogle Sans"/>
              </a:rPr>
              <a:t>Supply chain management</a:t>
            </a:r>
          </a:p>
          <a:p>
            <a:br>
              <a:rPr lang="en-IN" sz="2800" dirty="0"/>
            </a:b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AD09BA-1EC9-425C-9926-B2A7D684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355" y="1566423"/>
            <a:ext cx="4127090" cy="515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7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840EB-D494-E459-E442-49C1E08A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2A0D52-5F29-C066-6A0A-1A8C94317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267438"/>
            <a:ext cx="11030614" cy="91243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 OF BLOCKCHAIN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155FB3-24EC-C341-D09B-FFC902C7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9ECB1C-2524-26C2-8A72-4D1703AD0801}"/>
              </a:ext>
            </a:extLst>
          </p:cNvPr>
          <p:cNvSpPr/>
          <p:nvPr/>
        </p:nvSpPr>
        <p:spPr>
          <a:xfrm>
            <a:off x="884904" y="1799303"/>
            <a:ext cx="2920180" cy="19467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Decentalization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9392A-F901-86BA-E012-6386D8B1C326}"/>
              </a:ext>
            </a:extLst>
          </p:cNvPr>
          <p:cNvSpPr/>
          <p:nvPr/>
        </p:nvSpPr>
        <p:spPr>
          <a:xfrm>
            <a:off x="8101777" y="1799303"/>
            <a:ext cx="2920180" cy="19467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Immutability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4F229-81CC-F5E0-C276-C6507964EFB2}"/>
              </a:ext>
            </a:extLst>
          </p:cNvPr>
          <p:cNvSpPr/>
          <p:nvPr/>
        </p:nvSpPr>
        <p:spPr>
          <a:xfrm>
            <a:off x="884904" y="4237703"/>
            <a:ext cx="2920180" cy="21186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Transparency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D33D2C-C6EC-9A08-98F2-1AB9FD7D269B}"/>
              </a:ext>
            </a:extLst>
          </p:cNvPr>
          <p:cNvSpPr/>
          <p:nvPr/>
        </p:nvSpPr>
        <p:spPr>
          <a:xfrm>
            <a:off x="8101778" y="4100052"/>
            <a:ext cx="2920179" cy="225629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Security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CB8486-27FF-41CB-2C4B-75BCDBC25996}"/>
              </a:ext>
            </a:extLst>
          </p:cNvPr>
          <p:cNvSpPr/>
          <p:nvPr/>
        </p:nvSpPr>
        <p:spPr>
          <a:xfrm>
            <a:off x="4375354" y="3283974"/>
            <a:ext cx="3106994" cy="152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Blockchain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B7818F1-75D8-6461-1C3C-0019BBE428DB}"/>
              </a:ext>
            </a:extLst>
          </p:cNvPr>
          <p:cNvCxnSpPr>
            <a:cxnSpLocks/>
          </p:cNvCxnSpPr>
          <p:nvPr/>
        </p:nvCxnSpPr>
        <p:spPr>
          <a:xfrm rot="10800000">
            <a:off x="3805084" y="2458067"/>
            <a:ext cx="1877959" cy="8259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9894D6C-1E73-91A4-D6B3-B5013A4BC7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05085" y="4807973"/>
            <a:ext cx="1868129" cy="8259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3BB7CA-13E2-A3FA-6CF8-A3AFD8BB2422}"/>
              </a:ext>
            </a:extLst>
          </p:cNvPr>
          <p:cNvCxnSpPr>
            <a:cxnSpLocks/>
          </p:cNvCxnSpPr>
          <p:nvPr/>
        </p:nvCxnSpPr>
        <p:spPr>
          <a:xfrm>
            <a:off x="6322142" y="4807973"/>
            <a:ext cx="1730476" cy="8259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4623A33-712B-1178-E504-9209607A7A94}"/>
              </a:ext>
            </a:extLst>
          </p:cNvPr>
          <p:cNvCxnSpPr>
            <a:cxnSpLocks/>
          </p:cNvCxnSpPr>
          <p:nvPr/>
        </p:nvCxnSpPr>
        <p:spPr>
          <a:xfrm flipV="1">
            <a:off x="6390969" y="2300748"/>
            <a:ext cx="1730474" cy="9832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359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22B1E-D91A-7557-3212-A9EA65F4A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74532CCA-C476-DBA3-5298-C3934C40A754}"/>
              </a:ext>
            </a:extLst>
          </p:cNvPr>
          <p:cNvSpPr>
            <a:spLocks noGrp="1"/>
          </p:cNvSpPr>
          <p:nvPr/>
        </p:nvSpPr>
        <p:spPr>
          <a:xfrm>
            <a:off x="929148" y="800112"/>
            <a:ext cx="10097730" cy="10433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Continued..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D8AB384-CD7B-383E-82B6-AA50CE27FA97}"/>
              </a:ext>
            </a:extLst>
          </p:cNvPr>
          <p:cNvSpPr txBox="1"/>
          <p:nvPr/>
        </p:nvSpPr>
        <p:spPr>
          <a:xfrm>
            <a:off x="929148" y="2364568"/>
            <a:ext cx="103337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Blockchain-Based Certificate Verification System provides a secure, decentralized platform for managing and verifying educational certificates.</a:t>
            </a:r>
          </a:p>
          <a:p>
            <a:pPr algn="just"/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utilizing blockchain technology, the system ensures data integrity, tamper-proof records, and efficient real-time verification. </a:t>
            </a:r>
          </a:p>
          <a:p>
            <a:pPr algn="just"/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eliminates reliance on centralized authorities, reduces fraud, and enhances trust among issuers, holders, and verifiers.</a:t>
            </a:r>
            <a:endParaRPr lang="en-IN" sz="2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91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4FA7-4A80-01F5-9295-3E65BFCE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255640"/>
            <a:ext cx="10814992" cy="39329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SURVEY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42708-3F81-A03D-CE86-6426AD22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0FA4A4-F688-FAC6-484E-AD9114684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403552"/>
              </p:ext>
            </p:extLst>
          </p:nvPr>
        </p:nvGraphicFramePr>
        <p:xfrm>
          <a:off x="1" y="786582"/>
          <a:ext cx="12191999" cy="613662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31125">
                  <a:extLst>
                    <a:ext uri="{9D8B030D-6E8A-4147-A177-3AD203B41FA5}">
                      <a16:colId xmlns:a16="http://schemas.microsoft.com/office/drawing/2014/main" val="2956900949"/>
                    </a:ext>
                  </a:extLst>
                </a:gridCol>
                <a:gridCol w="1966133">
                  <a:extLst>
                    <a:ext uri="{9D8B030D-6E8A-4147-A177-3AD203B41FA5}">
                      <a16:colId xmlns:a16="http://schemas.microsoft.com/office/drawing/2014/main" val="3844890907"/>
                    </a:ext>
                  </a:extLst>
                </a:gridCol>
                <a:gridCol w="1630211">
                  <a:extLst>
                    <a:ext uri="{9D8B030D-6E8A-4147-A177-3AD203B41FA5}">
                      <a16:colId xmlns:a16="http://schemas.microsoft.com/office/drawing/2014/main" val="2706296438"/>
                    </a:ext>
                  </a:extLst>
                </a:gridCol>
                <a:gridCol w="1679611">
                  <a:extLst>
                    <a:ext uri="{9D8B030D-6E8A-4147-A177-3AD203B41FA5}">
                      <a16:colId xmlns:a16="http://schemas.microsoft.com/office/drawing/2014/main" val="2358229440"/>
                    </a:ext>
                  </a:extLst>
                </a:gridCol>
                <a:gridCol w="2697257">
                  <a:extLst>
                    <a:ext uri="{9D8B030D-6E8A-4147-A177-3AD203B41FA5}">
                      <a16:colId xmlns:a16="http://schemas.microsoft.com/office/drawing/2014/main" val="4281776810"/>
                    </a:ext>
                  </a:extLst>
                </a:gridCol>
                <a:gridCol w="800285">
                  <a:extLst>
                    <a:ext uri="{9D8B030D-6E8A-4147-A177-3AD203B41FA5}">
                      <a16:colId xmlns:a16="http://schemas.microsoft.com/office/drawing/2014/main" val="3749045954"/>
                    </a:ext>
                  </a:extLst>
                </a:gridCol>
                <a:gridCol w="2687377">
                  <a:extLst>
                    <a:ext uri="{9D8B030D-6E8A-4147-A177-3AD203B41FA5}">
                      <a16:colId xmlns:a16="http://schemas.microsoft.com/office/drawing/2014/main" val="2894663764"/>
                    </a:ext>
                  </a:extLst>
                </a:gridCol>
              </a:tblGrid>
              <a:tr h="63860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Sl. No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Title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Published In 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Author(s) 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Methodology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Year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Gaps</a:t>
                      </a:r>
                      <a:endParaRPr lang="en-IN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178778"/>
                  </a:ext>
                </a:extLst>
              </a:tr>
              <a:tr h="1339277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Blockchain Based Certificates in Professional Development and Skill Recognition 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Journal of Blockchain Research and Development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Michael S. Robinson, Clara </a:t>
                      </a:r>
                      <a:r>
                        <a:rPr lang="es-E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Hernandez</a:t>
                      </a:r>
                      <a:r>
                        <a:rPr lang="es-E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Smart contracts for automation, verifiable proof of skills and qualifications. 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ack of infrastructure and standards. 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455643"/>
                  </a:ext>
                </a:extLst>
              </a:tr>
              <a:tr h="2280717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Blockchain Based Certificate Verification System Management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ATM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i-FI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Qurotul Aini, Eka Purnama Harahap, Nuke Puji Lestari Santoso, Siti Nurindah Sari, Po Abas Sunarya .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Certificate Structure Extension, Performance Evaluation, Comparison with Existing Methods.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</a:t>
                      </a:r>
                      <a:r>
                        <a:rPr lang="en-US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calability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Privacy and Data Security, Network Latency and Real-Time Response, Integration with Existing Systems.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2840309"/>
                  </a:ext>
                </a:extLst>
              </a:tr>
              <a:tr h="1747509"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Blockchain Based Academic Certificate Verification System 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Springer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Shivani Pathak, Vimal Gupta, </a:t>
                      </a:r>
                      <a:r>
                        <a:rPr lang="en-IN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Nitima</a:t>
                      </a: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Malsa</a:t>
                      </a:r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Ankush Ghosh, and R.N. Shaw.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Blockchain's decentralized nature and immutability to prevent fraud and streamline the verification process. 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he paper does not thoroughly address how blockchain technology will interact with other systems.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41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39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C2DA16-7172-0C51-0682-E6EA05EE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7" y="-44245"/>
            <a:ext cx="10854813" cy="1327355"/>
          </a:xfrm>
        </p:spPr>
        <p:txBody>
          <a:bodyPr/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330A5-9701-4D21-4CCC-742D1F9B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3E0637-401B-64D1-E9EA-6EE93820525E}"/>
              </a:ext>
            </a:extLst>
          </p:cNvPr>
          <p:cNvSpPr txBox="1"/>
          <p:nvPr/>
        </p:nvSpPr>
        <p:spPr>
          <a:xfrm>
            <a:off x="117987" y="1614568"/>
            <a:ext cx="63811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traditional way of verifying educational and professional certificates is slow and easy to tamper with, causing fraud and delays. This creates extra work for schools, employers, and individuals. </a:t>
            </a:r>
          </a:p>
          <a:p>
            <a:pPr algn="just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SOLUTION:</a:t>
            </a:r>
          </a:p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need a digital solution for secure, transparent, and efficient verification. Blockchain can provide unchangeable records, reducing fraud and improving efficiency.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9EC2B2-A6D6-6901-3891-B4E18D4A9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941" y="1321327"/>
            <a:ext cx="5614219" cy="521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09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CC4E6D-ED41-3B9C-A04D-0DD72A5B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267438"/>
            <a:ext cx="10890504" cy="1168072"/>
          </a:xfrm>
        </p:spPr>
        <p:txBody>
          <a:bodyPr/>
          <a:lstStyle/>
          <a:p>
            <a:pPr algn="ctr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10C35-A628-0DFD-9B82-B9D92A99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09910F-AB9F-B920-BE95-31FC744D4A9B}"/>
              </a:ext>
            </a:extLst>
          </p:cNvPr>
          <p:cNvSpPr txBox="1"/>
          <p:nvPr/>
        </p:nvSpPr>
        <p:spPr>
          <a:xfrm>
            <a:off x="550606" y="1877961"/>
            <a:ext cx="108031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design and develop user interface for certificate holders, issuers, and verifiers .Enable easy input of certificate details during issuance.</a:t>
            </a:r>
          </a:p>
          <a:p>
            <a:pPr algn="just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develop and handle certificate data and verifications on the blockchain using the smart contract.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test and deploy the certificate verification system on the virtual blockchain platform.</a:t>
            </a:r>
          </a:p>
          <a:p>
            <a:pPr algn="just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733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468121_win32_CP_V3" id="{DB41292E-DA07-4A60-84D2-21F0B686AF93}" vid="{CD2DD4A9-674C-44A3-BA93-D7C3019ED0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47603A-423C-4B8F-AA3D-8E6FA4710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AF5DA8-6387-4138-BF96-B65D39F2FC2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279BBA1-1277-4614-8DDE-B2EB2275122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</TotalTime>
  <Words>1091</Words>
  <Application>Microsoft Office PowerPoint</Application>
  <PresentationFormat>Widescreen</PresentationFormat>
  <Paragraphs>199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Rounded MT Bold</vt:lpstr>
      <vt:lpstr>Calibri</vt:lpstr>
      <vt:lpstr>Consolas</vt:lpstr>
      <vt:lpstr>Google Sans</vt:lpstr>
      <vt:lpstr>Segoe UI Light</vt:lpstr>
      <vt:lpstr>Times New Roman</vt:lpstr>
      <vt:lpstr>Custom</vt:lpstr>
      <vt:lpstr>PowerPoint Presentation</vt:lpstr>
      <vt:lpstr>CONTENTS</vt:lpstr>
      <vt:lpstr>ABSTRACT</vt:lpstr>
      <vt:lpstr>INTRODUCTION TO BLOCKCHAIN</vt:lpstr>
      <vt:lpstr>KEY FEATURES OF BLOCKCHAIN</vt:lpstr>
      <vt:lpstr>PowerPoint Presentation</vt:lpstr>
      <vt:lpstr>LITERATURE SURVEY</vt:lpstr>
      <vt:lpstr>PROBLEM STATEMENT</vt:lpstr>
      <vt:lpstr>OBJECTIVES</vt:lpstr>
      <vt:lpstr>  DESIGN  </vt:lpstr>
      <vt:lpstr>PowerPoint Presentation</vt:lpstr>
      <vt:lpstr>PowerPoint Presentation</vt:lpstr>
      <vt:lpstr>TOOLS AND TECHNOLOGIES</vt:lpstr>
      <vt:lpstr>Development and Testing Tools: </vt:lpstr>
      <vt:lpstr>IMPLEMENTATION</vt:lpstr>
      <vt:lpstr>PowerPoint Presentation</vt:lpstr>
      <vt:lpstr>LEARNING OUTCOMES</vt:lpstr>
      <vt:lpstr>RESULTS</vt:lpstr>
      <vt:lpstr>PowerPoint Presentation</vt:lpstr>
      <vt:lpstr>ANALYSIS OF RESULTS 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shriyadommeti25@gmail.com</dc:creator>
  <cp:lastModifiedBy>shriyadommeti25@gmail.com</cp:lastModifiedBy>
  <cp:revision>53</cp:revision>
  <dcterms:created xsi:type="dcterms:W3CDTF">2024-12-03T13:48:49Z</dcterms:created>
  <dcterms:modified xsi:type="dcterms:W3CDTF">2024-12-11T06:41:07Z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