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7" r:id="rId2"/>
    <p:sldId id="288" r:id="rId3"/>
    <p:sldId id="344" r:id="rId4"/>
    <p:sldId id="392" r:id="rId5"/>
    <p:sldId id="395" r:id="rId6"/>
    <p:sldId id="396" r:id="rId7"/>
    <p:sldId id="414" r:id="rId8"/>
    <p:sldId id="415" r:id="rId9"/>
    <p:sldId id="400" r:id="rId10"/>
    <p:sldId id="401" r:id="rId11"/>
    <p:sldId id="402" r:id="rId12"/>
    <p:sldId id="403" r:id="rId13"/>
    <p:sldId id="405" r:id="rId14"/>
    <p:sldId id="406" r:id="rId15"/>
    <p:sldId id="407" r:id="rId16"/>
    <p:sldId id="408" r:id="rId17"/>
    <p:sldId id="409" r:id="rId18"/>
    <p:sldId id="413" r:id="rId19"/>
    <p:sldId id="410" r:id="rId20"/>
    <p:sldId id="411" r:id="rId21"/>
    <p:sldId id="318" r:id="rId22"/>
  </p:sldIdLst>
  <p:sldSz cx="9144000" cy="5143500" type="screen16x9"/>
  <p:notesSz cx="6858000" cy="9144000"/>
  <p:embeddedFontLst>
    <p:embeddedFont>
      <p:font typeface="Calibri" pitchFamily="34" charset="0"/>
      <p:regular r:id="rId24"/>
      <p:bold r:id="rId25"/>
      <p:italic r:id="rId26"/>
      <p:boldItalic r:id="rId27"/>
    </p:embeddedFont>
    <p:embeddedFont>
      <p:font typeface="Oswald" charset="0"/>
      <p:regular r:id="rId28"/>
      <p:bold r:id="rId29"/>
    </p:embeddedFont>
    <p:embeddedFont>
      <p:font typeface="Perpetua" pitchFamily="18" charset="0"/>
      <p:regular r:id="rId30"/>
      <p:bold r:id="rId31"/>
      <p:italic r:id="rId32"/>
      <p:boldItalic r:id="rId33"/>
    </p:embeddedFont>
    <p:embeddedFont>
      <p:font typeface="Average"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 xmlns:p15="http://schemas.microsoft.com/office/powerpoint/2012/main">
        <p15:guide id="1" orient="horz" pos="162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C15D93-1D96-4B66-8E38-DDACBC0124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428" autoAdjust="0"/>
    <p:restoredTop sz="94660"/>
  </p:normalViewPr>
  <p:slideViewPr>
    <p:cSldViewPr snapToGrid="0" showGuides="1">
      <p:cViewPr>
        <p:scale>
          <a:sx n="66" d="100"/>
          <a:sy n="66" d="100"/>
        </p:scale>
        <p:origin x="-1786" y="-811"/>
      </p:cViewPr>
      <p:guideLst>
        <p:guide orient="horz" pos="1629"/>
        <p:guide pos="2880"/>
      </p:guideLst>
    </p:cSldViewPr>
  </p:slideViewPr>
  <p:notesTextViewPr>
    <p:cViewPr>
      <p:scale>
        <a:sx n="1" d="1"/>
        <a:sy n="1" d="1"/>
      </p:scale>
      <p:origin x="0" y="0"/>
    </p:cViewPr>
  </p:notesTextViewPr>
  <p:sorterViewPr>
    <p:cViewPr>
      <p:scale>
        <a:sx n="100" d="100"/>
        <a:sy n="100" d="100"/>
      </p:scale>
      <p:origin x="0" y="-306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085dc82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085dc82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085dc82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085dc82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081D37"/>
        </a:solidFill>
        <a:effectLst/>
      </p:bgPr>
    </p:bg>
    <p:spTree>
      <p:nvGrpSpPr>
        <p:cNvPr id="1" name="Shape 12"/>
        <p:cNvGrpSpPr/>
        <p:nvPr/>
      </p:nvGrpSpPr>
      <p:grpSpPr>
        <a:xfrm>
          <a:off x="0" y="0"/>
          <a:ext cx="0" cy="0"/>
          <a:chOff x="0" y="0"/>
          <a:chExt cx="0" cy="0"/>
        </a:xfrm>
      </p:grpSpPr>
      <p:grpSp>
        <p:nvGrpSpPr>
          <p:cNvPr id="13" name="Google Shape;13;p3"/>
          <p:cNvGrpSpPr/>
          <p:nvPr/>
        </p:nvGrpSpPr>
        <p:grpSpPr>
          <a:xfrm>
            <a:off x="4350279" y="2855377"/>
            <a:ext cx="443589" cy="105632"/>
            <a:chOff x="4137525" y="2915950"/>
            <a:chExt cx="869100" cy="207000"/>
          </a:xfrm>
        </p:grpSpPr>
        <p:sp>
          <p:nvSpPr>
            <p:cNvPr id="14" name="Google Shape;14;p3"/>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8" name="Google Shape;18;p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Font typeface="Oswald" panose="00000500000000000000"/>
              <a:buNone/>
              <a:defRPr sz="2100">
                <a:latin typeface="Oswald" panose="00000500000000000000"/>
                <a:ea typeface="Oswald" panose="00000500000000000000"/>
                <a:cs typeface="Oswald" panose="00000500000000000000"/>
                <a:sym typeface="Oswald" panose="000005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rgbClr val="081D37"/>
        </a:solidFill>
        <a:effectLst/>
      </p:bgPr>
    </p:bg>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pic>
        <p:nvPicPr>
          <p:cNvPr id="33" name="Google Shape;33;p6"/>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081D37"/>
        </a:solidFill>
        <a:effectLst/>
      </p:bgPr>
    </p:bg>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pic>
        <p:nvPicPr>
          <p:cNvPr id="37" name="Google Shape;37;p7"/>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081D37"/>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pic>
        <p:nvPicPr>
          <p:cNvPr id="42" name="Google Shape;42;p8"/>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55"/>
        <p:cNvGrpSpPr/>
        <p:nvPr/>
      </p:nvGrpSpPr>
      <p:grpSpPr>
        <a:xfrm>
          <a:off x="0" y="0"/>
          <a:ext cx="0" cy="0"/>
          <a:chOff x="0" y="0"/>
          <a:chExt cx="0" cy="0"/>
        </a:xfrm>
      </p:grpSpPr>
      <p:sp>
        <p:nvSpPr>
          <p:cNvPr id="56" name="Google Shape;56;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rgbClr val="081D37"/>
              </a:buClr>
              <a:buSzPts val="2100"/>
              <a:buFont typeface="Oswald" panose="00000500000000000000"/>
              <a:buNone/>
              <a:defRPr sz="2100">
                <a:solidFill>
                  <a:srgbClr val="081D37"/>
                </a:solidFill>
                <a:latin typeface="Oswald" panose="00000500000000000000"/>
                <a:ea typeface="Oswald" panose="00000500000000000000"/>
                <a:cs typeface="Oswald" panose="00000500000000000000"/>
                <a:sym typeface="Oswald" panose="00000500000000000000"/>
              </a:defRPr>
            </a:lvl1pPr>
          </a:lstStyle>
          <a:p>
            <a:endParaRPr/>
          </a:p>
        </p:txBody>
      </p:sp>
      <p:sp>
        <p:nvSpPr>
          <p:cNvPr id="57" name="Google Shape;57;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pic>
        <p:nvPicPr>
          <p:cNvPr id="58" name="Google Shape;58;p11"/>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81D37"/>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 name="Google Shape;61;p12"/>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2" name="Google Shape;62;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pic>
        <p:nvPicPr>
          <p:cNvPr id="63" name="Google Shape;63;p12"/>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081D37"/>
        </a:solidFill>
        <a:effectLst/>
      </p:bgPr>
    </p:bg>
    <p:spTree>
      <p:nvGrpSpPr>
        <p:cNvPr id="1" name="Shape 64"/>
        <p:cNvGrpSpPr/>
        <p:nvPr/>
      </p:nvGrpSpPr>
      <p:grpSpPr>
        <a:xfrm>
          <a:off x="0" y="0"/>
          <a:ext cx="0" cy="0"/>
          <a:chOff x="0" y="0"/>
          <a:chExt cx="0" cy="0"/>
        </a:xfrm>
      </p:grpSpPr>
      <p:sp>
        <p:nvSpPr>
          <p:cNvPr id="65" name="Google Shape;65;p1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
        <p:nvSpPr>
          <p:cNvPr id="66" name="Google Shape;66;p13"/>
          <p:cNvSpPr txBox="1"/>
          <p:nvPr/>
        </p:nvSpPr>
        <p:spPr>
          <a:xfrm>
            <a:off x="1851800" y="1935425"/>
            <a:ext cx="4389000" cy="83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600">
                <a:solidFill>
                  <a:srgbClr val="FFFFFF"/>
                </a:solidFill>
                <a:latin typeface="Oswald" panose="00000500000000000000"/>
                <a:ea typeface="Oswald" panose="00000500000000000000"/>
                <a:cs typeface="Oswald" panose="00000500000000000000"/>
                <a:sym typeface="Oswald" panose="00000500000000000000"/>
              </a:rPr>
              <a:t>Thank you</a:t>
            </a:r>
            <a:endParaRPr sz="3600">
              <a:solidFill>
                <a:srgbClr val="FFFFFF"/>
              </a:solidFill>
              <a:latin typeface="Oswald" panose="00000500000000000000"/>
              <a:ea typeface="Oswald" panose="00000500000000000000"/>
              <a:cs typeface="Oswald" panose="00000500000000000000"/>
              <a:sym typeface="Oswald" panose="0000050000000000000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p:spPr>
        <p:txBody>
          <a:bodyPr/>
          <a:lstStyle/>
          <a:p>
            <a:fld id="{FDE934FF-F4E1-47C5-9CA5-30A81DDE2BE4}" type="datetimeFigureOut">
              <a:rPr lang="en-US" smtClean="0"/>
              <a:pPr/>
              <a:t>4/25/2024</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81D3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1pPr>
            <a:lvl2pPr lvl="1">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2pPr>
            <a:lvl3pPr lvl="2">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3pPr>
            <a:lvl4pPr lvl="3">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4pPr>
            <a:lvl5pPr lvl="4">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5pPr>
            <a:lvl6pPr lvl="5">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6pPr>
            <a:lvl7pPr lvl="6">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7pPr>
            <a:lvl8pPr lvl="7">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8pPr>
            <a:lvl9pPr lvl="8">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Oswald" panose="00000500000000000000"/>
              <a:buChar char="●"/>
              <a:defRPr sz="1800">
                <a:solidFill>
                  <a:schemeClr val="accent3"/>
                </a:solidFill>
                <a:latin typeface="Oswald" panose="00000500000000000000"/>
                <a:ea typeface="Oswald" panose="00000500000000000000"/>
                <a:cs typeface="Oswald" panose="00000500000000000000"/>
                <a:sym typeface="Oswald" panose="00000500000000000000"/>
              </a:defRPr>
            </a:lvl1pPr>
            <a:lvl2pPr marL="914400" lvl="1"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2pPr>
            <a:lvl3pPr marL="1371600" lvl="2"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3pPr>
            <a:lvl4pPr marL="1828800" lvl="3"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4pPr>
            <a:lvl5pPr marL="2286000" lvl="4"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5pPr>
            <a:lvl6pPr marL="2743200" lvl="5"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6pPr>
            <a:lvl7pPr marL="3200400" lvl="6"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7pPr>
            <a:lvl8pPr marL="3657600" lvl="7"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8pPr>
            <a:lvl9pPr marL="4114800" lvl="8" indent="-317500">
              <a:lnSpc>
                <a:spcPct val="115000"/>
              </a:lnSpc>
              <a:spcBef>
                <a:spcPts val="1600"/>
              </a:spcBef>
              <a:spcAft>
                <a:spcPts val="160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panose="02000503040000020003"/>
                <a:ea typeface="Average" panose="02000503040000020003"/>
                <a:cs typeface="Average" panose="02000503040000020003"/>
                <a:sym typeface="Average" panose="02000503040000020003"/>
              </a:defRPr>
            </a:lvl1pPr>
            <a:lvl2pPr lvl="1" algn="r">
              <a:buNone/>
              <a:defRPr sz="1000">
                <a:solidFill>
                  <a:schemeClr val="accent3"/>
                </a:solidFill>
                <a:latin typeface="Average" panose="02000503040000020003"/>
                <a:ea typeface="Average" panose="02000503040000020003"/>
                <a:cs typeface="Average" panose="02000503040000020003"/>
                <a:sym typeface="Average" panose="02000503040000020003"/>
              </a:defRPr>
            </a:lvl2pPr>
            <a:lvl3pPr lvl="2" algn="r">
              <a:buNone/>
              <a:defRPr sz="1000">
                <a:solidFill>
                  <a:schemeClr val="accent3"/>
                </a:solidFill>
                <a:latin typeface="Average" panose="02000503040000020003"/>
                <a:ea typeface="Average" panose="02000503040000020003"/>
                <a:cs typeface="Average" panose="02000503040000020003"/>
                <a:sym typeface="Average" panose="02000503040000020003"/>
              </a:defRPr>
            </a:lvl3pPr>
            <a:lvl4pPr lvl="3" algn="r">
              <a:buNone/>
              <a:defRPr sz="1000">
                <a:solidFill>
                  <a:schemeClr val="accent3"/>
                </a:solidFill>
                <a:latin typeface="Average" panose="02000503040000020003"/>
                <a:ea typeface="Average" panose="02000503040000020003"/>
                <a:cs typeface="Average" panose="02000503040000020003"/>
                <a:sym typeface="Average" panose="02000503040000020003"/>
              </a:defRPr>
            </a:lvl4pPr>
            <a:lvl5pPr lvl="4" algn="r">
              <a:buNone/>
              <a:defRPr sz="1000">
                <a:solidFill>
                  <a:schemeClr val="accent3"/>
                </a:solidFill>
                <a:latin typeface="Average" panose="02000503040000020003"/>
                <a:ea typeface="Average" panose="02000503040000020003"/>
                <a:cs typeface="Average" panose="02000503040000020003"/>
                <a:sym typeface="Average" panose="02000503040000020003"/>
              </a:defRPr>
            </a:lvl5pPr>
            <a:lvl6pPr lvl="5" algn="r">
              <a:buNone/>
              <a:defRPr sz="1000">
                <a:solidFill>
                  <a:schemeClr val="accent3"/>
                </a:solidFill>
                <a:latin typeface="Average" panose="02000503040000020003"/>
                <a:ea typeface="Average" panose="02000503040000020003"/>
                <a:cs typeface="Average" panose="02000503040000020003"/>
                <a:sym typeface="Average" panose="02000503040000020003"/>
              </a:defRPr>
            </a:lvl6pPr>
            <a:lvl7pPr lvl="6" algn="r">
              <a:buNone/>
              <a:defRPr sz="1000">
                <a:solidFill>
                  <a:schemeClr val="accent3"/>
                </a:solidFill>
                <a:latin typeface="Average" panose="02000503040000020003"/>
                <a:ea typeface="Average" panose="02000503040000020003"/>
                <a:cs typeface="Average" panose="02000503040000020003"/>
                <a:sym typeface="Average" panose="02000503040000020003"/>
              </a:defRPr>
            </a:lvl7pPr>
            <a:lvl8pPr lvl="7" algn="r">
              <a:buNone/>
              <a:defRPr sz="1000">
                <a:solidFill>
                  <a:schemeClr val="accent3"/>
                </a:solidFill>
                <a:latin typeface="Average" panose="02000503040000020003"/>
                <a:ea typeface="Average" panose="02000503040000020003"/>
                <a:cs typeface="Average" panose="02000503040000020003"/>
                <a:sym typeface="Average" panose="02000503040000020003"/>
              </a:defRPr>
            </a:lvl8pPr>
            <a:lvl9pPr lvl="8" algn="r">
              <a:buNone/>
              <a:defRPr sz="1000">
                <a:solidFill>
                  <a:schemeClr val="accent3"/>
                </a:solidFill>
                <a:latin typeface="Average" panose="02000503040000020003"/>
                <a:ea typeface="Average" panose="02000503040000020003"/>
                <a:cs typeface="Average" panose="02000503040000020003"/>
                <a:sym typeface="Average" panose="02000503040000020003"/>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5" name="Title 1"/>
          <p:cNvSpPr txBox="1">
            <a:spLocks noGrp="1"/>
          </p:cNvSpPr>
          <p:nvPr>
            <p:ph type="body" idx="2"/>
          </p:nvPr>
        </p:nvSpPr>
        <p:spPr>
          <a:xfrm>
            <a:off x="5141595" y="978535"/>
            <a:ext cx="4078605" cy="33909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Under the </a:t>
            </a:r>
            <a:r>
              <a:rPr kumimoji="0" lang="en-US" alt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s</a:t>
            </a:r>
            <a:r>
              <a:rPr kumimoji="0" 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upervision of</a:t>
            </a:r>
          </a:p>
          <a:p>
            <a:pPr marL="0" marR="0" lvl="0" indent="0" algn="ctr" defTabSz="914400" rtl="0" eaLnBrk="1" fontAlgn="auto" latinLnBrk="0" hangingPunct="1">
              <a:lnSpc>
                <a:spcPct val="90000"/>
              </a:lnSpc>
              <a:spcBef>
                <a:spcPct val="0"/>
              </a:spcBef>
              <a:spcAft>
                <a:spcPts val="0"/>
              </a:spcAft>
              <a:buClrTx/>
              <a:buSzTx/>
              <a:buFontTx/>
              <a:buNone/>
              <a:defRPr/>
            </a:pPr>
            <a:r>
              <a:rPr lang="en-US" altLang="en-IN" sz="1800" b="1" kern="1200" dirty="0">
                <a:solidFill>
                  <a:srgbClr val="FFFF00"/>
                </a:solidFill>
                <a:latin typeface="Calibri" panose="020F0502020204030204" pitchFamily="34" charset="0"/>
                <a:ea typeface="+mj-ea"/>
                <a:cs typeface="Calibri" panose="020F0502020204030204" pitchFamily="34" charset="0"/>
              </a:rPr>
              <a:t>Dr. P </a:t>
            </a:r>
            <a:r>
              <a:rPr lang="en-US" altLang="en-IN" sz="1800" b="1" kern="1200" dirty="0" smtClean="0">
                <a:solidFill>
                  <a:srgbClr val="FFFF00"/>
                </a:solidFill>
                <a:latin typeface="Calibri" panose="020F0502020204030204" pitchFamily="34" charset="0"/>
                <a:ea typeface="+mj-ea"/>
                <a:cs typeface="Calibri" panose="020F0502020204030204" pitchFamily="34" charset="0"/>
              </a:rPr>
              <a:t>Praveen(</a:t>
            </a:r>
            <a:r>
              <a:rPr lang="en-US" altLang="en-IN" sz="1800" b="1" kern="1200" dirty="0" err="1" smtClean="0">
                <a:solidFill>
                  <a:srgbClr val="FFFF00"/>
                </a:solidFill>
                <a:latin typeface="Calibri" panose="020F0502020204030204" pitchFamily="34" charset="0"/>
                <a:ea typeface="+mj-ea"/>
                <a:cs typeface="Calibri" panose="020F0502020204030204" pitchFamily="34" charset="0"/>
              </a:rPr>
              <a:t>Dr.Zameer</a:t>
            </a:r>
            <a:r>
              <a:rPr lang="en-US" altLang="en-IN" sz="1800" b="1" kern="1200" dirty="0" smtClean="0">
                <a:solidFill>
                  <a:srgbClr val="FFFF00"/>
                </a:solidFill>
                <a:latin typeface="Calibri" panose="020F0502020204030204" pitchFamily="34" charset="0"/>
                <a:ea typeface="+mj-ea"/>
                <a:cs typeface="Calibri" panose="020F0502020204030204" pitchFamily="34" charset="0"/>
              </a:rPr>
              <a:t> </a:t>
            </a:r>
            <a:r>
              <a:rPr lang="en-US" altLang="en-IN" sz="1800" b="1" kern="1200" smtClean="0">
                <a:solidFill>
                  <a:srgbClr val="FFFF00"/>
                </a:solidFill>
                <a:latin typeface="Calibri" panose="020F0502020204030204" pitchFamily="34" charset="0"/>
                <a:ea typeface="+mj-ea"/>
                <a:cs typeface="Calibri" panose="020F0502020204030204" pitchFamily="34" charset="0"/>
              </a:rPr>
              <a:t>Gulzar)</a:t>
            </a:r>
            <a:endParaRPr lang="en-US" altLang="en-IN" sz="1800" b="1" kern="1200" dirty="0">
              <a:solidFill>
                <a:srgbClr val="FFFF00"/>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Associate </a:t>
            </a:r>
            <a:r>
              <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Professor </a:t>
            </a:r>
            <a:r>
              <a:rPr lang="en-IN" sz="1600" b="1" kern="1200" dirty="0">
                <a:solidFill>
                  <a:schemeClr val="tx1"/>
                </a:solidFill>
                <a:latin typeface="Calibri" panose="020F0502020204030204" pitchFamily="34" charset="0"/>
                <a:ea typeface="+mj-ea"/>
                <a:cs typeface="Calibri" panose="020F0502020204030204" pitchFamily="34" charset="0"/>
              </a:rPr>
              <a:t>School of</a:t>
            </a:r>
            <a:r>
              <a:rPr lang="en-IN" sz="1800" b="1" kern="1200" dirty="0">
                <a:solidFill>
                  <a:schemeClr val="tx1"/>
                </a:solidFill>
                <a:latin typeface="Calibri" panose="020F0502020204030204" pitchFamily="34" charset="0"/>
                <a:ea typeface="+mj-ea"/>
                <a:cs typeface="Calibri" panose="020F0502020204030204" pitchFamily="34" charset="0"/>
              </a:rPr>
              <a:t> </a:t>
            </a:r>
            <a:endParaRPr lang="en-IN" sz="1600" b="1" kern="1200" dirty="0">
              <a:solidFill>
                <a:schemeClr val="tx1"/>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lang="en-IN" sz="1600" b="1" kern="1200" dirty="0">
                <a:solidFill>
                  <a:schemeClr val="tx1"/>
                </a:solidFill>
                <a:latin typeface="Calibri" panose="020F0502020204030204" pitchFamily="34" charset="0"/>
                <a:ea typeface="+mj-ea"/>
                <a:cs typeface="Calibri" panose="020F0502020204030204" pitchFamily="34" charset="0"/>
              </a:rPr>
              <a:t>C</a:t>
            </a:r>
            <a:r>
              <a:rPr lang="en-US" altLang="en-IN" sz="1600" b="1" kern="1200" dirty="0">
                <a:solidFill>
                  <a:schemeClr val="tx1"/>
                </a:solidFill>
                <a:latin typeface="Calibri" panose="020F0502020204030204" pitchFamily="34" charset="0"/>
                <a:ea typeface="+mj-ea"/>
                <a:cs typeface="Calibri" panose="020F0502020204030204" pitchFamily="34" charset="0"/>
              </a:rPr>
              <a:t>omputer</a:t>
            </a:r>
            <a:r>
              <a:rPr lang="en-IN" sz="1600" b="1" kern="1200" dirty="0">
                <a:solidFill>
                  <a:schemeClr val="tx1"/>
                </a:solidFill>
                <a:latin typeface="Calibri" panose="020F0502020204030204" pitchFamily="34" charset="0"/>
                <a:ea typeface="+mj-ea"/>
                <a:cs typeface="Calibri" panose="020F0502020204030204" pitchFamily="34" charset="0"/>
              </a:rPr>
              <a:t> S</a:t>
            </a:r>
            <a:r>
              <a:rPr lang="en-US" altLang="en-IN" sz="1600" b="1" kern="1200" dirty="0">
                <a:solidFill>
                  <a:schemeClr val="tx1"/>
                </a:solidFill>
                <a:latin typeface="Calibri" panose="020F0502020204030204" pitchFamily="34" charset="0"/>
                <a:ea typeface="+mj-ea"/>
                <a:cs typeface="Calibri" panose="020F0502020204030204" pitchFamily="34" charset="0"/>
              </a:rPr>
              <a:t>cience</a:t>
            </a:r>
            <a:r>
              <a:rPr lang="en-IN" sz="1600" b="1" kern="1200" dirty="0">
                <a:solidFill>
                  <a:schemeClr val="tx1"/>
                </a:solidFill>
                <a:latin typeface="Calibri" panose="020F0502020204030204" pitchFamily="34" charset="0"/>
                <a:ea typeface="+mj-ea"/>
                <a:cs typeface="Calibri" panose="020F0502020204030204" pitchFamily="34" charset="0"/>
              </a:rPr>
              <a:t> &amp; A</a:t>
            </a:r>
            <a:r>
              <a:rPr lang="en-US" altLang="en-IN" sz="1600" b="1" kern="1200" dirty="0">
                <a:solidFill>
                  <a:schemeClr val="tx1"/>
                </a:solidFill>
                <a:latin typeface="Calibri" panose="020F0502020204030204" pitchFamily="34" charset="0"/>
                <a:ea typeface="+mj-ea"/>
                <a:cs typeface="Calibri" panose="020F0502020204030204" pitchFamily="34" charset="0"/>
              </a:rPr>
              <a:t>rtificial</a:t>
            </a:r>
            <a:r>
              <a:rPr lang="en-IN" sz="1600" b="1" kern="1200" dirty="0">
                <a:solidFill>
                  <a:schemeClr val="tx1"/>
                </a:solidFill>
                <a:latin typeface="Calibri" panose="020F0502020204030204" pitchFamily="34" charset="0"/>
                <a:ea typeface="+mj-ea"/>
                <a:cs typeface="Calibri" panose="020F0502020204030204" pitchFamily="34" charset="0"/>
              </a:rPr>
              <a:t> I</a:t>
            </a:r>
            <a:r>
              <a:rPr lang="en-US" altLang="en-IN" sz="1600" b="1" kern="1200" dirty="0">
                <a:solidFill>
                  <a:schemeClr val="tx1"/>
                </a:solidFill>
                <a:latin typeface="Calibri" panose="020F0502020204030204" pitchFamily="34" charset="0"/>
                <a:ea typeface="+mj-ea"/>
                <a:cs typeface="Calibri" panose="020F0502020204030204" pitchFamily="34" charset="0"/>
              </a:rPr>
              <a:t>ntelligence</a:t>
            </a:r>
            <a:endParaRPr lang="en-IN" sz="1600" b="1" kern="1200" dirty="0">
              <a:solidFill>
                <a:schemeClr val="tx1"/>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kumimoji="0" lang="en-IN" sz="16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Presented for</a:t>
            </a:r>
          </a:p>
          <a:p>
            <a:pPr marL="0" marR="0" lvl="0" indent="0" algn="ctr" defTabSz="914400" rtl="0" eaLnBrk="1" fontAlgn="auto" latinLnBrk="0" hangingPunct="1">
              <a:lnSpc>
                <a:spcPct val="90000"/>
              </a:lnSpc>
              <a:spcBef>
                <a:spcPct val="0"/>
              </a:spcBef>
              <a:spcAft>
                <a:spcPts val="0"/>
              </a:spcAft>
              <a:buClrTx/>
              <a:buSzTx/>
              <a:buFontTx/>
              <a:buNone/>
              <a:defRPr/>
            </a:pPr>
            <a:r>
              <a:rPr lang="en-IN" sz="2400" b="1" kern="1200" dirty="0">
                <a:solidFill>
                  <a:schemeClr val="accent5">
                    <a:lumMod val="75000"/>
                  </a:schemeClr>
                </a:solidFill>
                <a:latin typeface="Calibri" panose="020F0502020204030204" pitchFamily="34" charset="0"/>
                <a:ea typeface="+mj-ea"/>
                <a:cs typeface="Calibri" panose="020F0502020204030204" pitchFamily="34" charset="0"/>
              </a:rPr>
              <a:t>Milestone 3-Final Minor Project Review</a:t>
            </a:r>
          </a:p>
          <a:p>
            <a:pPr marL="0" marR="0" lvl="0" indent="0" algn="ctr" defTabSz="914400" rtl="0" eaLnBrk="1" fontAlgn="auto" latinLnBrk="0" hangingPunct="1">
              <a:lnSpc>
                <a:spcPct val="90000"/>
              </a:lnSpc>
              <a:spcBef>
                <a:spcPct val="0"/>
              </a:spcBef>
              <a:spcAft>
                <a:spcPts val="0"/>
              </a:spcAft>
              <a:buClrTx/>
              <a:buSzTx/>
              <a:buFontTx/>
              <a:buNone/>
              <a:defRPr/>
            </a:pPr>
            <a:r>
              <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Date:</a:t>
            </a:r>
            <a:r>
              <a:rPr lang="en-US" sz="1600" b="1" kern="1200" dirty="0">
                <a:solidFill>
                  <a:schemeClr val="tx1"/>
                </a:solidFill>
                <a:latin typeface="Calibri" panose="020F0502020204030204" pitchFamily="34" charset="0"/>
                <a:ea typeface="+mj-ea"/>
                <a:cs typeface="Calibri" panose="020F0502020204030204" pitchFamily="34" charset="0"/>
              </a:rPr>
              <a:t>26</a:t>
            </a:r>
            <a:r>
              <a:rPr kumimoji="0" lang="en-US" alt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-04-2024</a:t>
            </a:r>
            <a:endPar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endParaRPr kumimoji="0" lang="en-IN" sz="1600" b="1" i="0" u="none" strike="noStrike" kern="1200" cap="none" spc="0" normalizeH="0" baseline="0" noProof="0" dirty="0">
              <a:ln>
                <a:noFill/>
              </a:ln>
              <a:solidFill>
                <a:srgbClr val="FF0000"/>
              </a:solidFill>
              <a:effectLst/>
              <a:uLnTx/>
              <a:uFillTx/>
              <a:latin typeface="Calibri" panose="020F0502020204030204" pitchFamily="34" charset="0"/>
              <a:ea typeface="+mj-ea"/>
              <a:cs typeface="Calibri" panose="020F0502020204030204" pitchFamily="34" charset="0"/>
            </a:endParaRPr>
          </a:p>
        </p:txBody>
      </p:sp>
      <p:graphicFrame>
        <p:nvGraphicFramePr>
          <p:cNvPr id="6" name="Table 6"/>
          <p:cNvGraphicFramePr>
            <a:graphicFrameLocks noGrp="1"/>
          </p:cNvGraphicFramePr>
          <p:nvPr>
            <p:custDataLst>
              <p:tags r:id="rId1"/>
            </p:custDataLst>
            <p:extLst>
              <p:ext uri="{D42A27DB-BD31-4B8C-83A1-F6EECF244321}">
                <p14:modId xmlns="" xmlns:p14="http://schemas.microsoft.com/office/powerpoint/2010/main" val="1841150413"/>
              </p:ext>
            </p:extLst>
          </p:nvPr>
        </p:nvGraphicFramePr>
        <p:xfrm>
          <a:off x="138896" y="243068"/>
          <a:ext cx="4942391" cy="5059680"/>
        </p:xfrm>
        <a:graphic>
          <a:graphicData uri="http://schemas.openxmlformats.org/drawingml/2006/table">
            <a:tbl>
              <a:tblPr firstRow="1" bandRow="1">
                <a:tableStyleId>{5FC15D93-1D96-4B66-8E38-DDACBC01246F}</a:tableStyleId>
              </a:tblPr>
              <a:tblGrid>
                <a:gridCol w="4942391">
                  <a:extLst>
                    <a:ext uri="{9D8B030D-6E8A-4147-A177-3AD203B41FA5}">
                      <a16:colId xmlns="" xmlns:a16="http://schemas.microsoft.com/office/drawing/2014/main" val="20000"/>
                    </a:ext>
                  </a:extLst>
                </a:gridCol>
              </a:tblGrid>
              <a:tr h="1505554">
                <a:tc>
                  <a:txBody>
                    <a:bodyPr/>
                    <a:lstStyle/>
                    <a:p>
                      <a:pPr algn="ctr"/>
                      <a:r>
                        <a:rPr lang="en-IN" sz="3200" b="1" dirty="0">
                          <a:latin typeface="Times New Roman" panose="02020603050405020304" pitchFamily="18" charset="0"/>
                          <a:cs typeface="Times New Roman" panose="02020603050405020304" pitchFamily="18" charset="0"/>
                          <a:sym typeface="+mn-ea"/>
                        </a:rPr>
                        <a:t>OBJECT DETECTION </a:t>
                      </a:r>
                      <a:br>
                        <a:rPr lang="en-IN" sz="3200" b="1" dirty="0">
                          <a:latin typeface="Times New Roman" panose="02020603050405020304" pitchFamily="18" charset="0"/>
                          <a:cs typeface="Times New Roman" panose="02020603050405020304" pitchFamily="18" charset="0"/>
                          <a:sym typeface="+mn-ea"/>
                        </a:rPr>
                      </a:br>
                      <a:r>
                        <a:rPr lang="en-IN" sz="3200" b="1" dirty="0">
                          <a:latin typeface="Times New Roman" panose="02020603050405020304" pitchFamily="18" charset="0"/>
                          <a:cs typeface="Times New Roman" panose="02020603050405020304" pitchFamily="18" charset="0"/>
                          <a:sym typeface="+mn-ea"/>
                        </a:rPr>
                        <a:t>USING YOLO</a:t>
                      </a:r>
                      <a:endParaRPr lang="en-US" sz="3200" dirty="0"/>
                    </a:p>
                    <a:p>
                      <a:pPr algn="ctr"/>
                      <a:endParaRPr lang="en-US" altLang="en-IN" sz="3200" b="1" i="0" u="none" strike="noStrike" cap="none"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endParaRPr>
                    </a:p>
                  </a:txBody>
                  <a:tcPr anchor="ctr">
                    <a:solidFill>
                      <a:schemeClr val="tx1"/>
                    </a:solidFill>
                  </a:tcPr>
                </a:tc>
                <a:extLst>
                  <a:ext uri="{0D108BD9-81ED-4DB2-BD59-A6C34878D82A}">
                    <a16:rowId xmlns="" xmlns:a16="http://schemas.microsoft.com/office/drawing/2014/main" val="10000"/>
                  </a:ext>
                </a:extLst>
              </a:tr>
              <a:tr h="3394878">
                <a:tc>
                  <a:txBody>
                    <a:bodyPr/>
                    <a:lstStyle/>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su</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10001"/>
                  </a:ext>
                </a:extLst>
              </a:tr>
            </a:tbl>
          </a:graphicData>
        </a:graphic>
      </p:graphicFrame>
      <p:graphicFrame>
        <p:nvGraphicFramePr>
          <p:cNvPr id="7" name="Table 4"/>
          <p:cNvGraphicFramePr>
            <a:graphicFrameLocks noGrp="1"/>
          </p:cNvGraphicFramePr>
          <p:nvPr>
            <p:custDataLst>
              <p:tags r:id="rId2"/>
            </p:custDataLst>
          </p:nvPr>
        </p:nvGraphicFramePr>
        <p:xfrm>
          <a:off x="154305" y="1663065"/>
          <a:ext cx="4950130" cy="2604135"/>
        </p:xfrm>
        <a:graphic>
          <a:graphicData uri="http://schemas.openxmlformats.org/drawingml/2006/table">
            <a:tbl>
              <a:tblPr firstRow="1" bandRow="1">
                <a:tableStyleId>{5A111915-BE36-4E01-A7E5-04B1672EAD32}</a:tableStyleId>
              </a:tblPr>
              <a:tblGrid>
                <a:gridCol w="1520190">
                  <a:extLst>
                    <a:ext uri="{9D8B030D-6E8A-4147-A177-3AD203B41FA5}">
                      <a16:colId xmlns="" xmlns:a16="http://schemas.microsoft.com/office/drawing/2014/main" val="20000"/>
                    </a:ext>
                  </a:extLst>
                </a:gridCol>
                <a:gridCol w="3429940">
                  <a:extLst>
                    <a:ext uri="{9D8B030D-6E8A-4147-A177-3AD203B41FA5}">
                      <a16:colId xmlns="" xmlns:a16="http://schemas.microsoft.com/office/drawing/2014/main" val="20001"/>
                    </a:ext>
                  </a:extLst>
                </a:gridCol>
              </a:tblGrid>
              <a:tr h="463550">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Candidate </a:t>
                      </a:r>
                      <a:r>
                        <a:rPr kumimoji="0" lang="en-US" alt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No. &amp; N</a:t>
                      </a:r>
                      <a:r>
                        <a:rPr kumimoji="0" 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ame</a:t>
                      </a:r>
                      <a:endParaRPr lang="en-IN" sz="2000" b="1" i="0" u="none" strike="noStrike" kern="1200" cap="none" dirty="0">
                        <a:solidFill>
                          <a:schemeClr val="bg1"/>
                        </a:solidFill>
                        <a:latin typeface="Calibri" panose="020F0502020204030204" pitchFamily="34" charset="0"/>
                        <a:ea typeface="Arial" panose="020B0604020202020204"/>
                        <a:cs typeface="Calibri" panose="020F0502020204030204" pitchFamily="34" charset="0"/>
                        <a:sym typeface="Arial" panose="020B0604020202020204"/>
                      </a:endParaRPr>
                    </a:p>
                  </a:txBody>
                  <a:tcPr/>
                </a:tc>
                <a:tc hMerge="1">
                  <a:txBody>
                    <a:bodyPr/>
                    <a:lstStyle/>
                    <a:p>
                      <a:endParaRPr lang="en-US"/>
                    </a:p>
                  </a:txBody>
                  <a:tcPr/>
                </a:tc>
                <a:extLst>
                  <a:ext uri="{0D108BD9-81ED-4DB2-BD59-A6C34878D82A}">
                    <a16:rowId xmlns="" xmlns:a16="http://schemas.microsoft.com/office/drawing/2014/main" val="10000"/>
                  </a:ext>
                </a:extLst>
              </a:tr>
              <a:tr h="428625">
                <a:tc>
                  <a:txBody>
                    <a:bodyPr/>
                    <a:lstStyle/>
                    <a:p>
                      <a:pPr algn="l"/>
                      <a:r>
                        <a:rPr kumimoji="0" 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HTNO</a:t>
                      </a:r>
                      <a:r>
                        <a:rPr kumimoji="0" lang="en-US" alt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a:t>
                      </a:r>
                      <a:endParaRPr lang="en-US" sz="1800" dirty="0">
                        <a:solidFill>
                          <a:schemeClr val="tx1"/>
                        </a:solidFill>
                        <a:latin typeface="Calibri" panose="020F0502020204030204" pitchFamily="34" charset="0"/>
                        <a:cs typeface="Calibri" panose="020F0502020204030204" pitchFamily="34" charset="0"/>
                      </a:endParaRPr>
                    </a:p>
                  </a:txBody>
                  <a:tcPr/>
                </a:tc>
                <a:tc>
                  <a:txBody>
                    <a:bodyPr/>
                    <a:lstStyle/>
                    <a:p>
                      <a:pPr algn="l"/>
                      <a:r>
                        <a:rPr kumimoji="0" 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Name</a:t>
                      </a:r>
                      <a:r>
                        <a:rPr kumimoji="0" lang="en-US" alt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 </a:t>
                      </a:r>
                    </a:p>
                  </a:txBody>
                  <a:tcPr/>
                </a:tc>
                <a:extLst>
                  <a:ext uri="{0D108BD9-81ED-4DB2-BD59-A6C34878D82A}">
                    <a16:rowId xmlns="" xmlns:a16="http://schemas.microsoft.com/office/drawing/2014/main" val="10001"/>
                  </a:ext>
                </a:extLst>
              </a:tr>
              <a:tr h="427990">
                <a:tc>
                  <a:txBody>
                    <a:bodyPr/>
                    <a:lstStyle/>
                    <a:p>
                      <a:pPr algn="l">
                        <a:buNone/>
                      </a:pPr>
                      <a:r>
                        <a:rPr lang="en-IN" sz="1800" dirty="0">
                          <a:latin typeface="Times New Roman" panose="02020603050405020304" pitchFamily="18" charset="0"/>
                          <a:cs typeface="Times New Roman" panose="02020603050405020304" pitchFamily="18" charset="0"/>
                          <a:sym typeface="+mn-ea"/>
                        </a:rPr>
                        <a:t>2103A52013</a:t>
                      </a:r>
                      <a:endParaRPr lang="en-US" sz="1800" dirty="0">
                        <a:latin typeface="Calibri" panose="020F0502020204030204" pitchFamily="34" charset="0"/>
                        <a:cs typeface="Calibri" panose="020F0502020204030204" pitchFamily="34" charset="0"/>
                      </a:endParaRPr>
                    </a:p>
                  </a:txBody>
                  <a:tcPr/>
                </a:tc>
                <a:tc>
                  <a:txBody>
                    <a:bodyPr/>
                    <a:lstStyle/>
                    <a:p>
                      <a:pPr algn="l">
                        <a:buNone/>
                      </a:pPr>
                      <a:r>
                        <a:rPr lang="en-IN" sz="1800" dirty="0">
                          <a:latin typeface="Times New Roman" panose="02020603050405020304" pitchFamily="18" charset="0"/>
                          <a:cs typeface="Times New Roman" panose="02020603050405020304" pitchFamily="18" charset="0"/>
                          <a:sym typeface="+mn-ea"/>
                        </a:rPr>
                        <a:t>Sanjay </a:t>
                      </a:r>
                      <a:r>
                        <a:rPr lang="en-IN" sz="1800" dirty="0" err="1">
                          <a:latin typeface="Times New Roman" panose="02020603050405020304" pitchFamily="18" charset="0"/>
                          <a:cs typeface="Times New Roman" panose="02020603050405020304" pitchFamily="18" charset="0"/>
                          <a:sym typeface="+mn-ea"/>
                        </a:rPr>
                        <a:t>Swaran</a:t>
                      </a:r>
                      <a:r>
                        <a:rPr lang="en-IN" sz="1800" dirty="0">
                          <a:latin typeface="Times New Roman" panose="02020603050405020304" pitchFamily="18" charset="0"/>
                          <a:cs typeface="Times New Roman" panose="02020603050405020304" pitchFamily="18" charset="0"/>
                          <a:sym typeface="+mn-ea"/>
                        </a:rPr>
                        <a:t> Kumar </a:t>
                      </a:r>
                      <a:endParaRPr lang="en-US" sz="1800"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10002"/>
                  </a:ext>
                </a:extLst>
              </a:tr>
              <a:tr h="427990">
                <a:tc>
                  <a:txBody>
                    <a:bodyPr/>
                    <a:lstStyle/>
                    <a:p>
                      <a:pPr algn="l"/>
                      <a:r>
                        <a:rPr lang="en-IN" sz="1800" dirty="0">
                          <a:latin typeface="Times New Roman" panose="02020603050405020304" pitchFamily="18" charset="0"/>
                          <a:cs typeface="Times New Roman" panose="02020603050405020304" pitchFamily="18" charset="0"/>
                          <a:sym typeface="+mn-ea"/>
                        </a:rPr>
                        <a:t>2103A52032</a:t>
                      </a:r>
                      <a:endParaRPr lang="en-US" sz="1800" dirty="0">
                        <a:latin typeface="Calibri" panose="020F0502020204030204" pitchFamily="34" charset="0"/>
                        <a:cs typeface="Calibri" panose="020F0502020204030204" pitchFamily="34" charset="0"/>
                      </a:endParaRPr>
                    </a:p>
                  </a:txBody>
                  <a:tcPr/>
                </a:tc>
                <a:tc>
                  <a:txBody>
                    <a:bodyPr/>
                    <a:lstStyle/>
                    <a:p>
                      <a:pPr algn="l"/>
                      <a:r>
                        <a:rPr lang="en-IN" sz="1800" dirty="0" err="1">
                          <a:latin typeface="Times New Roman" panose="02020603050405020304" pitchFamily="18" charset="0"/>
                          <a:cs typeface="Times New Roman" panose="02020603050405020304" pitchFamily="18" charset="0"/>
                          <a:sym typeface="+mn-ea"/>
                        </a:rPr>
                        <a:t>Rohith</a:t>
                      </a:r>
                      <a:r>
                        <a:rPr lang="en-IN" sz="1800" dirty="0">
                          <a:latin typeface="Times New Roman" panose="02020603050405020304" pitchFamily="18" charset="0"/>
                          <a:cs typeface="Times New Roman" panose="02020603050405020304" pitchFamily="18" charset="0"/>
                          <a:sym typeface="+mn-ea"/>
                        </a:rPr>
                        <a:t> </a:t>
                      </a:r>
                      <a:r>
                        <a:rPr lang="en-IN" sz="1800" dirty="0" err="1">
                          <a:latin typeface="Times New Roman" panose="02020603050405020304" pitchFamily="18" charset="0"/>
                          <a:cs typeface="Times New Roman" panose="02020603050405020304" pitchFamily="18" charset="0"/>
                          <a:sym typeface="+mn-ea"/>
                        </a:rPr>
                        <a:t>Parsi</a:t>
                      </a:r>
                      <a:endParaRPr lang="en-US" sz="1800"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10003"/>
                  </a:ext>
                </a:extLst>
              </a:tr>
              <a:tr h="427990">
                <a:tc>
                  <a:txBody>
                    <a:bodyPr/>
                    <a:lstStyle/>
                    <a:p>
                      <a:pPr algn="l">
                        <a:buNone/>
                      </a:pPr>
                      <a:r>
                        <a:rPr lang="en-IN" sz="1800" dirty="0">
                          <a:latin typeface="Times New Roman" panose="02020603050405020304" pitchFamily="18" charset="0"/>
                          <a:cs typeface="Times New Roman" panose="02020603050405020304" pitchFamily="18" charset="0"/>
                          <a:sym typeface="+mn-ea"/>
                        </a:rPr>
                        <a:t>2103A52061</a:t>
                      </a:r>
                      <a:endParaRPr lang="en-US" sz="1800" dirty="0">
                        <a:latin typeface="Calibri" panose="020F0502020204030204" pitchFamily="34" charset="0"/>
                        <a:cs typeface="Calibri" panose="020F0502020204030204" pitchFamily="34" charset="0"/>
                      </a:endParaRPr>
                    </a:p>
                  </a:txBody>
                  <a:tcPr/>
                </a:tc>
                <a:tc>
                  <a:txBody>
                    <a:bodyPr/>
                    <a:lstStyle/>
                    <a:p>
                      <a:pPr algn="l">
                        <a:buNone/>
                      </a:pPr>
                      <a:r>
                        <a:rPr lang="en-IN" sz="1800" dirty="0" err="1">
                          <a:latin typeface="Times New Roman" panose="02020603050405020304" pitchFamily="18" charset="0"/>
                          <a:cs typeface="Times New Roman" panose="02020603050405020304" pitchFamily="18" charset="0"/>
                          <a:sym typeface="+mn-ea"/>
                        </a:rPr>
                        <a:t>N.Ankitha</a:t>
                      </a:r>
                      <a:endParaRPr lang="en-US" sz="1800"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10004"/>
                  </a:ext>
                </a:extLst>
              </a:tr>
              <a:tr h="427990">
                <a:tc>
                  <a:txBody>
                    <a:bodyPr/>
                    <a:lstStyle/>
                    <a:p>
                      <a:pPr algn="l">
                        <a:buNone/>
                      </a:pPr>
                      <a:r>
                        <a:rPr lang="en-IN" sz="1800" dirty="0">
                          <a:latin typeface="Times New Roman" panose="02020603050405020304" pitchFamily="18" charset="0"/>
                          <a:cs typeface="Times New Roman" panose="02020603050405020304" pitchFamily="18" charset="0"/>
                          <a:sym typeface="+mn-ea"/>
                        </a:rPr>
                        <a:t>2103A52097</a:t>
                      </a:r>
                      <a:endParaRPr lang="en-US" sz="1800" dirty="0">
                        <a:latin typeface="Calibri" panose="020F0502020204030204" pitchFamily="34" charset="0"/>
                        <a:cs typeface="Calibri" panose="020F0502020204030204" pitchFamily="34" charset="0"/>
                      </a:endParaRPr>
                    </a:p>
                  </a:txBody>
                  <a:tcPr/>
                </a:tc>
                <a:tc>
                  <a:txBody>
                    <a:bodyPr/>
                    <a:lstStyle/>
                    <a:p>
                      <a:pPr algn="l">
                        <a:buNone/>
                      </a:pPr>
                      <a:r>
                        <a:rPr lang="en-IN" sz="1800" dirty="0" err="1">
                          <a:latin typeface="Times New Roman" panose="02020603050405020304" pitchFamily="18" charset="0"/>
                          <a:cs typeface="Times New Roman" panose="02020603050405020304" pitchFamily="18" charset="0"/>
                          <a:sym typeface="+mn-ea"/>
                        </a:rPr>
                        <a:t>M.Ranga</a:t>
                      </a:r>
                      <a:r>
                        <a:rPr lang="en-IN" sz="1800" dirty="0">
                          <a:latin typeface="Times New Roman" panose="02020603050405020304" pitchFamily="18" charset="0"/>
                          <a:cs typeface="Times New Roman" panose="02020603050405020304" pitchFamily="18" charset="0"/>
                          <a:sym typeface="+mn-ea"/>
                        </a:rPr>
                        <a:t> </a:t>
                      </a:r>
                      <a:r>
                        <a:rPr lang="en-IN" sz="1800" dirty="0" err="1">
                          <a:latin typeface="Times New Roman" panose="02020603050405020304" pitchFamily="18" charset="0"/>
                          <a:cs typeface="Times New Roman" panose="02020603050405020304" pitchFamily="18" charset="0"/>
                          <a:sym typeface="+mn-ea"/>
                        </a:rPr>
                        <a:t>Yochana </a:t>
                      </a:r>
                      <a:endParaRPr lang="en-US" sz="1800"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10005"/>
                  </a:ext>
                </a:extLst>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635" y="1548130"/>
            <a:ext cx="3331210" cy="16757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u="sng" dirty="0">
                <a:latin typeface="Times New Roman" panose="02020603050405020304" pitchFamily="18" charset="0"/>
                <a:cs typeface="Times New Roman" panose="02020603050405020304" pitchFamily="18" charset="0"/>
                <a:sym typeface="+mn-ea"/>
              </a:rPr>
              <a:t>DISADVANTAGE:</a:t>
            </a:r>
            <a:endParaRPr sz="2800" b="1" dirty="0">
              <a:latin typeface="Calibri" panose="020F0502020204030204" pitchFamily="34" charset="0"/>
              <a:cs typeface="Calibri" panose="020F0502020204030204" pitchFamily="34"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Font typeface="Wingdings" pitchFamily="2" charset="2"/>
              <a:buChar char="ü"/>
            </a:pPr>
            <a:r>
              <a:rPr lang="en-US" sz="2000" dirty="0" smtClean="0">
                <a:latin typeface="Times New Roman" pitchFamily="18" charset="0"/>
                <a:cs typeface="Times New Roman" pitchFamily="18" charset="0"/>
              </a:rPr>
              <a:t>High computational requirements.</a:t>
            </a:r>
          </a:p>
          <a:p>
            <a:pPr>
              <a:buFont typeface="Wingdings" pitchFamily="2" charset="2"/>
              <a:buChar char="ü"/>
            </a:pPr>
            <a:r>
              <a:rPr lang="en-US" sz="2000" dirty="0" smtClean="0">
                <a:latin typeface="Times New Roman" pitchFamily="18" charset="0"/>
                <a:cs typeface="Times New Roman" pitchFamily="18" charset="0"/>
              </a:rPr>
              <a:t>Dependence on large, labeled datasets.</a:t>
            </a:r>
          </a:p>
          <a:p>
            <a:pPr>
              <a:buFont typeface="Wingdings" pitchFamily="2" charset="2"/>
              <a:buChar char="ü"/>
            </a:pPr>
            <a:r>
              <a:rPr lang="en-US" sz="2000" dirty="0" smtClean="0">
                <a:latin typeface="Times New Roman" pitchFamily="18" charset="0"/>
                <a:cs typeface="Times New Roman" pitchFamily="18" charset="0"/>
              </a:rPr>
              <a:t>Tendency to </a:t>
            </a:r>
            <a:r>
              <a:rPr lang="en-US" sz="2000" dirty="0" err="1" smtClean="0">
                <a:latin typeface="Times New Roman" pitchFamily="18" charset="0"/>
                <a:cs typeface="Times New Roman" pitchFamily="18" charset="0"/>
              </a:rPr>
              <a:t>overfit</a:t>
            </a:r>
            <a:r>
              <a:rPr lang="en-US" sz="2000" dirty="0" smtClean="0">
                <a:latin typeface="Times New Roman" pitchFamily="18" charset="0"/>
                <a:cs typeface="Times New Roman" pitchFamily="18" charset="0"/>
              </a:rPr>
              <a:t>.</a:t>
            </a:r>
          </a:p>
          <a:p>
            <a:pPr>
              <a:buFont typeface="Wingdings" pitchFamily="2" charset="2"/>
              <a:buChar char="ü"/>
            </a:pPr>
            <a:r>
              <a:rPr lang="en-US" sz="2000" dirty="0" smtClean="0">
                <a:latin typeface="Times New Roman" pitchFamily="18" charset="0"/>
                <a:cs typeface="Times New Roman" pitchFamily="18" charset="0"/>
              </a:rPr>
              <a:t>Lack of interpretability.</a:t>
            </a:r>
          </a:p>
          <a:p>
            <a:pPr>
              <a:buFont typeface="Wingdings" pitchFamily="2" charset="2"/>
              <a:buChar char="ü"/>
            </a:pPr>
            <a:r>
              <a:rPr lang="en-US" sz="2000" dirty="0" smtClean="0">
                <a:latin typeface="Times New Roman" pitchFamily="18" charset="0"/>
                <a:cs typeface="Times New Roman" pitchFamily="18" charset="0"/>
              </a:rPr>
              <a:t>Limited generalization to different environments.</a:t>
            </a:r>
          </a:p>
          <a:p>
            <a:pPr>
              <a:buFont typeface="Wingdings" pitchFamily="2" charset="2"/>
              <a:buChar char="ü"/>
            </a:pPr>
            <a:r>
              <a:rPr lang="en-US" sz="2000" dirty="0" smtClean="0">
                <a:latin typeface="Times New Roman" pitchFamily="18" charset="0"/>
                <a:cs typeface="Times New Roman" pitchFamily="18" charset="0"/>
              </a:rPr>
              <a:t>Sensitivity to variations like lighting and weather.</a:t>
            </a:r>
          </a:p>
          <a:p>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635" y="1548130"/>
            <a:ext cx="3331210" cy="16757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u="sng" dirty="0">
                <a:latin typeface="Times New Roman" panose="02020603050405020304" pitchFamily="18" charset="0"/>
                <a:cs typeface="Times New Roman" panose="02020603050405020304" pitchFamily="18" charset="0"/>
                <a:sym typeface="+mn-ea"/>
              </a:rPr>
              <a:t>EXISTING METHODOLOGY:</a:t>
            </a:r>
            <a:endParaRPr sz="2800" u="sng" dirty="0">
              <a:latin typeface="Times New Roman" panose="02020603050405020304" pitchFamily="18" charset="0"/>
              <a:cs typeface="Times New Roman" panose="02020603050405020304" pitchFamily="18"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000" b="1" dirty="0" smtClean="0">
                <a:latin typeface="Times New Roman" pitchFamily="18" charset="0"/>
                <a:cs typeface="Times New Roman" pitchFamily="18" charset="0"/>
              </a:rPr>
              <a:t>Data Collection &amp; Annotation</a:t>
            </a:r>
            <a:r>
              <a:rPr lang="en-US" sz="2000" dirty="0" smtClean="0">
                <a:latin typeface="Times New Roman" pitchFamily="18" charset="0"/>
                <a:cs typeface="Times New Roman" pitchFamily="18" charset="0"/>
              </a:rPr>
              <a:t>: Gather videos with vehicles, label each frame with bounding boxes.</a:t>
            </a:r>
          </a:p>
          <a:p>
            <a:r>
              <a:rPr lang="en-US" sz="2000" b="1" dirty="0" smtClean="0">
                <a:latin typeface="Times New Roman" pitchFamily="18" charset="0"/>
                <a:cs typeface="Times New Roman" pitchFamily="18" charset="0"/>
              </a:rPr>
              <a:t>Data Preprocessing</a:t>
            </a:r>
            <a:r>
              <a:rPr lang="en-US" sz="2000" dirty="0" smtClean="0">
                <a:latin typeface="Times New Roman" pitchFamily="18" charset="0"/>
                <a:cs typeface="Times New Roman" pitchFamily="18" charset="0"/>
              </a:rPr>
              <a:t>: Resize, normalize, augment, and balance the dataset.</a:t>
            </a:r>
          </a:p>
          <a:p>
            <a:r>
              <a:rPr lang="en-US" sz="2000" b="1" dirty="0" smtClean="0">
                <a:latin typeface="Times New Roman" pitchFamily="18" charset="0"/>
                <a:cs typeface="Times New Roman" pitchFamily="18" charset="0"/>
              </a:rPr>
              <a:t>Model Selection</a:t>
            </a:r>
            <a:r>
              <a:rPr lang="en-US" sz="2000" dirty="0" smtClean="0">
                <a:latin typeface="Times New Roman" pitchFamily="18" charset="0"/>
                <a:cs typeface="Times New Roman" pitchFamily="18" charset="0"/>
              </a:rPr>
              <a:t>: Choose YOLO, Faster R-CNN, or SSD based on speed and accuracy.</a:t>
            </a:r>
          </a:p>
          <a:p>
            <a:r>
              <a:rPr lang="en-US" sz="2000" b="1" dirty="0" smtClean="0">
                <a:latin typeface="Times New Roman" pitchFamily="18" charset="0"/>
                <a:cs typeface="Times New Roman" pitchFamily="18" charset="0"/>
              </a:rPr>
              <a:t>Model Training</a:t>
            </a:r>
            <a:r>
              <a:rPr lang="en-US" sz="2000" dirty="0" smtClean="0">
                <a:latin typeface="Times New Roman" pitchFamily="18" charset="0"/>
                <a:cs typeface="Times New Roman" pitchFamily="18" charset="0"/>
              </a:rPr>
              <a:t>: Train the chosen model to minimize prediction errors.</a:t>
            </a:r>
          </a:p>
          <a:p>
            <a:r>
              <a:rPr lang="en-US" sz="2000" b="1" dirty="0" smtClean="0">
                <a:latin typeface="Times New Roman" pitchFamily="18" charset="0"/>
                <a:cs typeface="Times New Roman" pitchFamily="18" charset="0"/>
              </a:rPr>
              <a:t>Model Evaluation</a:t>
            </a:r>
            <a:r>
              <a:rPr lang="en-US" sz="2000" dirty="0" smtClean="0">
                <a:latin typeface="Times New Roman" pitchFamily="18" charset="0"/>
                <a:cs typeface="Times New Roman" pitchFamily="18" charset="0"/>
              </a:rPr>
              <a:t>: Assess accuracy, precision, and recall on a separate dataset.</a:t>
            </a:r>
          </a:p>
          <a:p>
            <a:r>
              <a:rPr lang="en-US" sz="2000" b="1" dirty="0" smtClean="0">
                <a:latin typeface="Times New Roman" pitchFamily="18" charset="0"/>
                <a:cs typeface="Times New Roman" pitchFamily="18" charset="0"/>
              </a:rPr>
              <a:t>Deployment &amp; Iteration</a:t>
            </a:r>
            <a:r>
              <a:rPr lang="en-US" sz="2000" dirty="0" smtClean="0">
                <a:latin typeface="Times New Roman" pitchFamily="18" charset="0"/>
                <a:cs typeface="Times New Roman" pitchFamily="18" charset="0"/>
              </a:rPr>
              <a:t>: Deploy the model for vehicle detection, refining it based on feedback.</a:t>
            </a:r>
          </a:p>
          <a:p>
            <a:pPr marL="342900" indent="-342900">
              <a:buFont typeface="Arial" panose="020B0604020202020204" pitchFamily="34" charset="0"/>
              <a:buChar char="•"/>
            </a:pPr>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635" y="1548130"/>
            <a:ext cx="3331210" cy="16757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u="sng" dirty="0">
                <a:latin typeface="Times New Roman" panose="02020603050405020304" pitchFamily="18" charset="0"/>
                <a:cs typeface="Times New Roman" panose="02020603050405020304" pitchFamily="18" charset="0"/>
                <a:sym typeface="+mn-ea"/>
              </a:rPr>
              <a:t>GAPS IDENTIFIED:</a:t>
            </a:r>
            <a:endParaRPr sz="2800" u="sng" dirty="0">
              <a:latin typeface="Times New Roman" panose="02020603050405020304" pitchFamily="18" charset="0"/>
              <a:cs typeface="Times New Roman" panose="02020603050405020304" pitchFamily="18"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IN" altLang="en-US" sz="24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n existing campus vehicle detection methods include limited accuracy, scalability issues, lack of real-time monitoring, resource-intensive processes, and potential high costs.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These gaps highlight the need for more efficient, automated solutions like YOLO to enhance security and traffic management on campus.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635" y="1548130"/>
            <a:ext cx="3331210" cy="1675765"/>
          </a:xfrm>
          <a:prstGeom prst="rect">
            <a:avLst/>
          </a:prstGeom>
        </p:spPr>
        <p:txBody>
          <a:bodyPr spcFirstLastPara="1" wrap="square" lIns="91425" tIns="91425" rIns="91425" bIns="91425" anchor="ctr" anchorCtr="0">
            <a:noAutofit/>
          </a:bodyPr>
          <a:lstStyle/>
          <a:p>
            <a:pPr algn="ctr"/>
            <a:r>
              <a:rPr lang="en-US" sz="2800" u="sng" dirty="0">
                <a:latin typeface="Times New Roman" panose="02020603050405020304" pitchFamily="18" charset="0"/>
                <a:cs typeface="Times New Roman" panose="02020603050405020304" pitchFamily="18" charset="0"/>
                <a:sym typeface="+mn-ea"/>
              </a:rPr>
              <a:t>PROBLEM  IDENTIFICATION:</a:t>
            </a:r>
            <a:endParaRPr sz="2800" u="sng" dirty="0">
              <a:latin typeface="Times New Roman" panose="02020603050405020304" pitchFamily="18" charset="0"/>
              <a:cs typeface="Times New Roman" panose="02020603050405020304" pitchFamily="18"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42900" indent="-342900">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L</a:t>
            </a:r>
            <a:r>
              <a:rPr lang="en-US" sz="2400" dirty="0">
                <a:latin typeface="Times New Roman" panose="02020603050405020304" pitchFamily="18" charset="0"/>
                <a:cs typeface="Times New Roman" panose="02020603050405020304" pitchFamily="18" charset="0"/>
              </a:rPr>
              <a:t>imited accuracy, scalability issues, lack of real-time monitoring, resource-intensive processes, and potential high costs in existing campus vehicle detection methods.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These issues underscore the necessity for more efficient, automated solutions like YOLO to enhance campus security and traffic management.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635" y="1548130"/>
            <a:ext cx="3331210" cy="16757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u="sng" dirty="0">
                <a:latin typeface="Times New Roman" panose="02020603050405020304" pitchFamily="18" charset="0"/>
                <a:cs typeface="Times New Roman" panose="02020603050405020304" pitchFamily="18" charset="0"/>
                <a:sym typeface="+mn-ea"/>
              </a:rPr>
              <a:t>PROBLEM  STATEMENT:</a:t>
            </a:r>
            <a:endParaRPr sz="2800" b="1" dirty="0">
              <a:latin typeface="Calibri" panose="020F0502020204030204" pitchFamily="34" charset="0"/>
              <a:cs typeface="Calibri" panose="020F0502020204030204" pitchFamily="34"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42900" indent="-342900">
              <a:buFont typeface="Arial" panose="020B0604020202020204" pitchFamily="34" charset="0"/>
              <a:buChar char="•"/>
            </a:pPr>
            <a:r>
              <a:rPr lang="en-IN" sz="2000" dirty="0">
                <a:effectLst/>
                <a:latin typeface="Times New Roman" panose="02020603050405020304" pitchFamily="18" charset="0"/>
                <a:cs typeface="Times New Roman" panose="02020603050405020304" pitchFamily="18" charset="0"/>
                <a:sym typeface="+mn-ea"/>
              </a:rPr>
              <a:t>The demand for object detection algorithms that can accurately identify and locate objects in real-time has been increasing rapidly.</a:t>
            </a:r>
            <a:endParaRPr lang="en-IN" sz="200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effectLst/>
                <a:latin typeface="Times New Roman" panose="02020603050405020304" pitchFamily="18" charset="0"/>
                <a:cs typeface="Times New Roman" panose="02020603050405020304" pitchFamily="18" charset="0"/>
                <a:sym typeface="+mn-ea"/>
              </a:rPr>
              <a:t>Traditional object detection </a:t>
            </a:r>
            <a:r>
              <a:rPr lang="en-IN" sz="2000" dirty="0" smtClean="0">
                <a:effectLst/>
                <a:latin typeface="Times New Roman" panose="02020603050405020304" pitchFamily="18" charset="0"/>
                <a:cs typeface="Times New Roman" panose="02020603050405020304" pitchFamily="18" charset="0"/>
                <a:sym typeface="+mn-ea"/>
              </a:rPr>
              <a:t>methods and deep learning approaches </a:t>
            </a:r>
            <a:r>
              <a:rPr lang="en-IN" sz="2000" dirty="0">
                <a:effectLst/>
                <a:latin typeface="Times New Roman" panose="02020603050405020304" pitchFamily="18" charset="0"/>
                <a:cs typeface="Times New Roman" panose="02020603050405020304" pitchFamily="18" charset="0"/>
                <a:sym typeface="+mn-ea"/>
              </a:rPr>
              <a:t>often suffer from limitations in accuracy and speed, making them less suitable for real-world applications.</a:t>
            </a:r>
            <a:endParaRPr lang="en-IN" sz="200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effectLst/>
                <a:latin typeface="Times New Roman" panose="02020603050405020304" pitchFamily="18" charset="0"/>
                <a:cs typeface="Times New Roman" panose="02020603050405020304" pitchFamily="18" charset="0"/>
                <a:sym typeface="+mn-ea"/>
              </a:rPr>
              <a:t>There is a need for advanced algorithms that can overcome these challenges and provide accurate and efficient object detection solutions.</a:t>
            </a:r>
            <a:endParaRPr lang="en-IN" sz="2000" dirty="0">
              <a:effectLst/>
              <a:latin typeface="Times New Roman" panose="02020603050405020304" pitchFamily="18" charset="0"/>
              <a:cs typeface="Times New Roman" panose="02020603050405020304" pitchFamily="18" charset="0"/>
            </a:endParaRPr>
          </a:p>
          <a:p>
            <a:pPr marL="0" indent="0">
              <a:buNone/>
            </a:pPr>
            <a:endParaRPr lang="en-US" sz="2000" dirty="0">
              <a:latin typeface="Perpetua" panose="02020502060401020303"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635" y="1548130"/>
            <a:ext cx="3331210" cy="16757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u="sng" dirty="0">
                <a:latin typeface="Times New Roman" panose="02020603050405020304" pitchFamily="18" charset="0"/>
                <a:cs typeface="Times New Roman" panose="02020603050405020304" pitchFamily="18" charset="0"/>
                <a:sym typeface="+mn-ea"/>
              </a:rPr>
              <a:t>PROPOSED METHOD:</a:t>
            </a:r>
            <a:endParaRPr lang="en-IN" sz="2800" b="1" dirty="0">
              <a:latin typeface="Calibri" panose="020F0502020204030204" pitchFamily="34" charset="0"/>
              <a:cs typeface="Calibri" panose="020F0502020204030204" pitchFamily="34"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The proposed approach involves implementing a real-time vehicle identification and tracking system on college campus using YOLO technology.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The system includes vehicle counting functionality and a user-friendly interface. YOLO is chosen for its suitability in real-time vehicle detection, and subsequent model training to refine its accuracy in diverse environmental conditions.</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The ultimate goal is to improve the efficiency, safety, and traffic management on college campus by </a:t>
            </a:r>
            <a:r>
              <a:rPr lang="en-IN" altLang="en-US" sz="2000" dirty="0">
                <a:latin typeface="Times New Roman" panose="02020603050405020304" pitchFamily="18" charset="0"/>
                <a:cs typeface="Times New Roman" panose="02020603050405020304" pitchFamily="18" charset="0"/>
                <a:sym typeface="+mn-ea"/>
              </a:rPr>
              <a:t>c</a:t>
            </a:r>
            <a:r>
              <a:rPr lang="en-US" sz="2000" dirty="0">
                <a:latin typeface="Times New Roman" panose="02020603050405020304" pitchFamily="18" charset="0"/>
                <a:cs typeface="Times New Roman" panose="02020603050405020304" pitchFamily="18" charset="0"/>
                <a:sym typeface="+mn-ea"/>
              </a:rPr>
              <a:t>ontinuous improvement </a:t>
            </a:r>
            <a:r>
              <a:rPr lang="en-IN" sz="2000" dirty="0">
                <a:latin typeface="Times New Roman" panose="02020603050405020304" pitchFamily="18" charset="0"/>
                <a:cs typeface="Times New Roman" panose="02020603050405020304" pitchFamily="18" charset="0"/>
                <a:sym typeface="+mn-ea"/>
              </a:rPr>
              <a:t>and technological advancements</a:t>
            </a:r>
            <a:r>
              <a:rPr lang="en-US" sz="2000" dirty="0">
                <a:latin typeface="Times New Roman" panose="02020603050405020304" pitchFamily="18" charset="0"/>
                <a:cs typeface="Times New Roman" panose="02020603050405020304" pitchFamily="18" charset="0"/>
                <a:sym typeface="+mn-ea"/>
              </a:rPr>
              <a:t>.</a:t>
            </a:r>
            <a:endParaRPr lang="en-IN" sz="2000" dirty="0">
              <a:latin typeface="Times New Roman" panose="02020603050405020304" pitchFamily="18" charset="0"/>
              <a:cs typeface="Times New Roman" panose="02020603050405020304" pitchFamily="18" charset="0"/>
            </a:endParaRPr>
          </a:p>
          <a:p>
            <a:endParaRPr lang="en-US" sz="2000" dirty="0">
              <a:latin typeface="Perpetua" panose="02020502060401020303"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635" y="1548130"/>
            <a:ext cx="3331210" cy="16757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b="1" dirty="0">
                <a:effectLst/>
                <a:sym typeface="+mn-ea"/>
              </a:rPr>
              <a:t> </a:t>
            </a:r>
            <a:r>
              <a:rPr lang="en-IN" sz="2800" u="sng" dirty="0">
                <a:latin typeface="Times New Roman" panose="02020603050405020304" pitchFamily="18" charset="0"/>
                <a:cs typeface="Times New Roman" panose="02020603050405020304" pitchFamily="18" charset="0"/>
                <a:sym typeface="+mn-ea"/>
              </a:rPr>
              <a:t>YOLO ALGORITHM:</a:t>
            </a:r>
            <a:endParaRPr sz="2800" u="sng" dirty="0">
              <a:latin typeface="Times New Roman" panose="02020603050405020304" pitchFamily="18" charset="0"/>
              <a:cs typeface="Times New Roman" panose="02020603050405020304" pitchFamily="18"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indent="-285750">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sym typeface="+mn-ea"/>
              </a:rPr>
              <a:t>The YOLO (You Only Look Once) algorithm is a popular object detection algorithm in computer vision. Unlike traditional methods that require multiple passes over an image, YOLO performs object detection in a single pass.</a:t>
            </a:r>
            <a:endParaRPr lang="en-IN"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sym typeface="+mn-ea"/>
              </a:rPr>
              <a:t>The key idea behind YOLO is to divide the input image into a grid and predict bounding boxes and class probabilities for each grid cell. This allows YOLO to detect multiple objects in an image efficiently.</a:t>
            </a:r>
            <a:endParaRPr lang="en-IN"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sym typeface="+mn-ea"/>
              </a:rPr>
              <a:t>YOLO uses a convolutional neural network (CNN) architecture to extract features from the input image. </a:t>
            </a:r>
            <a:endParaRPr lang="en-IN" sz="180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sym typeface="+mn-ea"/>
              </a:rPr>
              <a:t>YOLO is known for its real-time object detection capabilities and is widely used in applications such as autonomous driving, surveillance systems, and robotics.</a:t>
            </a:r>
            <a:endParaRPr lang="en-US" sz="1800" dirty="0">
              <a:latin typeface="Perpetua" panose="02020502060401020303"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635" y="1548130"/>
            <a:ext cx="3331210" cy="16757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u="sng" dirty="0">
                <a:latin typeface="Times New Roman" panose="02020603050405020304" pitchFamily="18" charset="0"/>
                <a:cs typeface="Times New Roman" panose="02020603050405020304" pitchFamily="18" charset="0"/>
                <a:sym typeface="+mn-ea"/>
              </a:rPr>
              <a:t>WORKING OF YOLO:</a:t>
            </a:r>
            <a:endParaRPr sz="2800" u="sng" dirty="0">
              <a:latin typeface="Times New Roman" panose="02020603050405020304" pitchFamily="18" charset="0"/>
              <a:cs typeface="Times New Roman" panose="02020603050405020304" pitchFamily="18"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a:buFont typeface="+mj-lt"/>
              <a:buAutoNum type="arabicPeriod"/>
            </a:pPr>
            <a:r>
              <a:rPr lang="en-IN" sz="1800" dirty="0">
                <a:effectLst/>
                <a:latin typeface="Times New Roman" panose="02020603050405020304" pitchFamily="18" charset="0"/>
                <a:cs typeface="Times New Roman" panose="02020603050405020304" pitchFamily="18" charset="0"/>
                <a:sym typeface="+mn-ea"/>
              </a:rPr>
              <a:t>Input Image: The input image is divided into a grid of cells.</a:t>
            </a:r>
            <a:endParaRPr lang="en-IN" sz="1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1800" dirty="0">
                <a:effectLst/>
                <a:latin typeface="Times New Roman" panose="02020603050405020304" pitchFamily="18" charset="0"/>
                <a:cs typeface="Times New Roman" panose="02020603050405020304" pitchFamily="18" charset="0"/>
                <a:sym typeface="+mn-ea"/>
              </a:rPr>
              <a:t>Grid Cells: Each grid cell predicts bounding boxes and class probabilities.</a:t>
            </a:r>
            <a:endParaRPr lang="en-IN" sz="1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1800" dirty="0">
                <a:effectLst/>
                <a:latin typeface="Times New Roman" panose="02020603050405020304" pitchFamily="18" charset="0"/>
                <a:cs typeface="Times New Roman" panose="02020603050405020304" pitchFamily="18" charset="0"/>
                <a:sym typeface="+mn-ea"/>
              </a:rPr>
              <a:t>Bounding Box Prediction: Each grid cell predicts multiple bounding boxes, each represented by a set of coordinates (x, y, width, height).</a:t>
            </a:r>
            <a:endParaRPr lang="en-IN" sz="1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1800" dirty="0">
                <a:effectLst/>
                <a:latin typeface="Times New Roman" panose="02020603050405020304" pitchFamily="18" charset="0"/>
                <a:cs typeface="Times New Roman" panose="02020603050405020304" pitchFamily="18" charset="0"/>
                <a:sym typeface="+mn-ea"/>
              </a:rPr>
              <a:t>Class Prediction: Each grid cell also predicts class probabilities for the objects present in the bounding boxes.</a:t>
            </a:r>
            <a:endParaRPr lang="en-IN" sz="1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1800" dirty="0">
                <a:effectLst/>
                <a:latin typeface="Times New Roman" panose="02020603050405020304" pitchFamily="18" charset="0"/>
                <a:cs typeface="Times New Roman" panose="02020603050405020304" pitchFamily="18" charset="0"/>
                <a:sym typeface="+mn-ea"/>
              </a:rPr>
              <a:t>Non-Maximum Suppression: The predicted bounding boxes are filtered using non-maximum suppression to remove redundant detections.</a:t>
            </a:r>
            <a:endParaRPr lang="en-IN" sz="1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1800" dirty="0">
                <a:effectLst/>
                <a:latin typeface="Times New Roman" panose="02020603050405020304" pitchFamily="18" charset="0"/>
                <a:cs typeface="Times New Roman" panose="02020603050405020304" pitchFamily="18" charset="0"/>
                <a:sym typeface="+mn-ea"/>
              </a:rPr>
              <a:t>Output: The final output is a set of bounding boxes and their corresponding class labels.</a:t>
            </a:r>
            <a:endParaRPr lang="en-US" sz="1800" dirty="0">
              <a:latin typeface="Perpetua" panose="02020502060401020303"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u="sng">
                <a:latin typeface="Times New Roman" panose="02020603050405020304" pitchFamily="18" charset="0"/>
                <a:cs typeface="Times New Roman" panose="02020603050405020304" pitchFamily="18" charset="0"/>
              </a:rPr>
              <a:t>ARCHITECTURE:</a:t>
            </a:r>
          </a:p>
        </p:txBody>
      </p:sp>
      <p:pic>
        <p:nvPicPr>
          <p:cNvPr id="7" name="Picture 6" descr="1111"/>
          <p:cNvPicPr>
            <a:picLocks noChangeAspect="1"/>
          </p:cNvPicPr>
          <p:nvPr/>
        </p:nvPicPr>
        <p:blipFill>
          <a:blip r:embed="rId2"/>
          <a:stretch>
            <a:fillRect/>
          </a:stretch>
        </p:blipFill>
        <p:spPr>
          <a:xfrm>
            <a:off x="772795" y="1278890"/>
            <a:ext cx="7599045" cy="33451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635" y="1548130"/>
            <a:ext cx="3331210" cy="16757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u="sng" dirty="0">
                <a:effectLst/>
                <a:latin typeface="Times New Roman" panose="02020603050405020304" pitchFamily="18" charset="0"/>
                <a:cs typeface="Times New Roman" panose="02020603050405020304" pitchFamily="18" charset="0"/>
                <a:sym typeface="+mn-ea"/>
              </a:rPr>
              <a:t>REAL-WORLD EFFICIENCY:</a:t>
            </a:r>
            <a:endParaRPr sz="2800" b="1" dirty="0">
              <a:latin typeface="Calibri" panose="020F0502020204030204" pitchFamily="34" charset="0"/>
              <a:cs typeface="Calibri" panose="020F0502020204030204" pitchFamily="34" charset="0"/>
            </a:endParaRPr>
          </a:p>
        </p:txBody>
      </p:sp>
      <p:sp>
        <p:nvSpPr>
          <p:cNvPr id="6" name="Google Shape;129;p22"/>
          <p:cNvSpPr txBox="1"/>
          <p:nvPr/>
        </p:nvSpPr>
        <p:spPr>
          <a:xfrm>
            <a:off x="3672468" y="-77408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42900" indent="-342900" algn="l">
              <a:buFont typeface="Arial" panose="020B0604020202020204" pitchFamily="34" charset="0"/>
              <a:buChar char="•"/>
            </a:pPr>
            <a:r>
              <a:rPr lang="en-IN" sz="2000" dirty="0">
                <a:effectLst/>
                <a:latin typeface="Times New Roman" panose="02020603050405020304" pitchFamily="18" charset="0"/>
                <a:cs typeface="Times New Roman" panose="02020603050405020304" pitchFamily="18" charset="0"/>
                <a:sym typeface="+mn-ea"/>
              </a:rPr>
              <a:t>YOLO : YOLO demonstrates the highest efficiency with a frame rate of 30 frames per second.</a:t>
            </a:r>
            <a:endParaRPr lang="en-IN" sz="2000" i="0" dirty="0">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000" dirty="0">
                <a:effectLst/>
                <a:latin typeface="Times New Roman" panose="02020603050405020304" pitchFamily="18" charset="0"/>
                <a:cs typeface="Times New Roman" panose="02020603050405020304" pitchFamily="18" charset="0"/>
                <a:sym typeface="+mn-ea"/>
              </a:rPr>
              <a:t>Faster R-CNN : Faster R-CNN achieves a frame rate of 10 frames per second, which is slower compared to YOLO.</a:t>
            </a:r>
            <a:endParaRPr lang="en-IN" sz="2000" i="0" dirty="0">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000" dirty="0">
                <a:effectLst/>
                <a:latin typeface="Times New Roman" panose="02020603050405020304" pitchFamily="18" charset="0"/>
                <a:cs typeface="Times New Roman" panose="02020603050405020304" pitchFamily="18" charset="0"/>
                <a:sym typeface="+mn-ea"/>
              </a:rPr>
              <a:t>SSD : SSD performs better than Faster R-CNN but is still slower than YOLO with a frame rate of 20 frames per second</a:t>
            </a:r>
            <a:endParaRPr lang="en-US" sz="2000" dirty="0">
              <a:latin typeface="Perpetua" panose="02020502060401020303" pitchFamily="18" charset="0"/>
            </a:endParaRPr>
          </a:p>
        </p:txBody>
      </p:sp>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797935" y="3162935"/>
            <a:ext cx="5095240" cy="18408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 name="Table 4"/>
          <p:cNvGraphicFramePr>
            <a:graphicFrameLocks noGrp="1"/>
          </p:cNvGraphicFramePr>
          <p:nvPr/>
        </p:nvGraphicFramePr>
        <p:xfrm>
          <a:off x="106680" y="666750"/>
          <a:ext cx="8735695" cy="4540250"/>
        </p:xfrm>
        <a:graphic>
          <a:graphicData uri="http://schemas.openxmlformats.org/drawingml/2006/table">
            <a:tbl>
              <a:tblPr firstRow="1" bandRow="1">
                <a:tableStyleId>{5A111915-BE36-4E01-A7E5-04B1672EAD32}</a:tableStyleId>
              </a:tblPr>
              <a:tblGrid>
                <a:gridCol w="1173480">
                  <a:extLst>
                    <a:ext uri="{9D8B030D-6E8A-4147-A177-3AD203B41FA5}">
                      <a16:colId xmlns="" xmlns:a16="http://schemas.microsoft.com/office/drawing/2014/main" val="20000"/>
                    </a:ext>
                  </a:extLst>
                </a:gridCol>
                <a:gridCol w="3415665">
                  <a:extLst>
                    <a:ext uri="{9D8B030D-6E8A-4147-A177-3AD203B41FA5}">
                      <a16:colId xmlns="" xmlns:a16="http://schemas.microsoft.com/office/drawing/2014/main" val="20001"/>
                    </a:ext>
                  </a:extLst>
                </a:gridCol>
                <a:gridCol w="890270">
                  <a:extLst>
                    <a:ext uri="{9D8B030D-6E8A-4147-A177-3AD203B41FA5}">
                      <a16:colId xmlns="" xmlns:a16="http://schemas.microsoft.com/office/drawing/2014/main" val="20002"/>
                    </a:ext>
                  </a:extLst>
                </a:gridCol>
                <a:gridCol w="3256280">
                  <a:extLst>
                    <a:ext uri="{9D8B030D-6E8A-4147-A177-3AD203B41FA5}">
                      <a16:colId xmlns="" xmlns:a16="http://schemas.microsoft.com/office/drawing/2014/main" val="20003"/>
                    </a:ext>
                  </a:extLst>
                </a:gridCol>
              </a:tblGrid>
              <a:tr h="518160">
                <a:tc gridSpan="4">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2800" b="1" u="none" strike="noStrike" kern="1200" cap="none" dirty="0">
                          <a:solidFill>
                            <a:schemeClr val="bg1"/>
                          </a:solidFill>
                          <a:latin typeface="Calibri" panose="020F0502020204030204" pitchFamily="34" charset="0"/>
                          <a:cs typeface="Calibri" panose="020F0502020204030204" pitchFamily="34" charset="0"/>
                          <a:sym typeface="Arial" panose="020B0604020202020204"/>
                        </a:rPr>
                        <a:t>Outline of the Presentation </a:t>
                      </a:r>
                      <a:endParaRPr lang="en-IN" sz="2800" b="1" i="0" u="none" strike="noStrike" kern="1200" cap="none" dirty="0">
                        <a:solidFill>
                          <a:schemeClr val="bg1"/>
                        </a:solidFill>
                        <a:latin typeface="Calibri" panose="020F0502020204030204" pitchFamily="34" charset="0"/>
                        <a:ea typeface="Arial" panose="020B0604020202020204"/>
                        <a:cs typeface="Calibri" panose="020F0502020204030204" pitchFamily="34" charset="0"/>
                        <a:sym typeface="Arial" panose="020B0604020202020204"/>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608330">
                <a:tc>
                  <a:txBody>
                    <a:bodyPr/>
                    <a:lstStyle/>
                    <a:p>
                      <a:pPr algn="ctr"/>
                      <a:r>
                        <a:rPr kumimoji="0" lang="en-IN" sz="2200" b="1" u="none" strike="noStrike" kern="1200" cap="none" spc="0" normalizeH="0" noProof="0" dirty="0">
                          <a:ln>
                            <a:noFill/>
                          </a:ln>
                          <a:solidFill>
                            <a:srgbClr val="00B0F0"/>
                          </a:solidFill>
                          <a:effectLst/>
                          <a:uLnTx/>
                          <a:uFillTx/>
                          <a:latin typeface="Calibri" panose="020F0502020204030204" pitchFamily="34" charset="0"/>
                          <a:cs typeface="Calibri" panose="020F0502020204030204" pitchFamily="34" charset="0"/>
                          <a:sym typeface="Arial" panose="020B0604020202020204"/>
                        </a:rPr>
                        <a:t>S. No </a:t>
                      </a:r>
                      <a:endParaRPr lang="en-US" sz="2200" dirty="0">
                        <a:solidFill>
                          <a:srgbClr val="00B0F0"/>
                        </a:solidFill>
                        <a:latin typeface="Calibri" panose="020F0502020204030204" pitchFamily="34" charset="0"/>
                        <a:cs typeface="Calibri" panose="020F0502020204030204" pitchFamily="34" charset="0"/>
                      </a:endParaRPr>
                    </a:p>
                  </a:txBody>
                  <a:tcPr anchor="ctr"/>
                </a:tc>
                <a:tc>
                  <a:txBody>
                    <a:bodyPr/>
                    <a:lstStyle/>
                    <a:p>
                      <a:pPr algn="l"/>
                      <a:r>
                        <a:rPr kumimoji="0" lang="en-IN" sz="2200" b="1" u="none" strike="noStrike" kern="1200" cap="none" spc="0" normalizeH="0" noProof="0" dirty="0">
                          <a:ln>
                            <a:noFill/>
                          </a:ln>
                          <a:solidFill>
                            <a:srgbClr val="00B0F0"/>
                          </a:solidFill>
                          <a:effectLst/>
                          <a:uLnTx/>
                          <a:uFillTx/>
                          <a:latin typeface="Calibri" panose="020F0502020204030204" pitchFamily="34" charset="0"/>
                          <a:cs typeface="Calibri" panose="020F0502020204030204" pitchFamily="34" charset="0"/>
                          <a:sym typeface="Arial" panose="020B0604020202020204"/>
                        </a:rPr>
                        <a:t>Topic </a:t>
                      </a:r>
                      <a:endParaRPr lang="en-US" sz="2200" dirty="0">
                        <a:solidFill>
                          <a:srgbClr val="00B0F0"/>
                        </a:solidFill>
                        <a:latin typeface="Calibri" panose="020F0502020204030204" pitchFamily="34" charset="0"/>
                        <a:cs typeface="Calibri" panose="020F0502020204030204" pitchFamily="34" charset="0"/>
                      </a:endParaRPr>
                    </a:p>
                  </a:txBody>
                  <a:tcPr anchor="ctr"/>
                </a:tc>
                <a:tc>
                  <a:txBody>
                    <a:bodyPr/>
                    <a:lstStyle/>
                    <a:p>
                      <a:pPr algn="l">
                        <a:buNone/>
                      </a:pPr>
                      <a:r>
                        <a:rPr lang="en-IN" sz="2200" b="1" kern="1200" noProof="0" dirty="0">
                          <a:ln>
                            <a:noFill/>
                          </a:ln>
                          <a:solidFill>
                            <a:srgbClr val="00B0F0"/>
                          </a:solidFill>
                          <a:effectLst/>
                          <a:uLnTx/>
                          <a:uFillTx/>
                          <a:latin typeface="Calibri" panose="020F0502020204030204" pitchFamily="34" charset="0"/>
                          <a:cs typeface="Calibri" panose="020F0502020204030204" pitchFamily="34" charset="0"/>
                          <a:sym typeface="Arial" panose="020B0604020202020204"/>
                        </a:rPr>
                        <a:t>S. No</a:t>
                      </a:r>
                      <a:endParaRPr lang="en-US" sz="2200" dirty="0">
                        <a:solidFill>
                          <a:srgbClr val="00B0F0"/>
                        </a:solidFill>
                        <a:latin typeface="Calibri" panose="020F0502020204030204" pitchFamily="34" charset="0"/>
                        <a:cs typeface="Calibri" panose="020F0502020204030204" pitchFamily="34" charset="0"/>
                      </a:endParaRPr>
                    </a:p>
                  </a:txBody>
                  <a:tcPr anchor="ctr"/>
                </a:tc>
                <a:tc>
                  <a:txBody>
                    <a:bodyPr/>
                    <a:lstStyle/>
                    <a:p>
                      <a:pPr algn="l"/>
                      <a:r>
                        <a:rPr lang="en-IN" sz="2200" b="1" kern="1200" noProof="0" dirty="0">
                          <a:ln>
                            <a:noFill/>
                          </a:ln>
                          <a:solidFill>
                            <a:srgbClr val="00B0F0"/>
                          </a:solidFill>
                          <a:effectLst/>
                          <a:uLnTx/>
                          <a:uFillTx/>
                          <a:latin typeface="Calibri" panose="020F0502020204030204" pitchFamily="34" charset="0"/>
                          <a:cs typeface="Calibri" panose="020F0502020204030204" pitchFamily="34" charset="0"/>
                          <a:sym typeface="Arial" panose="020B0604020202020204"/>
                        </a:rPr>
                        <a:t>Topic </a:t>
                      </a:r>
                      <a:endParaRPr lang="en-US" sz="2200" dirty="0">
                        <a:solidFill>
                          <a:srgbClr val="00B0F0"/>
                        </a:solidFill>
                        <a:latin typeface="Calibri" panose="020F0502020204030204" pitchFamily="34" charset="0"/>
                        <a:cs typeface="Calibri" panose="020F0502020204030204" pitchFamily="34" charset="0"/>
                      </a:endParaRPr>
                    </a:p>
                  </a:txBody>
                  <a:tcPr anchor="ctr"/>
                </a:tc>
                <a:extLst>
                  <a:ext uri="{0D108BD9-81ED-4DB2-BD59-A6C34878D82A}">
                    <a16:rowId xmlns="" xmlns:a16="http://schemas.microsoft.com/office/drawing/2014/main" val="10001"/>
                  </a:ext>
                </a:extLst>
              </a:tr>
              <a:tr h="426720">
                <a:tc>
                  <a:txBody>
                    <a:bodyPr/>
                    <a:lstStyle/>
                    <a:p>
                      <a:pPr algn="ctr"/>
                      <a:r>
                        <a:rPr lang="en-US" sz="2200" dirty="0">
                          <a:latin typeface="Calibri" panose="020F0502020204030204" pitchFamily="34" charset="0"/>
                          <a:cs typeface="Calibri" panose="020F0502020204030204" pitchFamily="34" charset="0"/>
                        </a:rPr>
                        <a:t>1</a:t>
                      </a:r>
                    </a:p>
                  </a:txBody>
                  <a:tcPr anchor="ctr"/>
                </a:tc>
                <a:tc>
                  <a:txBody>
                    <a:bodyPr/>
                    <a:lstStyle/>
                    <a:p>
                      <a:pPr algn="l"/>
                      <a:r>
                        <a:rPr lang="en-US" sz="1400" dirty="0">
                          <a:latin typeface="Calibri" panose="020F0502020204030204" pitchFamily="34" charset="0"/>
                          <a:cs typeface="Calibri" panose="020F0502020204030204" pitchFamily="34" charset="0"/>
                        </a:rPr>
                        <a:t>Abstract </a:t>
                      </a:r>
                    </a:p>
                  </a:txBody>
                  <a:tcPr/>
                </a:tc>
                <a:tc>
                  <a:txBody>
                    <a:bodyPr/>
                    <a:lstStyle/>
                    <a:p>
                      <a:pPr algn="l">
                        <a:buNone/>
                      </a:pPr>
                      <a:r>
                        <a:rPr lang="en-IN" altLang="en-US" sz="1400" dirty="0">
                          <a:latin typeface="Calibri" panose="020F0502020204030204" pitchFamily="34" charset="0"/>
                          <a:cs typeface="Calibri" panose="020F0502020204030204" pitchFamily="34" charset="0"/>
                        </a:rPr>
                        <a:t>9</a:t>
                      </a:r>
                    </a:p>
                  </a:txBody>
                  <a:tcPr/>
                </a:tc>
                <a:tc>
                  <a:txBody>
                    <a:bodyPr/>
                    <a:lstStyle/>
                    <a:p>
                      <a:pPr algn="l">
                        <a:buNone/>
                      </a:pPr>
                      <a:r>
                        <a:rPr lang="en-US" sz="1400" dirty="0">
                          <a:latin typeface="Times New Roman" panose="02020603050405020304" pitchFamily="18" charset="0"/>
                          <a:cs typeface="Times New Roman" panose="02020603050405020304" pitchFamily="18" charset="0"/>
                          <a:sym typeface="+mn-ea"/>
                        </a:rPr>
                        <a:t>Gaps identified</a:t>
                      </a:r>
                    </a:p>
                  </a:txBody>
                  <a:tcPr/>
                </a:tc>
                <a:extLst>
                  <a:ext uri="{0D108BD9-81ED-4DB2-BD59-A6C34878D82A}">
                    <a16:rowId xmlns="" xmlns:a16="http://schemas.microsoft.com/office/drawing/2014/main" val="10002"/>
                  </a:ext>
                </a:extLst>
              </a:tr>
              <a:tr h="426720">
                <a:tc>
                  <a:txBody>
                    <a:bodyPr/>
                    <a:lstStyle/>
                    <a:p>
                      <a:pPr algn="ctr"/>
                      <a:r>
                        <a:rPr lang="en-US" sz="2200" dirty="0">
                          <a:latin typeface="Calibri" panose="020F0502020204030204" pitchFamily="34" charset="0"/>
                          <a:cs typeface="Calibri" panose="020F0502020204030204" pitchFamily="34" charset="0"/>
                        </a:rPr>
                        <a:t>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dirty="0">
                          <a:latin typeface="Times New Roman" panose="02020603050405020304" pitchFamily="18" charset="0"/>
                          <a:cs typeface="Times New Roman" panose="02020603050405020304" pitchFamily="18" charset="0"/>
                          <a:sym typeface="+mn-ea"/>
                        </a:rPr>
                        <a:t>Motivation and background</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altLang="en-US" sz="1400" dirty="0">
                          <a:latin typeface="Calibri" panose="020F0502020204030204" pitchFamily="34" charset="0"/>
                          <a:cs typeface="Calibri" panose="020F0502020204030204" pitchFamily="34" charset="0"/>
                        </a:rPr>
                        <a:t>10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dirty="0">
                          <a:latin typeface="Times New Roman" panose="02020603050405020304" pitchFamily="18" charset="0"/>
                          <a:cs typeface="Times New Roman" panose="02020603050405020304" pitchFamily="18" charset="0"/>
                          <a:sym typeface="+mn-ea"/>
                        </a:rPr>
                        <a:t>Problem Identification</a:t>
                      </a:r>
                    </a:p>
                  </a:txBody>
                  <a:tcPr/>
                </a:tc>
                <a:extLst>
                  <a:ext uri="{0D108BD9-81ED-4DB2-BD59-A6C34878D82A}">
                    <a16:rowId xmlns="" xmlns:a16="http://schemas.microsoft.com/office/drawing/2014/main" val="10003"/>
                  </a:ext>
                </a:extLst>
              </a:tr>
              <a:tr h="426720">
                <a:tc>
                  <a:txBody>
                    <a:bodyPr/>
                    <a:lstStyle/>
                    <a:p>
                      <a:pPr algn="ctr"/>
                      <a:r>
                        <a:rPr lang="en-US" sz="2200" dirty="0">
                          <a:latin typeface="Calibri" panose="020F0502020204030204" pitchFamily="34" charset="0"/>
                          <a:cs typeface="Calibri" panose="020F050202020403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dirty="0">
                          <a:latin typeface="Times New Roman" panose="02020603050405020304" pitchFamily="18" charset="0"/>
                          <a:cs typeface="Times New Roman" panose="02020603050405020304" pitchFamily="18" charset="0"/>
                          <a:sym typeface="+mn-ea"/>
                        </a:rPr>
                        <a:t>Objectives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altLang="en-US" sz="1400" dirty="0">
                          <a:latin typeface="Calibri" panose="020F0502020204030204" pitchFamily="34" charset="0"/>
                          <a:cs typeface="Calibri" panose="020F0502020204030204" pitchFamily="34" charset="0"/>
                        </a:rPr>
                        <a:t>11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dirty="0">
                          <a:latin typeface="Times New Roman" panose="02020603050405020304" pitchFamily="18" charset="0"/>
                          <a:cs typeface="Times New Roman" panose="02020603050405020304" pitchFamily="18" charset="0"/>
                          <a:sym typeface="+mn-ea"/>
                        </a:rPr>
                        <a:t> Proposed Methodology</a:t>
                      </a:r>
                    </a:p>
                  </a:txBody>
                  <a:tcPr/>
                </a:tc>
                <a:extLst>
                  <a:ext uri="{0D108BD9-81ED-4DB2-BD59-A6C34878D82A}">
                    <a16:rowId xmlns="" xmlns:a16="http://schemas.microsoft.com/office/drawing/2014/main" val="10004"/>
                  </a:ext>
                </a:extLst>
              </a:tr>
              <a:tr h="426720">
                <a:tc>
                  <a:txBody>
                    <a:bodyPr/>
                    <a:lstStyle/>
                    <a:p>
                      <a:pPr algn="ctr"/>
                      <a:r>
                        <a:rPr lang="en-US" sz="2200" dirty="0">
                          <a:latin typeface="Calibri" panose="020F0502020204030204" pitchFamily="34" charset="0"/>
                          <a:cs typeface="Calibri" panose="020F0502020204030204" pitchFamily="34" charset="0"/>
                        </a:rPr>
                        <a:t>4</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dirty="0">
                          <a:latin typeface="Times New Roman" panose="02020603050405020304" pitchFamily="18" charset="0"/>
                          <a:cs typeface="Times New Roman" panose="02020603050405020304" pitchFamily="18" charset="0"/>
                          <a:sym typeface="+mn-ea"/>
                        </a:rPr>
                        <a:t>Introduction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altLang="en-US" sz="1400" dirty="0">
                          <a:latin typeface="Calibri" panose="020F0502020204030204" pitchFamily="34" charset="0"/>
                          <a:cs typeface="Calibri" panose="020F0502020204030204" pitchFamily="34" charset="0"/>
                        </a:rPr>
                        <a:t>12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dirty="0">
                          <a:latin typeface="Times New Roman" panose="02020603050405020304" pitchFamily="18" charset="0"/>
                          <a:cs typeface="Times New Roman" panose="02020603050405020304" pitchFamily="18" charset="0"/>
                          <a:sym typeface="+mn-ea"/>
                        </a:rPr>
                        <a:t>Algorithm Explanation</a:t>
                      </a:r>
                    </a:p>
                  </a:txBody>
                  <a:tcPr/>
                </a:tc>
                <a:extLst>
                  <a:ext uri="{0D108BD9-81ED-4DB2-BD59-A6C34878D82A}">
                    <a16:rowId xmlns="" xmlns:a16="http://schemas.microsoft.com/office/drawing/2014/main" val="10005"/>
                  </a:ext>
                </a:extLst>
              </a:tr>
              <a:tr h="426720">
                <a:tc>
                  <a:txBody>
                    <a:bodyPr/>
                    <a:lstStyle/>
                    <a:p>
                      <a:pPr algn="ctr"/>
                      <a:r>
                        <a:rPr lang="en-US" sz="2200" dirty="0">
                          <a:latin typeface="Calibri" panose="020F0502020204030204" pitchFamily="34" charset="0"/>
                          <a:cs typeface="Calibri" panose="020F0502020204030204" pitchFamily="34" charset="0"/>
                        </a:rPr>
                        <a:t>5</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dirty="0">
                          <a:latin typeface="Times New Roman" panose="02020603050405020304" pitchFamily="18" charset="0"/>
                          <a:cs typeface="Times New Roman" panose="02020603050405020304" pitchFamily="18" charset="0"/>
                          <a:sym typeface="+mn-ea"/>
                        </a:rPr>
                        <a:t>Literature survey</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altLang="en-US" sz="1400" dirty="0">
                          <a:latin typeface="Calibri" panose="020F0502020204030204" pitchFamily="34" charset="0"/>
                          <a:cs typeface="Calibri" panose="020F0502020204030204" pitchFamily="34" charset="0"/>
                        </a:rPr>
                        <a:t>13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dirty="0">
                          <a:latin typeface="Times New Roman" panose="02020603050405020304" pitchFamily="18" charset="0"/>
                          <a:cs typeface="Times New Roman" panose="02020603050405020304" pitchFamily="18" charset="0"/>
                          <a:sym typeface="+mn-ea"/>
                        </a:rPr>
                        <a:t>Implementation and Results </a:t>
                      </a:r>
                    </a:p>
                  </a:txBody>
                  <a:tcPr/>
                </a:tc>
                <a:extLst>
                  <a:ext uri="{0D108BD9-81ED-4DB2-BD59-A6C34878D82A}">
                    <a16:rowId xmlns="" xmlns:a16="http://schemas.microsoft.com/office/drawing/2014/main" val="10006"/>
                  </a:ext>
                </a:extLst>
              </a:tr>
              <a:tr h="426720">
                <a:tc>
                  <a:txBody>
                    <a:bodyPr/>
                    <a:lstStyle/>
                    <a:p>
                      <a:pPr algn="ctr"/>
                      <a:r>
                        <a:rPr lang="en-US" sz="2200" dirty="0">
                          <a:latin typeface="Calibri" panose="020F0502020204030204" pitchFamily="34" charset="0"/>
                          <a:cs typeface="Calibri" panose="020F0502020204030204" pitchFamily="34" charset="0"/>
                        </a:rPr>
                        <a:t>6</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dirty="0">
                          <a:latin typeface="Times New Roman" panose="02020603050405020304" pitchFamily="18" charset="0"/>
                          <a:cs typeface="Times New Roman" panose="02020603050405020304" pitchFamily="18" charset="0"/>
                          <a:sym typeface="+mn-ea"/>
                        </a:rPr>
                        <a:t> Existing system </a:t>
                      </a:r>
                      <a:endParaRPr lang="en-US" sz="1400" b="1" dirty="0">
                        <a:latin typeface="Times New Roman" panose="02020603050405020304" pitchFamily="18" charset="0"/>
                        <a:cs typeface="Times New Roman" panose="02020603050405020304" pitchFamily="18" charset="0"/>
                        <a:sym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altLang="en-US" sz="1400" dirty="0">
                          <a:latin typeface="Calibri" panose="020F0502020204030204" pitchFamily="34" charset="0"/>
                          <a:cs typeface="Calibri" panose="020F0502020204030204" pitchFamily="34" charset="0"/>
                        </a:rPr>
                        <a:t>14</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dirty="0">
                          <a:latin typeface="Times New Roman" panose="02020603050405020304" pitchFamily="18" charset="0"/>
                          <a:cs typeface="Times New Roman" panose="02020603050405020304" pitchFamily="18" charset="0"/>
                          <a:sym typeface="+mn-ea"/>
                        </a:rPr>
                        <a:t>Comparative study </a:t>
                      </a:r>
                    </a:p>
                  </a:txBody>
                  <a:tcPr/>
                </a:tc>
                <a:extLst>
                  <a:ext uri="{0D108BD9-81ED-4DB2-BD59-A6C34878D82A}">
                    <a16:rowId xmlns="" xmlns:a16="http://schemas.microsoft.com/office/drawing/2014/main" val="10007"/>
                  </a:ext>
                </a:extLst>
              </a:tr>
              <a:tr h="426720">
                <a:tc>
                  <a:txBody>
                    <a:bodyPr/>
                    <a:lstStyle/>
                    <a:p>
                      <a:pPr algn="ctr">
                        <a:buNone/>
                      </a:pPr>
                      <a:r>
                        <a:rPr lang="en-IN" altLang="en-US" sz="2200" dirty="0">
                          <a:latin typeface="Calibri" panose="020F0502020204030204" pitchFamily="34" charset="0"/>
                          <a:cs typeface="Calibri" panose="020F0502020204030204" pitchFamily="34" charset="0"/>
                        </a:rPr>
                        <a:t>7</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dirty="0">
                          <a:latin typeface="Times New Roman" panose="02020603050405020304" pitchFamily="18" charset="0"/>
                          <a:cs typeface="Times New Roman" panose="02020603050405020304" pitchFamily="18" charset="0"/>
                          <a:sym typeface="+mn-ea"/>
                        </a:rPr>
                        <a:t>Disadvantage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altLang="en-US" sz="1400" dirty="0">
                          <a:latin typeface="Calibri" panose="020F0502020204030204" pitchFamily="34" charset="0"/>
                          <a:cs typeface="Calibri" panose="020F0502020204030204" pitchFamily="34" charset="0"/>
                        </a:rPr>
                        <a:t>15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dirty="0">
                          <a:latin typeface="Times New Roman" panose="02020603050405020304" pitchFamily="18" charset="0"/>
                          <a:cs typeface="Times New Roman" panose="02020603050405020304" pitchFamily="18" charset="0"/>
                          <a:sym typeface="+mn-ea"/>
                        </a:rPr>
                        <a:t>Conclusion and Future Scope</a:t>
                      </a:r>
                    </a:p>
                  </a:txBody>
                  <a:tcPr/>
                </a:tc>
                <a:extLst>
                  <a:ext uri="{0D108BD9-81ED-4DB2-BD59-A6C34878D82A}">
                    <a16:rowId xmlns="" xmlns:a16="http://schemas.microsoft.com/office/drawing/2014/main" val="10008"/>
                  </a:ext>
                </a:extLst>
              </a:tr>
              <a:tr h="426720">
                <a:tc>
                  <a:txBody>
                    <a:bodyPr/>
                    <a:lstStyle/>
                    <a:p>
                      <a:pPr algn="ctr"/>
                      <a:r>
                        <a:rPr lang="en-IN" altLang="en-US" sz="2200" dirty="0">
                          <a:latin typeface="Calibri" panose="020F0502020204030204" pitchFamily="34" charset="0"/>
                          <a:cs typeface="Calibri" panose="020F0502020204030204" pitchFamily="34" charset="0"/>
                        </a:rPr>
                        <a:t>8</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dirty="0">
                          <a:latin typeface="Times New Roman" panose="02020603050405020304" pitchFamily="18" charset="0"/>
                          <a:cs typeface="Times New Roman" panose="02020603050405020304" pitchFamily="18" charset="0"/>
                          <a:sym typeface="+mn-ea"/>
                        </a:rPr>
                        <a:t>Existing methodology</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lang="en-US" sz="22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lang="en-US" sz="2200"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10009"/>
                  </a:ext>
                </a:extLst>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635" y="1548130"/>
            <a:ext cx="3331210" cy="16757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u="sng" dirty="0">
                <a:latin typeface="Times New Roman" panose="02020603050405020304" pitchFamily="18" charset="0"/>
                <a:cs typeface="Times New Roman" panose="02020603050405020304" pitchFamily="18" charset="0"/>
                <a:sym typeface="+mn-ea"/>
              </a:rPr>
              <a:t>CONCLUSION</a:t>
            </a:r>
            <a:br>
              <a:rPr lang="en-IN" sz="2800" u="sng" dirty="0">
                <a:latin typeface="Times New Roman" panose="02020603050405020304" pitchFamily="18" charset="0"/>
                <a:cs typeface="Times New Roman" panose="02020603050405020304" pitchFamily="18" charset="0"/>
                <a:sym typeface="+mn-ea"/>
              </a:rPr>
            </a:br>
            <a:r>
              <a:rPr lang="en-IN" sz="2800" u="sng" dirty="0">
                <a:latin typeface="Times New Roman" panose="02020603050405020304" pitchFamily="18" charset="0"/>
                <a:cs typeface="Times New Roman" panose="02020603050405020304" pitchFamily="18" charset="0"/>
                <a:sym typeface="+mn-ea"/>
              </a:rPr>
              <a:t>AND</a:t>
            </a:r>
            <a:br>
              <a:rPr lang="en-IN" sz="2800" u="sng" dirty="0">
                <a:latin typeface="Times New Roman" panose="02020603050405020304" pitchFamily="18" charset="0"/>
                <a:cs typeface="Times New Roman" panose="02020603050405020304" pitchFamily="18" charset="0"/>
                <a:sym typeface="+mn-ea"/>
              </a:rPr>
            </a:br>
            <a:r>
              <a:rPr lang="en-US" sz="2800" u="sng" dirty="0">
                <a:latin typeface="Times New Roman" panose="02020603050405020304" pitchFamily="18" charset="0"/>
                <a:cs typeface="Times New Roman" panose="02020603050405020304" pitchFamily="18" charset="0"/>
                <a:sym typeface="+mn-ea"/>
              </a:rPr>
              <a:t>FUTURE SCOPE</a:t>
            </a:r>
            <a:endParaRPr lang="en-IN" sz="2800" b="1" u="sng" dirty="0">
              <a:latin typeface="Times New Roman" panose="02020603050405020304" pitchFamily="18" charset="0"/>
              <a:cs typeface="Times New Roman" panose="02020603050405020304" pitchFamily="18" charset="0"/>
              <a:sym typeface="+mn-ea"/>
            </a:endParaRPr>
          </a:p>
        </p:txBody>
      </p:sp>
      <p:sp>
        <p:nvSpPr>
          <p:cNvPr id="6" name="Google Shape;129;p22"/>
          <p:cNvSpPr txBox="1"/>
          <p:nvPr/>
        </p:nvSpPr>
        <p:spPr>
          <a:xfrm>
            <a:off x="3681730" y="437515"/>
            <a:ext cx="5337810" cy="455803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In short, object detection using YOLO offers real-time processing and high accuracy, but faces challenges with precise localization, small objects, and resource-intensive training.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Despite limitations, YOLO is widely used in applications like surveillance and autonomous driving, with ongoing efforts to improve its performance and versatility.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The future scope for the project involves continuous innovation and expansion to address evolving challenges and opportunities in campus transportation management and smart city development.</a:t>
            </a:r>
          </a:p>
          <a:p>
            <a:pPr marL="0" indent="0">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a:p>
            <a:pPr marL="0" indent="0">
              <a:buNone/>
            </a:pPr>
            <a:endParaRPr lang="en-US" sz="2000" dirty="0">
              <a:latin typeface="Perpetua" panose="02020502060401020303"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200" u="sng" dirty="0">
                <a:latin typeface="Times New Roman" panose="02020603050405020304" pitchFamily="18" charset="0"/>
                <a:cs typeface="Times New Roman" panose="02020603050405020304" pitchFamily="18" charset="0"/>
              </a:rPr>
              <a:t>ABSTRACT:</a:t>
            </a:r>
            <a:endParaRPr sz="3200" u="sng" dirty="0">
              <a:latin typeface="Times New Roman" panose="02020603050405020304" pitchFamily="18" charset="0"/>
              <a:cs typeface="Times New Roman" panose="02020603050405020304" pitchFamily="18"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000" dirty="0">
                <a:latin typeface="Times New Roman" panose="02020603050405020304" pitchFamily="18" charset="0"/>
                <a:cs typeface="Times New Roman" panose="02020603050405020304" pitchFamily="18" charset="0"/>
                <a:sym typeface="+mn-ea"/>
              </a:rPr>
              <a:t>The YOLO (You Only Look Once) object identification approach is gaining attention for automatic </a:t>
            </a:r>
            <a:r>
              <a:rPr lang="en-IN" altLang="en-US" sz="2000" dirty="0">
                <a:latin typeface="Times New Roman" panose="02020603050405020304" pitchFamily="18" charset="0"/>
                <a:cs typeface="Times New Roman" panose="02020603050405020304" pitchFamily="18" charset="0"/>
                <a:sym typeface="+mn-ea"/>
              </a:rPr>
              <a:t>vehicle </a:t>
            </a:r>
            <a:r>
              <a:rPr lang="en-US" sz="2000" dirty="0">
                <a:latin typeface="Times New Roman" panose="02020603050405020304" pitchFamily="18" charset="0"/>
                <a:cs typeface="Times New Roman" panose="02020603050405020304" pitchFamily="18" charset="0"/>
                <a:sym typeface="+mn-ea"/>
              </a:rPr>
              <a:t>counting from video footage. However, the current study's adequacy in terms of accuracy and flexible interval counting remains unclear. This research aims to develop computer algorithms using the YOLO model for variable interval counting to automatically count traffic from pre-recorded films. The algorithms will recognize, track, and count automobiles using </a:t>
            </a:r>
            <a:r>
              <a:rPr lang="en-US" sz="2000" dirty="0" err="1">
                <a:latin typeface="Times New Roman" panose="02020603050405020304" pitchFamily="18" charset="0"/>
                <a:cs typeface="Times New Roman" panose="02020603050405020304" pitchFamily="18" charset="0"/>
                <a:sym typeface="+mn-ea"/>
              </a:rPr>
              <a:t>OpenCV</a:t>
            </a:r>
            <a:r>
              <a:rPr lang="en-US" sz="2000" dirty="0">
                <a:latin typeface="Times New Roman" panose="02020603050405020304" pitchFamily="18" charset="0"/>
                <a:cs typeface="Times New Roman" panose="02020603050405020304" pitchFamily="18" charset="0"/>
                <a:sym typeface="+mn-ea"/>
              </a:rPr>
              <a:t> and the </a:t>
            </a:r>
            <a:r>
              <a:rPr lang="en-US" sz="2000" dirty="0" err="1">
                <a:latin typeface="Times New Roman" panose="02020603050405020304" pitchFamily="18" charset="0"/>
                <a:cs typeface="Times New Roman" panose="02020603050405020304" pitchFamily="18" charset="0"/>
                <a:sym typeface="+mn-ea"/>
              </a:rPr>
              <a:t>TensorFlow</a:t>
            </a:r>
            <a:r>
              <a:rPr lang="en-US" sz="2000" dirty="0">
                <a:latin typeface="Times New Roman" panose="02020603050405020304" pitchFamily="18" charset="0"/>
                <a:cs typeface="Times New Roman" panose="02020603050405020304" pitchFamily="18" charset="0"/>
                <a:sym typeface="+mn-ea"/>
              </a:rPr>
              <a:t> API implementation of the YOLO model.</a:t>
            </a:r>
            <a:endParaRPr lang="en-US" sz="2000" dirty="0">
              <a:latin typeface="Perpetua" panose="0202050206040102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635" y="1548130"/>
            <a:ext cx="3331210" cy="16757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u="sng" dirty="0">
                <a:latin typeface="Times New Roman" panose="02020603050405020304" pitchFamily="18" charset="0"/>
                <a:cs typeface="Times New Roman" panose="02020603050405020304" pitchFamily="18" charset="0"/>
                <a:sym typeface="+mn-ea"/>
              </a:rPr>
              <a:t>MOTIVATION AND BACKGROUND:</a:t>
            </a:r>
            <a:endParaRPr sz="3200" b="1" dirty="0">
              <a:latin typeface="Calibri" panose="020F0502020204030204" pitchFamily="34" charset="0"/>
              <a:cs typeface="Calibri" panose="020F0502020204030204" pitchFamily="34" charset="0"/>
            </a:endParaRPr>
          </a:p>
        </p:txBody>
      </p:sp>
      <p:sp>
        <p:nvSpPr>
          <p:cNvPr id="6" name="Google Shape;129;p22"/>
          <p:cNvSpPr txBox="1"/>
          <p:nvPr/>
        </p:nvSpPr>
        <p:spPr>
          <a:xfrm>
            <a:off x="3597910" y="250190"/>
            <a:ext cx="5421630" cy="474535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Implementing vehicle detection using YOLO on campus can enhance security, optimize traffic management, and improve parking efficiency.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This involves understanding computer vision and deep learning, collecting annotated datasets, training the model, considering hardware requirements, and integrating the system into existing infrastructure.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635" y="1548130"/>
            <a:ext cx="3331210" cy="16757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u="sng" dirty="0">
                <a:latin typeface="Times New Roman" panose="02020603050405020304" pitchFamily="18" charset="0"/>
                <a:cs typeface="Times New Roman" panose="02020603050405020304" pitchFamily="18" charset="0"/>
                <a:sym typeface="+mn-ea"/>
              </a:rPr>
              <a:t>OBJECTIVES:</a:t>
            </a:r>
            <a:endParaRPr sz="3200" b="1" dirty="0">
              <a:latin typeface="Calibri" panose="020F0502020204030204" pitchFamily="34" charset="0"/>
              <a:cs typeface="Calibri" panose="020F0502020204030204" pitchFamily="34"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457200" indent="-457200">
              <a:buFont typeface="Wingdings" pitchFamily="2" charset="2"/>
              <a:buChar char="ü"/>
            </a:pPr>
            <a:r>
              <a:rPr lang="en-US" sz="2400" dirty="0">
                <a:latin typeface="Times New Roman" panose="02020603050405020304" pitchFamily="18" charset="0"/>
                <a:cs typeface="Times New Roman" panose="02020603050405020304" pitchFamily="18" charset="0"/>
                <a:sym typeface="+mn-ea"/>
              </a:rPr>
              <a:t>Real-Time Detection</a:t>
            </a:r>
            <a:endParaRPr lang="en-US" sz="2400" dirty="0">
              <a:latin typeface="Times New Roman" panose="02020603050405020304" pitchFamily="18" charset="0"/>
              <a:cs typeface="Times New Roman" panose="02020603050405020304" pitchFamily="18" charset="0"/>
            </a:endParaRPr>
          </a:p>
          <a:p>
            <a:pPr marL="457200" indent="-457200">
              <a:buFont typeface="Wingdings" pitchFamily="2" charset="2"/>
              <a:buChar char="ü"/>
            </a:pPr>
            <a:r>
              <a:rPr lang="en-US" sz="2400" dirty="0">
                <a:latin typeface="Times New Roman" panose="02020603050405020304" pitchFamily="18" charset="0"/>
                <a:cs typeface="Times New Roman" panose="02020603050405020304" pitchFamily="18" charset="0"/>
                <a:sym typeface="+mn-ea"/>
              </a:rPr>
              <a:t>High Accuracy</a:t>
            </a:r>
            <a:endParaRPr lang="en-US" sz="2400" dirty="0">
              <a:latin typeface="Times New Roman" panose="02020603050405020304" pitchFamily="18" charset="0"/>
              <a:cs typeface="Times New Roman" panose="02020603050405020304" pitchFamily="18" charset="0"/>
            </a:endParaRPr>
          </a:p>
          <a:p>
            <a:pPr marL="457200" indent="-457200">
              <a:buFont typeface="Wingdings" pitchFamily="2" charset="2"/>
              <a:buChar char="ü"/>
            </a:pPr>
            <a:r>
              <a:rPr lang="en-US" sz="2400" dirty="0">
                <a:latin typeface="Times New Roman" panose="02020603050405020304" pitchFamily="18" charset="0"/>
                <a:cs typeface="Times New Roman" panose="02020603050405020304" pitchFamily="18" charset="0"/>
                <a:sym typeface="+mn-ea"/>
              </a:rPr>
              <a:t>Robustness</a:t>
            </a:r>
            <a:endParaRPr lang="en-US" sz="2400" dirty="0">
              <a:latin typeface="Times New Roman" panose="02020603050405020304" pitchFamily="18" charset="0"/>
              <a:cs typeface="Times New Roman" panose="02020603050405020304" pitchFamily="18" charset="0"/>
            </a:endParaRPr>
          </a:p>
          <a:p>
            <a:pPr marL="457200" indent="-457200">
              <a:buFont typeface="Wingdings" pitchFamily="2" charset="2"/>
              <a:buChar char="ü"/>
            </a:pPr>
            <a:r>
              <a:rPr lang="en-US" sz="2400" dirty="0">
                <a:latin typeface="Times New Roman" panose="02020603050405020304" pitchFamily="18" charset="0"/>
                <a:cs typeface="Times New Roman" panose="02020603050405020304" pitchFamily="18" charset="0"/>
                <a:sym typeface="+mn-ea"/>
              </a:rPr>
              <a:t>Generalization</a:t>
            </a:r>
            <a:endParaRPr lang="en-US" sz="2400" dirty="0">
              <a:latin typeface="Times New Roman" panose="02020603050405020304" pitchFamily="18" charset="0"/>
              <a:cs typeface="Times New Roman" panose="02020603050405020304" pitchFamily="18" charset="0"/>
            </a:endParaRPr>
          </a:p>
          <a:p>
            <a:pPr marL="457200" indent="-457200">
              <a:buFont typeface="Wingdings" pitchFamily="2" charset="2"/>
              <a:buChar char="ü"/>
            </a:pPr>
            <a:r>
              <a:rPr lang="en-US" sz="2400" dirty="0">
                <a:latin typeface="Times New Roman" panose="02020603050405020304" pitchFamily="18" charset="0"/>
                <a:cs typeface="Times New Roman" panose="02020603050405020304" pitchFamily="18" charset="0"/>
                <a:sym typeface="+mn-ea"/>
              </a:rPr>
              <a:t>Scalability</a:t>
            </a:r>
            <a:endParaRPr lang="en-US" sz="2400" dirty="0">
              <a:latin typeface="Times New Roman" panose="02020603050405020304" pitchFamily="18" charset="0"/>
              <a:cs typeface="Times New Roman" panose="02020603050405020304" pitchFamily="18" charset="0"/>
            </a:endParaRPr>
          </a:p>
          <a:p>
            <a:pPr marL="457200" indent="-457200">
              <a:buFont typeface="Wingdings" pitchFamily="2" charset="2"/>
              <a:buChar char="ü"/>
            </a:pPr>
            <a:r>
              <a:rPr lang="en-US" sz="2400" dirty="0">
                <a:latin typeface="Times New Roman" panose="02020603050405020304" pitchFamily="18" charset="0"/>
                <a:cs typeface="Times New Roman" panose="02020603050405020304" pitchFamily="18" charset="0"/>
                <a:sym typeface="+mn-ea"/>
              </a:rPr>
              <a:t>Efficient Resource Usage</a:t>
            </a:r>
            <a:endParaRPr lang="en-US" sz="2400" dirty="0">
              <a:latin typeface="Times New Roman" panose="02020603050405020304" pitchFamily="18" charset="0"/>
              <a:cs typeface="Times New Roman" panose="02020603050405020304" pitchFamily="18" charset="0"/>
            </a:endParaRPr>
          </a:p>
          <a:p>
            <a:pPr marL="457200" indent="-457200">
              <a:buFont typeface="Wingdings" pitchFamily="2" charset="2"/>
              <a:buChar char="ü"/>
            </a:pPr>
            <a:r>
              <a:rPr lang="en-US" sz="2400" dirty="0">
                <a:latin typeface="Times New Roman" panose="02020603050405020304" pitchFamily="18" charset="0"/>
                <a:cs typeface="Times New Roman" panose="02020603050405020304" pitchFamily="18" charset="0"/>
                <a:sym typeface="+mn-ea"/>
              </a:rPr>
              <a:t>Adaptability</a:t>
            </a:r>
            <a:endParaRPr lang="en-US" sz="2400" dirty="0">
              <a:latin typeface="Perpetua" panose="02020502060401020303" pitchFamily="18" charset="0"/>
            </a:endParaRPr>
          </a:p>
        </p:txBody>
      </p:sp>
      <p:sp>
        <p:nvSpPr>
          <p:cNvPr id="179" name="Google Shape;179;p25"/>
          <p:cNvSpPr txBox="1">
            <a:spLocks noGrp="1"/>
          </p:cNvSpPr>
          <p:nvPr>
            <p:ph type="body" idx="4294967295"/>
          </p:nvPr>
        </p:nvSpPr>
        <p:spPr>
          <a:xfrm>
            <a:off x="539750" y="1254125"/>
            <a:ext cx="8180070" cy="799465"/>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sz="2000" b="1" dirty="0">
              <a:solidFill>
                <a:schemeClr val="lt1"/>
              </a:solidFill>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635" y="1548130"/>
            <a:ext cx="3331210" cy="16757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u="sng" dirty="0">
                <a:latin typeface="Times New Roman" panose="02020603050405020304" pitchFamily="18" charset="0"/>
                <a:cs typeface="Times New Roman" panose="02020603050405020304" pitchFamily="18" charset="0"/>
                <a:sym typeface="+mn-ea"/>
              </a:rPr>
              <a:t>INTRODUCTION:</a:t>
            </a:r>
            <a:endParaRPr sz="2800" b="1" dirty="0">
              <a:latin typeface="Calibri" panose="020F0502020204030204" pitchFamily="34" charset="0"/>
              <a:cs typeface="Calibri" panose="020F0502020204030204" pitchFamily="34"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buNone/>
            </a:pPr>
            <a:r>
              <a:rPr lang="en-IN" sz="2000" dirty="0">
                <a:latin typeface="Times New Roman" panose="02020603050405020304" pitchFamily="18" charset="0"/>
                <a:cs typeface="Times New Roman" panose="02020603050405020304" pitchFamily="18" charset="0"/>
                <a:sym typeface="+mn-ea"/>
              </a:rPr>
              <a:t>Object identification is a fundamental task in computer vision that involves detecting and classifying objects in images or videos.It is an essential component in various applications, such as autonomous driving, surveillance systems, and augmented reality.</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sym typeface="+mn-ea"/>
              </a:rPr>
              <a:t>It allows for real-time analysis of visual data, leading to improved efficiency, safety, and user experience.</a:t>
            </a:r>
            <a:endParaRPr lang="en-US" sz="2000" dirty="0">
              <a:latin typeface="Perpetua" panose="020205020604010203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36DCAD-1161-C9DB-69F1-B3C6C3EF13E2}"/>
              </a:ext>
            </a:extLst>
          </p:cNvPr>
          <p:cNvSpPr>
            <a:spLocks noGrp="1"/>
          </p:cNvSpPr>
          <p:nvPr>
            <p:ph type="title"/>
          </p:nvPr>
        </p:nvSpPr>
        <p:spPr/>
        <p:txBody>
          <a:bodyPr/>
          <a:lstStyle/>
          <a:p>
            <a:r>
              <a:rPr lang="en-US" sz="2800" u="sng" dirty="0">
                <a:latin typeface="Times New Roman" panose="02020603050405020304" pitchFamily="18" charset="0"/>
                <a:cs typeface="Times New Roman" panose="02020603050405020304" pitchFamily="18" charset="0"/>
                <a:sym typeface="+mn-ea"/>
              </a:rPr>
              <a:t>LITERATURE SURVEY:</a:t>
            </a:r>
            <a:endParaRPr lang="en-IN" dirty="0"/>
          </a:p>
        </p:txBody>
      </p:sp>
      <p:sp>
        <p:nvSpPr>
          <p:cNvPr id="4" name="Rectangle 1">
            <a:extLst>
              <a:ext uri="{FF2B5EF4-FFF2-40B4-BE49-F238E27FC236}">
                <a16:creationId xmlns="" xmlns:a16="http://schemas.microsoft.com/office/drawing/2014/main" id="{F28E2169-E6B2-84B0-36EF-5F8592E75A43}"/>
              </a:ext>
            </a:extLst>
          </p:cNvPr>
          <p:cNvSpPr>
            <a:spLocks noChangeArrowheads="1"/>
          </p:cNvSpPr>
          <p:nvPr/>
        </p:nvSpPr>
        <p:spPr bwMode="auto">
          <a:xfrm>
            <a:off x="725314" y="1284957"/>
            <a:ext cx="13503499"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5" name="Table 4">
            <a:extLst>
              <a:ext uri="{FF2B5EF4-FFF2-40B4-BE49-F238E27FC236}">
                <a16:creationId xmlns="" xmlns:a16="http://schemas.microsoft.com/office/drawing/2014/main" id="{9584D54B-10B4-EE3D-071E-0758C12346DA}"/>
              </a:ext>
            </a:extLst>
          </p:cNvPr>
          <p:cNvGraphicFramePr>
            <a:graphicFrameLocks noGrp="1"/>
          </p:cNvGraphicFramePr>
          <p:nvPr>
            <p:extLst>
              <p:ext uri="{D42A27DB-BD31-4B8C-83A1-F6EECF244321}">
                <p14:modId xmlns="" xmlns:p14="http://schemas.microsoft.com/office/powerpoint/2010/main" val="3588818729"/>
              </p:ext>
            </p:extLst>
          </p:nvPr>
        </p:nvGraphicFramePr>
        <p:xfrm>
          <a:off x="311700" y="1391920"/>
          <a:ext cx="8683710" cy="3168778"/>
        </p:xfrm>
        <a:graphic>
          <a:graphicData uri="http://schemas.openxmlformats.org/drawingml/2006/table">
            <a:tbl>
              <a:tblPr firstRow="1" firstCol="1" bandRow="1">
                <a:tableStyleId>{5940675A-B579-460E-94D1-54222C63F5DA}</a:tableStyleId>
              </a:tblPr>
              <a:tblGrid>
                <a:gridCol w="1863790">
                  <a:extLst>
                    <a:ext uri="{9D8B030D-6E8A-4147-A177-3AD203B41FA5}">
                      <a16:colId xmlns="" xmlns:a16="http://schemas.microsoft.com/office/drawing/2014/main" val="1485250300"/>
                    </a:ext>
                  </a:extLst>
                </a:gridCol>
                <a:gridCol w="1704980">
                  <a:extLst>
                    <a:ext uri="{9D8B030D-6E8A-4147-A177-3AD203B41FA5}">
                      <a16:colId xmlns="" xmlns:a16="http://schemas.microsoft.com/office/drawing/2014/main" val="1197608000"/>
                    </a:ext>
                  </a:extLst>
                </a:gridCol>
                <a:gridCol w="1704980">
                  <a:extLst>
                    <a:ext uri="{9D8B030D-6E8A-4147-A177-3AD203B41FA5}">
                      <a16:colId xmlns="" xmlns:a16="http://schemas.microsoft.com/office/drawing/2014/main" val="1132125173"/>
                    </a:ext>
                  </a:extLst>
                </a:gridCol>
                <a:gridCol w="1704980">
                  <a:extLst>
                    <a:ext uri="{9D8B030D-6E8A-4147-A177-3AD203B41FA5}">
                      <a16:colId xmlns="" xmlns:a16="http://schemas.microsoft.com/office/drawing/2014/main" val="3479702974"/>
                    </a:ext>
                  </a:extLst>
                </a:gridCol>
                <a:gridCol w="1704980">
                  <a:extLst>
                    <a:ext uri="{9D8B030D-6E8A-4147-A177-3AD203B41FA5}">
                      <a16:colId xmlns="" xmlns:a16="http://schemas.microsoft.com/office/drawing/2014/main" val="3975607623"/>
                    </a:ext>
                  </a:extLst>
                </a:gridCol>
              </a:tblGrid>
              <a:tr h="207134">
                <a:tc>
                  <a:txBody>
                    <a:bodyPr/>
                    <a:lstStyle/>
                    <a:p>
                      <a:pPr marL="0" marR="0">
                        <a:lnSpc>
                          <a:spcPct val="107000"/>
                        </a:lnSpc>
                        <a:spcBef>
                          <a:spcPts val="0"/>
                        </a:spcBef>
                        <a:spcAft>
                          <a:spcPts val="0"/>
                        </a:spcAft>
                      </a:pPr>
                      <a:r>
                        <a:rPr lang="en-IN" sz="1000" kern="0" dirty="0">
                          <a:solidFill>
                            <a:schemeClr val="tx1"/>
                          </a:solidFill>
                          <a:effectLst/>
                          <a:latin typeface="Times New Roman" panose="02020603050405020304" pitchFamily="18" charset="0"/>
                          <a:cs typeface="Times New Roman" panose="02020603050405020304" pitchFamily="18" charset="0"/>
                        </a:rPr>
                        <a:t>Title</a:t>
                      </a:r>
                      <a:endParaRPr lang="en-IN" sz="11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nSpc>
                          <a:spcPct val="107000"/>
                        </a:lnSpc>
                        <a:spcBef>
                          <a:spcPts val="0"/>
                        </a:spcBef>
                        <a:spcAft>
                          <a:spcPts val="0"/>
                        </a:spcAft>
                      </a:pPr>
                      <a:r>
                        <a:rPr lang="en-IN" sz="1000" kern="0">
                          <a:solidFill>
                            <a:schemeClr val="tx1"/>
                          </a:solidFill>
                          <a:effectLst/>
                          <a:latin typeface="Times New Roman" panose="02020603050405020304" pitchFamily="18" charset="0"/>
                          <a:cs typeface="Times New Roman" panose="02020603050405020304" pitchFamily="18" charset="0"/>
                        </a:rPr>
                        <a:t>Model</a:t>
                      </a:r>
                      <a:endParaRPr lang="en-IN" sz="11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nSpc>
                          <a:spcPct val="107000"/>
                        </a:lnSpc>
                        <a:spcBef>
                          <a:spcPts val="0"/>
                        </a:spcBef>
                        <a:spcAft>
                          <a:spcPts val="0"/>
                        </a:spcAft>
                      </a:pPr>
                      <a:r>
                        <a:rPr lang="en-IN" sz="1000" kern="0">
                          <a:solidFill>
                            <a:schemeClr val="tx1"/>
                          </a:solidFill>
                          <a:effectLst/>
                          <a:latin typeface="Times New Roman" panose="02020603050405020304" pitchFamily="18" charset="0"/>
                          <a:cs typeface="Times New Roman" panose="02020603050405020304" pitchFamily="18" charset="0"/>
                        </a:rPr>
                        <a:t>Merits</a:t>
                      </a:r>
                      <a:endParaRPr lang="en-IN" sz="11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nSpc>
                          <a:spcPct val="107000"/>
                        </a:lnSpc>
                        <a:spcBef>
                          <a:spcPts val="0"/>
                        </a:spcBef>
                        <a:spcAft>
                          <a:spcPts val="0"/>
                        </a:spcAft>
                      </a:pPr>
                      <a:r>
                        <a:rPr lang="en-IN" sz="1000" kern="0">
                          <a:solidFill>
                            <a:schemeClr val="tx1"/>
                          </a:solidFill>
                          <a:effectLst/>
                          <a:latin typeface="Times New Roman" panose="02020603050405020304" pitchFamily="18" charset="0"/>
                          <a:cs typeface="Times New Roman" panose="02020603050405020304" pitchFamily="18" charset="0"/>
                        </a:rPr>
                        <a:t>Demerits</a:t>
                      </a:r>
                      <a:endParaRPr lang="en-IN" sz="11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nSpc>
                          <a:spcPct val="107000"/>
                        </a:lnSpc>
                        <a:spcBef>
                          <a:spcPts val="0"/>
                        </a:spcBef>
                        <a:spcAft>
                          <a:spcPts val="0"/>
                        </a:spcAft>
                      </a:pPr>
                      <a:r>
                        <a:rPr lang="en-IN" sz="1000" kern="0">
                          <a:solidFill>
                            <a:schemeClr val="tx1"/>
                          </a:solidFill>
                          <a:effectLst/>
                          <a:latin typeface="Times New Roman" panose="02020603050405020304" pitchFamily="18" charset="0"/>
                          <a:cs typeface="Times New Roman" panose="02020603050405020304" pitchFamily="18" charset="0"/>
                        </a:rPr>
                        <a:t>Future Scope</a:t>
                      </a:r>
                      <a:endParaRPr lang="en-IN" sz="11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 xmlns:a16="http://schemas.microsoft.com/office/drawing/2014/main" val="2934026919"/>
                  </a:ext>
                </a:extLst>
              </a:tr>
              <a:tr h="557311">
                <a:tc>
                  <a:txBody>
                    <a:bodyPr/>
                    <a:lstStyle/>
                    <a:p>
                      <a:pPr marL="0" marR="0">
                        <a:lnSpc>
                          <a:spcPct val="107000"/>
                        </a:lnSpc>
                        <a:spcBef>
                          <a:spcPts val="0"/>
                        </a:spcBef>
                        <a:spcAft>
                          <a:spcPts val="0"/>
                        </a:spcAft>
                      </a:pPr>
                      <a:r>
                        <a:rPr lang="en-IN" sz="1000" kern="0">
                          <a:solidFill>
                            <a:schemeClr val="tx1"/>
                          </a:solidFill>
                          <a:effectLst/>
                          <a:latin typeface="Times New Roman" panose="02020603050405020304" pitchFamily="18" charset="0"/>
                          <a:cs typeface="Times New Roman" panose="02020603050405020304" pitchFamily="18" charset="0"/>
                        </a:rPr>
                        <a:t>VV-YOLO: A Vehicle View Object Detection Model Based on Improved YOLOv4</a:t>
                      </a:r>
                      <a:endParaRPr lang="en-IN" sz="11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nSpc>
                          <a:spcPct val="107000"/>
                        </a:lnSpc>
                        <a:spcBef>
                          <a:spcPts val="0"/>
                        </a:spcBef>
                        <a:spcAft>
                          <a:spcPts val="0"/>
                        </a:spcAft>
                      </a:pPr>
                      <a:r>
                        <a:rPr lang="en-IN" sz="1000" kern="0">
                          <a:solidFill>
                            <a:schemeClr val="tx1"/>
                          </a:solidFill>
                          <a:effectLst/>
                          <a:latin typeface="Times New Roman" panose="02020603050405020304" pitchFamily="18" charset="0"/>
                          <a:cs typeface="Times New Roman" panose="02020603050405020304" pitchFamily="18" charset="0"/>
                        </a:rPr>
                        <a:t>Improved YOLOv4 (VV-YOLO)</a:t>
                      </a:r>
                      <a:endParaRPr lang="en-IN" sz="11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nSpc>
                          <a:spcPct val="107000"/>
                        </a:lnSpc>
                        <a:spcBef>
                          <a:spcPts val="0"/>
                        </a:spcBef>
                        <a:spcAft>
                          <a:spcPts val="0"/>
                        </a:spcAft>
                      </a:pPr>
                      <a:r>
                        <a:rPr lang="en-IN" sz="1000" kern="0">
                          <a:solidFill>
                            <a:schemeClr val="tx1"/>
                          </a:solidFill>
                          <a:effectLst/>
                          <a:latin typeface="Times New Roman" panose="02020603050405020304" pitchFamily="18" charset="0"/>
                          <a:cs typeface="Times New Roman" panose="02020603050405020304" pitchFamily="18" charset="0"/>
                        </a:rPr>
                        <a:t>High precision and mAP, handles challenging scenarios</a:t>
                      </a:r>
                      <a:endParaRPr lang="en-IN" sz="11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nSpc>
                          <a:spcPct val="107000"/>
                        </a:lnSpc>
                        <a:spcBef>
                          <a:spcPts val="0"/>
                        </a:spcBef>
                        <a:spcAft>
                          <a:spcPts val="0"/>
                        </a:spcAft>
                      </a:pPr>
                      <a:r>
                        <a:rPr lang="en-IN" sz="1000" kern="0">
                          <a:solidFill>
                            <a:schemeClr val="tx1"/>
                          </a:solidFill>
                          <a:effectLst/>
                          <a:latin typeface="Times New Roman" panose="02020603050405020304" pitchFamily="18" charset="0"/>
                          <a:cs typeface="Times New Roman" panose="02020603050405020304" pitchFamily="18" charset="0"/>
                        </a:rPr>
                        <a:t>Requires exploration for real-time deployment on constrained devices</a:t>
                      </a:r>
                      <a:endParaRPr lang="en-IN" sz="11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nSpc>
                          <a:spcPct val="107000"/>
                        </a:lnSpc>
                        <a:spcBef>
                          <a:spcPts val="0"/>
                        </a:spcBef>
                        <a:spcAft>
                          <a:spcPts val="0"/>
                        </a:spcAft>
                      </a:pPr>
                      <a:r>
                        <a:rPr lang="en-IN" sz="1000" kern="0">
                          <a:solidFill>
                            <a:schemeClr val="tx1"/>
                          </a:solidFill>
                          <a:effectLst/>
                          <a:latin typeface="Times New Roman" panose="02020603050405020304" pitchFamily="18" charset="0"/>
                          <a:cs typeface="Times New Roman" panose="02020603050405020304" pitchFamily="18" charset="0"/>
                        </a:rPr>
                        <a:t>Lightweight versions of VV-YOLO for broader use</a:t>
                      </a:r>
                      <a:endParaRPr lang="en-IN" sz="11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19050" marB="19050" anchor="b"/>
                </a:tc>
                <a:extLst>
                  <a:ext uri="{0D108BD9-81ED-4DB2-BD59-A6C34878D82A}">
                    <a16:rowId xmlns="" xmlns:a16="http://schemas.microsoft.com/office/drawing/2014/main" val="78943888"/>
                  </a:ext>
                </a:extLst>
              </a:tr>
              <a:tr h="732400">
                <a:tc>
                  <a:txBody>
                    <a:bodyPr/>
                    <a:lstStyle/>
                    <a:p>
                      <a:pPr marL="0" marR="0">
                        <a:lnSpc>
                          <a:spcPct val="107000"/>
                        </a:lnSpc>
                        <a:spcBef>
                          <a:spcPts val="0"/>
                        </a:spcBef>
                        <a:spcAft>
                          <a:spcPts val="0"/>
                        </a:spcAft>
                      </a:pPr>
                      <a:r>
                        <a:rPr lang="en-IN" sz="1000" kern="0">
                          <a:solidFill>
                            <a:schemeClr val="tx1"/>
                          </a:solidFill>
                          <a:effectLst/>
                          <a:latin typeface="Times New Roman" panose="02020603050405020304" pitchFamily="18" charset="0"/>
                          <a:cs typeface="Times New Roman" panose="02020603050405020304" pitchFamily="18" charset="0"/>
                        </a:rPr>
                        <a:t>YOLO-Based Object Detection and Tracking for Autonomous Vehicles Using Edge Devices</a:t>
                      </a:r>
                      <a:endParaRPr lang="en-IN" sz="11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nSpc>
                          <a:spcPct val="107000"/>
                        </a:lnSpc>
                        <a:spcBef>
                          <a:spcPts val="0"/>
                        </a:spcBef>
                        <a:spcAft>
                          <a:spcPts val="0"/>
                        </a:spcAft>
                      </a:pPr>
                      <a:r>
                        <a:rPr lang="en-IN" sz="1000" kern="0">
                          <a:solidFill>
                            <a:schemeClr val="tx1"/>
                          </a:solidFill>
                          <a:effectLst/>
                          <a:latin typeface="Times New Roman" panose="02020603050405020304" pitchFamily="18" charset="0"/>
                          <a:cs typeface="Times New Roman" panose="02020603050405020304" pitchFamily="18" charset="0"/>
                        </a:rPr>
                        <a:t>YOLO (optimized for edge devices)</a:t>
                      </a:r>
                      <a:endParaRPr lang="en-IN" sz="11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nSpc>
                          <a:spcPct val="107000"/>
                        </a:lnSpc>
                        <a:spcBef>
                          <a:spcPts val="0"/>
                        </a:spcBef>
                        <a:spcAft>
                          <a:spcPts val="0"/>
                        </a:spcAft>
                      </a:pPr>
                      <a:r>
                        <a:rPr lang="en-IN" sz="1000" kern="0">
                          <a:solidFill>
                            <a:schemeClr val="tx1"/>
                          </a:solidFill>
                          <a:effectLst/>
                          <a:latin typeface="Times New Roman" panose="02020603050405020304" pitchFamily="18" charset="0"/>
                          <a:cs typeface="Times New Roman" panose="02020603050405020304" pitchFamily="18" charset="0"/>
                        </a:rPr>
                        <a:t>Real-time object detection and tracking for autonomous vehicles on limited hardware</a:t>
                      </a:r>
                      <a:endParaRPr lang="en-IN" sz="11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nSpc>
                          <a:spcPct val="107000"/>
                        </a:lnSpc>
                        <a:spcBef>
                          <a:spcPts val="0"/>
                        </a:spcBef>
                        <a:spcAft>
                          <a:spcPts val="0"/>
                        </a:spcAft>
                      </a:pPr>
                      <a:r>
                        <a:rPr lang="en-IN" sz="1000" kern="0">
                          <a:solidFill>
                            <a:schemeClr val="tx1"/>
                          </a:solidFill>
                          <a:effectLst/>
                          <a:latin typeface="Times New Roman" panose="02020603050405020304" pitchFamily="18" charset="0"/>
                          <a:cs typeface="Times New Roman" panose="02020603050405020304" pitchFamily="18" charset="0"/>
                        </a:rPr>
                        <a:t>Lacks explicit accuracy/mAP data</a:t>
                      </a:r>
                      <a:endParaRPr lang="en-IN" sz="11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nSpc>
                          <a:spcPct val="107000"/>
                        </a:lnSpc>
                        <a:spcBef>
                          <a:spcPts val="0"/>
                        </a:spcBef>
                        <a:spcAft>
                          <a:spcPts val="0"/>
                        </a:spcAft>
                      </a:pPr>
                      <a:r>
                        <a:rPr lang="en-IN" sz="1000" kern="0">
                          <a:solidFill>
                            <a:schemeClr val="tx1"/>
                          </a:solidFill>
                          <a:effectLst/>
                          <a:latin typeface="Times New Roman" panose="02020603050405020304" pitchFamily="18" charset="0"/>
                          <a:cs typeface="Times New Roman" panose="02020603050405020304" pitchFamily="18" charset="0"/>
                        </a:rPr>
                        <a:t>Integration with other perception sensors for robust autonomous vehicle navigation</a:t>
                      </a:r>
                      <a:endParaRPr lang="en-IN" sz="11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19050" marB="19050" anchor="b"/>
                </a:tc>
                <a:extLst>
                  <a:ext uri="{0D108BD9-81ED-4DB2-BD59-A6C34878D82A}">
                    <a16:rowId xmlns="" xmlns:a16="http://schemas.microsoft.com/office/drawing/2014/main" val="3902535576"/>
                  </a:ext>
                </a:extLst>
              </a:tr>
              <a:tr h="557311">
                <a:tc>
                  <a:txBody>
                    <a:bodyPr/>
                    <a:lstStyle/>
                    <a:p>
                      <a:pPr marL="0" marR="0">
                        <a:lnSpc>
                          <a:spcPct val="107000"/>
                        </a:lnSpc>
                        <a:spcBef>
                          <a:spcPts val="0"/>
                        </a:spcBef>
                        <a:spcAft>
                          <a:spcPts val="0"/>
                        </a:spcAft>
                      </a:pPr>
                      <a:r>
                        <a:rPr lang="en-IN" sz="1000" kern="0">
                          <a:solidFill>
                            <a:schemeClr val="tx1"/>
                          </a:solidFill>
                          <a:effectLst/>
                          <a:latin typeface="Times New Roman" panose="02020603050405020304" pitchFamily="18" charset="0"/>
                          <a:cs typeface="Times New Roman" panose="02020603050405020304" pitchFamily="18" charset="0"/>
                        </a:rPr>
                        <a:t>Real-Time Vehicle Detection Based on Improved YOLO v5</a:t>
                      </a:r>
                      <a:endParaRPr lang="en-IN" sz="11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nSpc>
                          <a:spcPct val="107000"/>
                        </a:lnSpc>
                        <a:spcBef>
                          <a:spcPts val="0"/>
                        </a:spcBef>
                        <a:spcAft>
                          <a:spcPts val="0"/>
                        </a:spcAft>
                      </a:pPr>
                      <a:r>
                        <a:rPr lang="en-IN" sz="1000" kern="0" dirty="0">
                          <a:solidFill>
                            <a:schemeClr val="tx1"/>
                          </a:solidFill>
                          <a:effectLst/>
                          <a:latin typeface="Times New Roman" panose="02020603050405020304" pitchFamily="18" charset="0"/>
                          <a:cs typeface="Times New Roman" panose="02020603050405020304" pitchFamily="18" charset="0"/>
                        </a:rPr>
                        <a:t>Improved YOLOv5 with Flip-Mosaic data augmentation</a:t>
                      </a:r>
                      <a:endParaRPr lang="en-IN" sz="11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nSpc>
                          <a:spcPct val="107000"/>
                        </a:lnSpc>
                        <a:spcBef>
                          <a:spcPts val="0"/>
                        </a:spcBef>
                        <a:spcAft>
                          <a:spcPts val="0"/>
                        </a:spcAft>
                      </a:pPr>
                      <a:r>
                        <a:rPr lang="en-IN" sz="1000" kern="0">
                          <a:solidFill>
                            <a:schemeClr val="tx1"/>
                          </a:solidFill>
                          <a:effectLst/>
                          <a:latin typeface="Times New Roman" panose="02020603050405020304" pitchFamily="18" charset="0"/>
                          <a:cs typeface="Times New Roman" panose="02020603050405020304" pitchFamily="18" charset="0"/>
                        </a:rPr>
                        <a:t>Good accuracy for highway vehicle detection, effective for small objects</a:t>
                      </a:r>
                      <a:endParaRPr lang="en-IN" sz="11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nSpc>
                          <a:spcPct val="107000"/>
                        </a:lnSpc>
                        <a:spcBef>
                          <a:spcPts val="0"/>
                        </a:spcBef>
                        <a:spcAft>
                          <a:spcPts val="0"/>
                        </a:spcAft>
                      </a:pPr>
                      <a:r>
                        <a:rPr lang="en-IN" sz="1000" kern="0">
                          <a:solidFill>
                            <a:schemeClr val="tx1"/>
                          </a:solidFill>
                          <a:effectLst/>
                          <a:latin typeface="Times New Roman" panose="02020603050405020304" pitchFamily="18" charset="0"/>
                          <a:cs typeface="Times New Roman" panose="02020603050405020304" pitchFamily="18" charset="0"/>
                        </a:rPr>
                        <a:t>May not generalize well beyond highways</a:t>
                      </a:r>
                      <a:endParaRPr lang="en-IN" sz="11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nSpc>
                          <a:spcPct val="107000"/>
                        </a:lnSpc>
                        <a:spcBef>
                          <a:spcPts val="0"/>
                        </a:spcBef>
                        <a:spcAft>
                          <a:spcPts val="0"/>
                        </a:spcAft>
                      </a:pPr>
                      <a:r>
                        <a:rPr lang="en-IN" sz="1000" kern="0">
                          <a:solidFill>
                            <a:schemeClr val="tx1"/>
                          </a:solidFill>
                          <a:effectLst/>
                          <a:latin typeface="Times New Roman" panose="02020603050405020304" pitchFamily="18" charset="0"/>
                          <a:cs typeface="Times New Roman" panose="02020603050405020304" pitchFamily="18" charset="0"/>
                        </a:rPr>
                        <a:t>Evaluation on broader datasets with diverse traffic conditions</a:t>
                      </a:r>
                      <a:endParaRPr lang="en-IN" sz="11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19050" marB="19050" anchor="b"/>
                </a:tc>
                <a:extLst>
                  <a:ext uri="{0D108BD9-81ED-4DB2-BD59-A6C34878D82A}">
                    <a16:rowId xmlns="" xmlns:a16="http://schemas.microsoft.com/office/drawing/2014/main" val="3374965788"/>
                  </a:ext>
                </a:extLst>
              </a:tr>
              <a:tr h="557311">
                <a:tc>
                  <a:txBody>
                    <a:bodyPr/>
                    <a:lstStyle/>
                    <a:p>
                      <a:pPr marL="0" marR="0">
                        <a:lnSpc>
                          <a:spcPct val="107000"/>
                        </a:lnSpc>
                        <a:spcBef>
                          <a:spcPts val="0"/>
                        </a:spcBef>
                        <a:spcAft>
                          <a:spcPts val="0"/>
                        </a:spcAft>
                      </a:pPr>
                      <a:r>
                        <a:rPr lang="en-IN" sz="1000" kern="0">
                          <a:solidFill>
                            <a:schemeClr val="tx1"/>
                          </a:solidFill>
                          <a:effectLst/>
                          <a:latin typeface="Times New Roman" panose="02020603050405020304" pitchFamily="18" charset="0"/>
                          <a:cs typeface="Times New Roman" panose="02020603050405020304" pitchFamily="18" charset="0"/>
                        </a:rPr>
                        <a:t>Research on vehicle detection based on improved YOLOX_S</a:t>
                      </a:r>
                      <a:endParaRPr lang="en-IN" sz="11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nSpc>
                          <a:spcPct val="107000"/>
                        </a:lnSpc>
                        <a:spcBef>
                          <a:spcPts val="0"/>
                        </a:spcBef>
                        <a:spcAft>
                          <a:spcPts val="0"/>
                        </a:spcAft>
                      </a:pPr>
                      <a:r>
                        <a:rPr lang="en-IN" sz="1000" kern="0">
                          <a:solidFill>
                            <a:schemeClr val="tx1"/>
                          </a:solidFill>
                          <a:effectLst/>
                          <a:latin typeface="Times New Roman" panose="02020603050405020304" pitchFamily="18" charset="0"/>
                          <a:cs typeface="Times New Roman" panose="02020603050405020304" pitchFamily="18" charset="0"/>
                        </a:rPr>
                        <a:t>Improved YOLOX_S with focus on anchor box optimization</a:t>
                      </a:r>
                      <a:endParaRPr lang="en-IN" sz="11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nSpc>
                          <a:spcPct val="107000"/>
                        </a:lnSpc>
                        <a:spcBef>
                          <a:spcPts val="0"/>
                        </a:spcBef>
                        <a:spcAft>
                          <a:spcPts val="0"/>
                        </a:spcAft>
                      </a:pPr>
                      <a:r>
                        <a:rPr lang="en-IN" sz="1000" kern="0">
                          <a:solidFill>
                            <a:schemeClr val="tx1"/>
                          </a:solidFill>
                          <a:effectLst/>
                          <a:latin typeface="Times New Roman" panose="02020603050405020304" pitchFamily="18" charset="0"/>
                          <a:cs typeface="Times New Roman" panose="02020603050405020304" pitchFamily="18" charset="0"/>
                        </a:rPr>
                        <a:t>Competitive mAP with lightweight architecture</a:t>
                      </a:r>
                      <a:endParaRPr lang="en-IN" sz="11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nSpc>
                          <a:spcPct val="107000"/>
                        </a:lnSpc>
                        <a:spcBef>
                          <a:spcPts val="0"/>
                        </a:spcBef>
                        <a:spcAft>
                          <a:spcPts val="0"/>
                        </a:spcAft>
                      </a:pPr>
                      <a:r>
                        <a:rPr lang="en-IN" sz="1000" kern="0">
                          <a:solidFill>
                            <a:schemeClr val="tx1"/>
                          </a:solidFill>
                          <a:effectLst/>
                          <a:latin typeface="Times New Roman" panose="02020603050405020304" pitchFamily="18" charset="0"/>
                          <a:cs typeface="Times New Roman" panose="02020603050405020304" pitchFamily="18" charset="0"/>
                        </a:rPr>
                        <a:t>Lacks details on specific accuracy improvements</a:t>
                      </a:r>
                      <a:endParaRPr lang="en-IN" sz="11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nSpc>
                          <a:spcPct val="107000"/>
                        </a:lnSpc>
                        <a:spcBef>
                          <a:spcPts val="0"/>
                        </a:spcBef>
                        <a:spcAft>
                          <a:spcPts val="0"/>
                        </a:spcAft>
                      </a:pPr>
                      <a:r>
                        <a:rPr lang="en-IN" sz="1000" kern="0">
                          <a:solidFill>
                            <a:schemeClr val="tx1"/>
                          </a:solidFill>
                          <a:effectLst/>
                          <a:latin typeface="Times New Roman" panose="02020603050405020304" pitchFamily="18" charset="0"/>
                          <a:cs typeface="Times New Roman" panose="02020603050405020304" pitchFamily="18" charset="0"/>
                        </a:rPr>
                        <a:t>Performance evaluation in real-world traffic scenarios with varying weather/lighting</a:t>
                      </a:r>
                      <a:endParaRPr lang="en-IN" sz="11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19050" marB="19050" anchor="b"/>
                </a:tc>
                <a:extLst>
                  <a:ext uri="{0D108BD9-81ED-4DB2-BD59-A6C34878D82A}">
                    <a16:rowId xmlns="" xmlns:a16="http://schemas.microsoft.com/office/drawing/2014/main" val="1012177308"/>
                  </a:ext>
                </a:extLst>
              </a:tr>
              <a:tr h="557311">
                <a:tc>
                  <a:txBody>
                    <a:bodyPr/>
                    <a:lstStyle/>
                    <a:p>
                      <a:pPr marL="0" marR="0">
                        <a:lnSpc>
                          <a:spcPct val="107000"/>
                        </a:lnSpc>
                        <a:spcBef>
                          <a:spcPts val="0"/>
                        </a:spcBef>
                        <a:spcAft>
                          <a:spcPts val="0"/>
                        </a:spcAft>
                      </a:pPr>
                      <a:r>
                        <a:rPr lang="en-IN" sz="1000" kern="0">
                          <a:solidFill>
                            <a:schemeClr val="tx1"/>
                          </a:solidFill>
                          <a:effectLst/>
                          <a:latin typeface="Times New Roman" panose="02020603050405020304" pitchFamily="18" charset="0"/>
                          <a:cs typeface="Times New Roman" panose="02020603050405020304" pitchFamily="18" charset="0"/>
                        </a:rPr>
                        <a:t>A Lightweight YOLOv3-tiny Network for Real-Time Traffic Sign Detection</a:t>
                      </a:r>
                      <a:endParaRPr lang="en-IN" sz="11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nSpc>
                          <a:spcPct val="107000"/>
                        </a:lnSpc>
                        <a:spcBef>
                          <a:spcPts val="0"/>
                        </a:spcBef>
                        <a:spcAft>
                          <a:spcPts val="0"/>
                        </a:spcAft>
                      </a:pPr>
                      <a:r>
                        <a:rPr lang="en-IN" sz="1000" kern="0">
                          <a:solidFill>
                            <a:schemeClr val="tx1"/>
                          </a:solidFill>
                          <a:effectLst/>
                          <a:latin typeface="Times New Roman" panose="02020603050405020304" pitchFamily="18" charset="0"/>
                          <a:cs typeface="Times New Roman" panose="02020603050405020304" pitchFamily="18" charset="0"/>
                        </a:rPr>
                        <a:t>Lightweight YOLOv3-tiny (adaptable for vehicle detection)</a:t>
                      </a:r>
                      <a:endParaRPr lang="en-IN" sz="11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nSpc>
                          <a:spcPct val="107000"/>
                        </a:lnSpc>
                        <a:spcBef>
                          <a:spcPts val="0"/>
                        </a:spcBef>
                        <a:spcAft>
                          <a:spcPts val="0"/>
                        </a:spcAft>
                      </a:pPr>
                      <a:r>
                        <a:rPr lang="en-IN" sz="1000" kern="0">
                          <a:solidFill>
                            <a:schemeClr val="tx1"/>
                          </a:solidFill>
                          <a:effectLst/>
                          <a:latin typeface="Times New Roman" panose="02020603050405020304" pitchFamily="18" charset="0"/>
                          <a:cs typeface="Times New Roman" panose="02020603050405020304" pitchFamily="18" charset="0"/>
                        </a:rPr>
                        <a:t>Good balance between accuracy and efficiency</a:t>
                      </a:r>
                      <a:endParaRPr lang="en-IN" sz="11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nSpc>
                          <a:spcPct val="107000"/>
                        </a:lnSpc>
                        <a:spcBef>
                          <a:spcPts val="0"/>
                        </a:spcBef>
                        <a:spcAft>
                          <a:spcPts val="0"/>
                        </a:spcAft>
                      </a:pPr>
                      <a:r>
                        <a:rPr lang="en-IN" sz="1000" kern="0">
                          <a:solidFill>
                            <a:schemeClr val="tx1"/>
                          </a:solidFill>
                          <a:effectLst/>
                          <a:latin typeface="Times New Roman" panose="02020603050405020304" pitchFamily="18" charset="0"/>
                          <a:cs typeface="Times New Roman" panose="02020603050405020304" pitchFamily="18" charset="0"/>
                        </a:rPr>
                        <a:t>Primarily focused on traffic signs, adaptation for vehicles might require modifications</a:t>
                      </a:r>
                      <a:endParaRPr lang="en-IN" sz="11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nSpc>
                          <a:spcPct val="107000"/>
                        </a:lnSpc>
                        <a:spcBef>
                          <a:spcPts val="0"/>
                        </a:spcBef>
                        <a:spcAft>
                          <a:spcPts val="0"/>
                        </a:spcAft>
                      </a:pPr>
                      <a:r>
                        <a:rPr lang="en-IN" sz="1000" kern="0" dirty="0">
                          <a:solidFill>
                            <a:schemeClr val="tx1"/>
                          </a:solidFill>
                          <a:effectLst/>
                          <a:latin typeface="Times New Roman" panose="02020603050405020304" pitchFamily="18" charset="0"/>
                          <a:cs typeface="Times New Roman" panose="02020603050405020304" pitchFamily="18" charset="0"/>
                        </a:rPr>
                        <a:t>Transfer learning for vehicle detection tasks</a:t>
                      </a:r>
                      <a:endParaRPr lang="en-IN" sz="11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19050" marB="19050" anchor="b"/>
                </a:tc>
                <a:extLst>
                  <a:ext uri="{0D108BD9-81ED-4DB2-BD59-A6C34878D82A}">
                    <a16:rowId xmlns="" xmlns:a16="http://schemas.microsoft.com/office/drawing/2014/main" val="416293980"/>
                  </a:ext>
                </a:extLst>
              </a:tr>
            </a:tbl>
          </a:graphicData>
        </a:graphic>
      </p:graphicFrame>
    </p:spTree>
    <p:extLst>
      <p:ext uri="{BB962C8B-B14F-4D97-AF65-F5344CB8AC3E}">
        <p14:creationId xmlns="" xmlns:p14="http://schemas.microsoft.com/office/powerpoint/2010/main" val="132056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0028C2-4BC7-9539-1A66-6C1665EE3F7A}"/>
              </a:ext>
            </a:extLst>
          </p:cNvPr>
          <p:cNvSpPr>
            <a:spLocks noGrp="1"/>
          </p:cNvSpPr>
          <p:nvPr>
            <p:ph type="title"/>
          </p:nvPr>
        </p:nvSpPr>
        <p:spPr>
          <a:xfrm>
            <a:off x="220260" y="223520"/>
            <a:ext cx="8923740" cy="477520"/>
          </a:xfrm>
        </p:spPr>
        <p:txBody>
          <a:bodyPr/>
          <a:lstStyle/>
          <a:p>
            <a:endParaRPr lang="en-IN" dirty="0"/>
          </a:p>
        </p:txBody>
      </p:sp>
      <p:graphicFrame>
        <p:nvGraphicFramePr>
          <p:cNvPr id="3" name="Table 2">
            <a:extLst>
              <a:ext uri="{FF2B5EF4-FFF2-40B4-BE49-F238E27FC236}">
                <a16:creationId xmlns="" xmlns:a16="http://schemas.microsoft.com/office/drawing/2014/main" id="{547E9604-5DB4-EFBE-C557-FF151DC70B6B}"/>
              </a:ext>
            </a:extLst>
          </p:cNvPr>
          <p:cNvGraphicFramePr>
            <a:graphicFrameLocks noGrp="1"/>
          </p:cNvGraphicFramePr>
          <p:nvPr>
            <p:extLst>
              <p:ext uri="{D42A27DB-BD31-4B8C-83A1-F6EECF244321}">
                <p14:modId xmlns="" xmlns:p14="http://schemas.microsoft.com/office/powerpoint/2010/main" val="1889513232"/>
              </p:ext>
            </p:extLst>
          </p:nvPr>
        </p:nvGraphicFramePr>
        <p:xfrm>
          <a:off x="311150" y="822961"/>
          <a:ext cx="8517890" cy="3939662"/>
        </p:xfrm>
        <a:graphic>
          <a:graphicData uri="http://schemas.openxmlformats.org/drawingml/2006/table">
            <a:tbl>
              <a:tblPr firstRow="1" firstCol="1" bandRow="1">
                <a:tableStyleId>{5940675A-B579-460E-94D1-54222C63F5DA}</a:tableStyleId>
              </a:tblPr>
              <a:tblGrid>
                <a:gridCol w="1565147">
                  <a:extLst>
                    <a:ext uri="{9D8B030D-6E8A-4147-A177-3AD203B41FA5}">
                      <a16:colId xmlns="" xmlns:a16="http://schemas.microsoft.com/office/drawing/2014/main" val="1328690168"/>
                    </a:ext>
                  </a:extLst>
                </a:gridCol>
                <a:gridCol w="1654919">
                  <a:extLst>
                    <a:ext uri="{9D8B030D-6E8A-4147-A177-3AD203B41FA5}">
                      <a16:colId xmlns="" xmlns:a16="http://schemas.microsoft.com/office/drawing/2014/main" val="3253322352"/>
                    </a:ext>
                  </a:extLst>
                </a:gridCol>
                <a:gridCol w="1821452">
                  <a:extLst>
                    <a:ext uri="{9D8B030D-6E8A-4147-A177-3AD203B41FA5}">
                      <a16:colId xmlns="" xmlns:a16="http://schemas.microsoft.com/office/drawing/2014/main" val="2306097166"/>
                    </a:ext>
                  </a:extLst>
                </a:gridCol>
                <a:gridCol w="1759002">
                  <a:extLst>
                    <a:ext uri="{9D8B030D-6E8A-4147-A177-3AD203B41FA5}">
                      <a16:colId xmlns="" xmlns:a16="http://schemas.microsoft.com/office/drawing/2014/main" val="1016099129"/>
                    </a:ext>
                  </a:extLst>
                </a:gridCol>
                <a:gridCol w="1717370">
                  <a:extLst>
                    <a:ext uri="{9D8B030D-6E8A-4147-A177-3AD203B41FA5}">
                      <a16:colId xmlns="" xmlns:a16="http://schemas.microsoft.com/office/drawing/2014/main" val="2321498752"/>
                    </a:ext>
                  </a:extLst>
                </a:gridCol>
              </a:tblGrid>
              <a:tr h="702129">
                <a:tc>
                  <a:txBody>
                    <a:bodyPr/>
                    <a:lstStyle/>
                    <a:p>
                      <a:pPr marL="0" marR="0">
                        <a:lnSpc>
                          <a:spcPct val="107000"/>
                        </a:lnSpc>
                        <a:spcBef>
                          <a:spcPts val="0"/>
                        </a:spcBef>
                        <a:spcAft>
                          <a:spcPts val="0"/>
                        </a:spcAft>
                      </a:pPr>
                      <a:r>
                        <a:rPr lang="en-IN" sz="1000" kern="0" dirty="0">
                          <a:effectLst/>
                          <a:latin typeface="Times New Roman" panose="02020603050405020304" pitchFamily="18" charset="0"/>
                          <a:cs typeface="Times New Roman" panose="02020603050405020304" pitchFamily="18" charset="0"/>
                        </a:rPr>
                        <a:t>D²-YOLO: A Dilated Residual YOLO Network for Real-Time Traffic Light Detection</a:t>
                      </a: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3038" marR="13038" marT="8692" marB="8692" anchor="b"/>
                </a:tc>
                <a:tc>
                  <a:txBody>
                    <a:bodyPr/>
                    <a:lstStyle/>
                    <a:p>
                      <a:pPr marL="0" marR="0">
                        <a:lnSpc>
                          <a:spcPct val="107000"/>
                        </a:lnSpc>
                        <a:spcBef>
                          <a:spcPts val="0"/>
                        </a:spcBef>
                        <a:spcAft>
                          <a:spcPts val="0"/>
                        </a:spcAft>
                      </a:pPr>
                      <a:r>
                        <a:rPr lang="en-IN" sz="1000" kern="0">
                          <a:effectLst/>
                          <a:latin typeface="Times New Roman" panose="02020603050405020304" pitchFamily="18" charset="0"/>
                          <a:cs typeface="Times New Roman" panose="02020603050405020304" pitchFamily="18" charset="0"/>
                        </a:rPr>
                        <a:t>D²-YOLO (adaptable for vehicle detection)</a:t>
                      </a:r>
                      <a:endParaRPr lang="en-IN" sz="1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3038" marR="13038" marT="8692" marB="8692" anchor="b"/>
                </a:tc>
                <a:tc>
                  <a:txBody>
                    <a:bodyPr/>
                    <a:lstStyle/>
                    <a:p>
                      <a:pPr marL="0" marR="0">
                        <a:lnSpc>
                          <a:spcPct val="107000"/>
                        </a:lnSpc>
                        <a:spcBef>
                          <a:spcPts val="0"/>
                        </a:spcBef>
                        <a:spcAft>
                          <a:spcPts val="0"/>
                        </a:spcAft>
                      </a:pPr>
                      <a:r>
                        <a:rPr lang="en-IN" sz="1000" kern="0">
                          <a:effectLst/>
                          <a:latin typeface="Times New Roman" panose="02020603050405020304" pitchFamily="18" charset="0"/>
                          <a:cs typeface="Times New Roman" panose="02020603050405020304" pitchFamily="18" charset="0"/>
                        </a:rPr>
                        <a:t>High accuracy and fast inference speed for traffic light detection</a:t>
                      </a:r>
                      <a:endParaRPr lang="en-IN" sz="1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3038" marR="13038" marT="8692" marB="8692" anchor="b"/>
                </a:tc>
                <a:tc>
                  <a:txBody>
                    <a:bodyPr/>
                    <a:lstStyle/>
                    <a:p>
                      <a:pPr marL="0" marR="0">
                        <a:lnSpc>
                          <a:spcPct val="107000"/>
                        </a:lnSpc>
                        <a:spcBef>
                          <a:spcPts val="0"/>
                        </a:spcBef>
                        <a:spcAft>
                          <a:spcPts val="0"/>
                        </a:spcAft>
                      </a:pPr>
                      <a:r>
                        <a:rPr lang="en-IN" sz="1000" kern="0">
                          <a:effectLst/>
                          <a:latin typeface="Times New Roman" panose="02020603050405020304" pitchFamily="18" charset="0"/>
                          <a:cs typeface="Times New Roman" panose="02020603050405020304" pitchFamily="18" charset="0"/>
                        </a:rPr>
                        <a:t>Requires adaptation and evaluation on vehicle detection benchmarks</a:t>
                      </a:r>
                      <a:endParaRPr lang="en-IN" sz="1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3038" marR="13038" marT="8692" marB="8692" anchor="b"/>
                </a:tc>
                <a:tc>
                  <a:txBody>
                    <a:bodyPr/>
                    <a:lstStyle/>
                    <a:p>
                      <a:pPr marL="0" marR="0">
                        <a:lnSpc>
                          <a:spcPct val="107000"/>
                        </a:lnSpc>
                        <a:spcBef>
                          <a:spcPts val="0"/>
                        </a:spcBef>
                        <a:spcAft>
                          <a:spcPts val="0"/>
                        </a:spcAft>
                      </a:pPr>
                      <a:r>
                        <a:rPr lang="en-IN" sz="1000" kern="0">
                          <a:effectLst/>
                          <a:latin typeface="Times New Roman" panose="02020603050405020304" pitchFamily="18" charset="0"/>
                          <a:cs typeface="Times New Roman" panose="02020603050405020304" pitchFamily="18" charset="0"/>
                        </a:rPr>
                        <a:t>Transfer learning to leverage the model's strengths for vehicle detection</a:t>
                      </a:r>
                      <a:endParaRPr lang="en-IN" sz="1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8692" marB="8692" anchor="b"/>
                </a:tc>
                <a:extLst>
                  <a:ext uri="{0D108BD9-81ED-4DB2-BD59-A6C34878D82A}">
                    <a16:rowId xmlns="" xmlns:a16="http://schemas.microsoft.com/office/drawing/2014/main" val="269349516"/>
                  </a:ext>
                </a:extLst>
              </a:tr>
              <a:tr h="702129">
                <a:tc>
                  <a:txBody>
                    <a:bodyPr/>
                    <a:lstStyle/>
                    <a:p>
                      <a:pPr marL="0" marR="0">
                        <a:lnSpc>
                          <a:spcPct val="107000"/>
                        </a:lnSpc>
                        <a:spcBef>
                          <a:spcPts val="0"/>
                        </a:spcBef>
                        <a:spcAft>
                          <a:spcPts val="0"/>
                        </a:spcAft>
                      </a:pPr>
                      <a:r>
                        <a:rPr lang="en-IN" sz="1000" kern="0">
                          <a:effectLst/>
                          <a:latin typeface="Times New Roman" panose="02020603050405020304" pitchFamily="18" charset="0"/>
                          <a:cs typeface="Times New Roman" panose="02020603050405020304" pitchFamily="18" charset="0"/>
                        </a:rPr>
                        <a:t>Object detection using YOLO: challenges, architectural successors, datasets and applications</a:t>
                      </a:r>
                      <a:endParaRPr lang="en-IN" sz="1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3038" marR="13038" marT="8692" marB="8692" anchor="b"/>
                </a:tc>
                <a:tc>
                  <a:txBody>
                    <a:bodyPr/>
                    <a:lstStyle/>
                    <a:p>
                      <a:pPr marL="0" marR="0">
                        <a:lnSpc>
                          <a:spcPct val="107000"/>
                        </a:lnSpc>
                        <a:spcBef>
                          <a:spcPts val="0"/>
                        </a:spcBef>
                        <a:spcAft>
                          <a:spcPts val="0"/>
                        </a:spcAft>
                      </a:pPr>
                      <a:r>
                        <a:rPr lang="en-IN" sz="1000" kern="0">
                          <a:effectLst/>
                          <a:latin typeface="Times New Roman" panose="02020603050405020304" pitchFamily="18" charset="0"/>
                          <a:cs typeface="Times New Roman" panose="02020603050405020304" pitchFamily="18" charset="0"/>
                        </a:rPr>
                        <a:t>Review paper on YOLO variants for object detection</a:t>
                      </a:r>
                      <a:endParaRPr lang="en-IN" sz="1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3038" marR="13038" marT="8692" marB="8692" anchor="b"/>
                </a:tc>
                <a:tc>
                  <a:txBody>
                    <a:bodyPr/>
                    <a:lstStyle/>
                    <a:p>
                      <a:pPr marL="0" marR="0">
                        <a:lnSpc>
                          <a:spcPct val="107000"/>
                        </a:lnSpc>
                        <a:spcBef>
                          <a:spcPts val="0"/>
                        </a:spcBef>
                        <a:spcAft>
                          <a:spcPts val="0"/>
                        </a:spcAft>
                      </a:pPr>
                      <a:r>
                        <a:rPr lang="en-IN" sz="1000" kern="0">
                          <a:effectLst/>
                          <a:latin typeface="Times New Roman" panose="02020603050405020304" pitchFamily="18" charset="0"/>
                          <a:cs typeface="Times New Roman" panose="02020603050405020304" pitchFamily="18" charset="0"/>
                        </a:rPr>
                        <a:t>Comprehensive overview of YOLO's evolution and applications</a:t>
                      </a:r>
                      <a:endParaRPr lang="en-IN" sz="1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3038" marR="13038" marT="8692" marB="8692" anchor="b"/>
                </a:tc>
                <a:tc>
                  <a:txBody>
                    <a:bodyPr/>
                    <a:lstStyle/>
                    <a:p>
                      <a:pPr marL="0" marR="0">
                        <a:lnSpc>
                          <a:spcPct val="107000"/>
                        </a:lnSpc>
                        <a:spcBef>
                          <a:spcPts val="0"/>
                        </a:spcBef>
                        <a:spcAft>
                          <a:spcPts val="0"/>
                        </a:spcAft>
                      </a:pPr>
                      <a:r>
                        <a:rPr lang="en-IN" sz="1000" kern="0">
                          <a:effectLst/>
                          <a:latin typeface="Times New Roman" panose="02020603050405020304" pitchFamily="18" charset="0"/>
                          <a:cs typeface="Times New Roman" panose="02020603050405020304" pitchFamily="18" charset="0"/>
                        </a:rPr>
                        <a:t>Doesn't focus specifically on vehicle detection</a:t>
                      </a:r>
                      <a:endParaRPr lang="en-IN" sz="1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3038" marR="13038" marT="8692" marB="8692" anchor="b"/>
                </a:tc>
                <a:tc>
                  <a:txBody>
                    <a:bodyPr/>
                    <a:lstStyle/>
                    <a:p>
                      <a:pPr marL="0" marR="0">
                        <a:lnSpc>
                          <a:spcPct val="107000"/>
                        </a:lnSpc>
                        <a:spcBef>
                          <a:spcPts val="0"/>
                        </a:spcBef>
                        <a:spcAft>
                          <a:spcPts val="0"/>
                        </a:spcAft>
                      </a:pPr>
                      <a:r>
                        <a:rPr lang="en-IN" sz="1000" kern="0">
                          <a:effectLst/>
                          <a:latin typeface="Times New Roman" panose="02020603050405020304" pitchFamily="18" charset="0"/>
                          <a:cs typeface="Times New Roman" panose="02020603050405020304" pitchFamily="18" charset="0"/>
                        </a:rPr>
                        <a:t>Analyzing YOLO successors (e.g., YOLOv7) for vehicle detection tasks</a:t>
                      </a:r>
                      <a:endParaRPr lang="en-IN" sz="1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8692" marB="8692" anchor="b"/>
                </a:tc>
                <a:extLst>
                  <a:ext uri="{0D108BD9-81ED-4DB2-BD59-A6C34878D82A}">
                    <a16:rowId xmlns="" xmlns:a16="http://schemas.microsoft.com/office/drawing/2014/main" val="1856610202"/>
                  </a:ext>
                </a:extLst>
              </a:tr>
              <a:tr h="873736">
                <a:tc>
                  <a:txBody>
                    <a:bodyPr/>
                    <a:lstStyle/>
                    <a:p>
                      <a:pPr marL="0" marR="0">
                        <a:lnSpc>
                          <a:spcPct val="107000"/>
                        </a:lnSpc>
                        <a:spcBef>
                          <a:spcPts val="0"/>
                        </a:spcBef>
                        <a:spcAft>
                          <a:spcPts val="0"/>
                        </a:spcAft>
                      </a:pPr>
                      <a:r>
                        <a:rPr lang="en-IN" sz="1000" kern="0">
                          <a:effectLst/>
                          <a:latin typeface="Times New Roman" panose="02020603050405020304" pitchFamily="18" charset="0"/>
                          <a:cs typeface="Times New Roman" panose="02020603050405020304" pitchFamily="18" charset="0"/>
                        </a:rPr>
                        <a:t>Attentional YOLOv5 for Real-Time Multi-Vehicle Detection on Low-Resolution Videos</a:t>
                      </a:r>
                      <a:endParaRPr lang="en-IN" sz="1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3038" marR="13038" marT="8692" marB="8692" anchor="b"/>
                </a:tc>
                <a:tc>
                  <a:txBody>
                    <a:bodyPr/>
                    <a:lstStyle/>
                    <a:p>
                      <a:pPr marL="0" marR="0">
                        <a:lnSpc>
                          <a:spcPct val="107000"/>
                        </a:lnSpc>
                        <a:spcBef>
                          <a:spcPts val="0"/>
                        </a:spcBef>
                        <a:spcAft>
                          <a:spcPts val="0"/>
                        </a:spcAft>
                      </a:pPr>
                      <a:r>
                        <a:rPr lang="en-IN" sz="1000" kern="0">
                          <a:effectLst/>
                          <a:latin typeface="Times New Roman" panose="02020603050405020304" pitchFamily="18" charset="0"/>
                          <a:cs typeface="Times New Roman" panose="02020603050405020304" pitchFamily="18" charset="0"/>
                        </a:rPr>
                        <a:t>Attentional YOLOv5 for low-resolution videos</a:t>
                      </a:r>
                      <a:endParaRPr lang="en-IN" sz="1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3038" marR="13038" marT="8692" marB="8692" anchor="b"/>
                </a:tc>
                <a:tc>
                  <a:txBody>
                    <a:bodyPr/>
                    <a:lstStyle/>
                    <a:p>
                      <a:pPr marL="0" marR="0">
                        <a:lnSpc>
                          <a:spcPct val="107000"/>
                        </a:lnSpc>
                        <a:spcBef>
                          <a:spcPts val="0"/>
                        </a:spcBef>
                        <a:spcAft>
                          <a:spcPts val="0"/>
                        </a:spcAft>
                      </a:pPr>
                      <a:r>
                        <a:rPr lang="en-IN" sz="1000" kern="0">
                          <a:effectLst/>
                          <a:latin typeface="Times New Roman" panose="02020603050405020304" pitchFamily="18" charset="0"/>
                          <a:cs typeface="Times New Roman" panose="02020603050405020304" pitchFamily="18" charset="0"/>
                        </a:rPr>
                        <a:t>Good accuracy for vehicle detection in low-resolution videos, suitable for resource-constrained devices</a:t>
                      </a:r>
                      <a:endParaRPr lang="en-IN" sz="1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3038" marR="13038" marT="8692" marB="8692" anchor="b"/>
                </a:tc>
                <a:tc>
                  <a:txBody>
                    <a:bodyPr/>
                    <a:lstStyle/>
                    <a:p>
                      <a:pPr marL="0" marR="0">
                        <a:lnSpc>
                          <a:spcPct val="107000"/>
                        </a:lnSpc>
                        <a:spcBef>
                          <a:spcPts val="0"/>
                        </a:spcBef>
                        <a:spcAft>
                          <a:spcPts val="0"/>
                        </a:spcAft>
                      </a:pPr>
                      <a:r>
                        <a:rPr lang="en-IN" sz="1000" kern="0">
                          <a:effectLst/>
                          <a:latin typeface="Times New Roman" panose="02020603050405020304" pitchFamily="18" charset="0"/>
                          <a:cs typeface="Times New Roman" panose="02020603050405020304" pitchFamily="18" charset="0"/>
                        </a:rPr>
                        <a:t>May not perform as well on high-resolution videos</a:t>
                      </a:r>
                      <a:endParaRPr lang="en-IN" sz="1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3038" marR="13038" marT="8692" marB="8692" anchor="b"/>
                </a:tc>
                <a:tc>
                  <a:txBody>
                    <a:bodyPr/>
                    <a:lstStyle/>
                    <a:p>
                      <a:pPr marL="0" marR="0">
                        <a:lnSpc>
                          <a:spcPct val="107000"/>
                        </a:lnSpc>
                        <a:spcBef>
                          <a:spcPts val="0"/>
                        </a:spcBef>
                        <a:spcAft>
                          <a:spcPts val="0"/>
                        </a:spcAft>
                      </a:pPr>
                      <a:r>
                        <a:rPr lang="en-IN" sz="1000" kern="0">
                          <a:effectLst/>
                          <a:latin typeface="Times New Roman" panose="02020603050405020304" pitchFamily="18" charset="0"/>
                          <a:cs typeface="Times New Roman" panose="02020603050405020304" pitchFamily="18" charset="0"/>
                        </a:rPr>
                        <a:t>Incorporation of super-resolution techniques for low-resolution video performance</a:t>
                      </a:r>
                      <a:endParaRPr lang="en-IN" sz="1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8692" marB="8692" anchor="b"/>
                </a:tc>
                <a:extLst>
                  <a:ext uri="{0D108BD9-81ED-4DB2-BD59-A6C34878D82A}">
                    <a16:rowId xmlns="" xmlns:a16="http://schemas.microsoft.com/office/drawing/2014/main" val="2669052000"/>
                  </a:ext>
                </a:extLst>
              </a:tr>
              <a:tr h="787932">
                <a:tc>
                  <a:txBody>
                    <a:bodyPr/>
                    <a:lstStyle/>
                    <a:p>
                      <a:pPr marL="0" marR="0">
                        <a:lnSpc>
                          <a:spcPct val="107000"/>
                        </a:lnSpc>
                        <a:spcBef>
                          <a:spcPts val="0"/>
                        </a:spcBef>
                        <a:spcAft>
                          <a:spcPts val="0"/>
                        </a:spcAft>
                      </a:pPr>
                      <a:r>
                        <a:rPr lang="en-IN" sz="1000" kern="0">
                          <a:effectLst/>
                          <a:latin typeface="Times New Roman" panose="02020603050405020304" pitchFamily="18" charset="0"/>
                          <a:cs typeface="Times New Roman" panose="02020603050405020304" pitchFamily="18" charset="0"/>
                        </a:rPr>
                        <a:t>You Only Look Once: Unified Real-Time Object Detection (Redmon and Farhadi, 2016)</a:t>
                      </a:r>
                      <a:endParaRPr lang="en-IN" sz="1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3038" marR="13038" marT="8692" marB="8692" anchor="b"/>
                </a:tc>
                <a:tc>
                  <a:txBody>
                    <a:bodyPr/>
                    <a:lstStyle/>
                    <a:p>
                      <a:pPr marL="0" marR="0">
                        <a:lnSpc>
                          <a:spcPct val="107000"/>
                        </a:lnSpc>
                        <a:spcBef>
                          <a:spcPts val="0"/>
                        </a:spcBef>
                        <a:spcAft>
                          <a:spcPts val="0"/>
                        </a:spcAft>
                      </a:pPr>
                      <a:r>
                        <a:rPr lang="en-IN" sz="1000" kern="0">
                          <a:effectLst/>
                          <a:latin typeface="Times New Roman" panose="02020603050405020304" pitchFamily="18" charset="0"/>
                          <a:cs typeface="Times New Roman" panose="02020603050405020304" pitchFamily="18" charset="0"/>
                        </a:rPr>
                        <a:t>YOLOv1</a:t>
                      </a:r>
                      <a:endParaRPr lang="en-IN" sz="1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3038" marR="13038" marT="8692" marB="8692" anchor="b"/>
                </a:tc>
                <a:tc>
                  <a:txBody>
                    <a:bodyPr/>
                    <a:lstStyle/>
                    <a:p>
                      <a:pPr marL="0" marR="0">
                        <a:lnSpc>
                          <a:spcPct val="107000"/>
                        </a:lnSpc>
                        <a:spcBef>
                          <a:spcPts val="0"/>
                        </a:spcBef>
                        <a:spcAft>
                          <a:spcPts val="0"/>
                        </a:spcAft>
                      </a:pPr>
                      <a:r>
                        <a:rPr lang="en-IN" sz="1000" kern="0">
                          <a:effectLst/>
                          <a:latin typeface="Times New Roman" panose="02020603050405020304" pitchFamily="18" charset="0"/>
                          <a:cs typeface="Times New Roman" panose="02020603050405020304" pitchFamily="18" charset="0"/>
                        </a:rPr>
                        <a:t>Pioneering work in real-time object detection</a:t>
                      </a:r>
                      <a:endParaRPr lang="en-IN" sz="1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3038" marR="13038" marT="8692" marB="8692" anchor="b"/>
                </a:tc>
                <a:tc>
                  <a:txBody>
                    <a:bodyPr/>
                    <a:lstStyle/>
                    <a:p>
                      <a:pPr marL="0" marR="0">
                        <a:lnSpc>
                          <a:spcPct val="107000"/>
                        </a:lnSpc>
                        <a:spcBef>
                          <a:spcPts val="0"/>
                        </a:spcBef>
                        <a:spcAft>
                          <a:spcPts val="0"/>
                        </a:spcAft>
                      </a:pPr>
                      <a:r>
                        <a:rPr lang="en-IN" sz="1000" kern="0">
                          <a:effectLst/>
                          <a:latin typeface="Times New Roman" panose="02020603050405020304" pitchFamily="18" charset="0"/>
                          <a:cs typeface="Times New Roman" panose="02020603050405020304" pitchFamily="18" charset="0"/>
                        </a:rPr>
                        <a:t>Lower accuracy compared to newer YOLO models</a:t>
                      </a:r>
                      <a:endParaRPr lang="en-IN" sz="1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3038" marR="13038" marT="8692" marB="8692" anchor="b"/>
                </a:tc>
                <a:tc>
                  <a:txBody>
                    <a:bodyPr/>
                    <a:lstStyle/>
                    <a:p>
                      <a:pPr marL="0" marR="0">
                        <a:lnSpc>
                          <a:spcPct val="107000"/>
                        </a:lnSpc>
                        <a:spcBef>
                          <a:spcPts val="0"/>
                        </a:spcBef>
                        <a:spcAft>
                          <a:spcPts val="0"/>
                        </a:spcAft>
                      </a:pPr>
                      <a:r>
                        <a:rPr lang="en-IN" sz="1000" kern="0">
                          <a:effectLst/>
                          <a:latin typeface="Times New Roman" panose="02020603050405020304" pitchFamily="18" charset="0"/>
                          <a:cs typeface="Times New Roman" panose="02020603050405020304" pitchFamily="18" charset="0"/>
                        </a:rPr>
                        <a:t>Reference for understanding YOLO's foundation and later advancements</a:t>
                      </a:r>
                      <a:endParaRPr lang="en-IN" sz="1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8692" marB="8692" anchor="b"/>
                </a:tc>
                <a:extLst>
                  <a:ext uri="{0D108BD9-81ED-4DB2-BD59-A6C34878D82A}">
                    <a16:rowId xmlns="" xmlns:a16="http://schemas.microsoft.com/office/drawing/2014/main" val="2133728820"/>
                  </a:ext>
                </a:extLst>
              </a:tr>
              <a:tr h="873736">
                <a:tc>
                  <a:txBody>
                    <a:bodyPr/>
                    <a:lstStyle/>
                    <a:p>
                      <a:pPr marL="0" marR="0">
                        <a:lnSpc>
                          <a:spcPct val="107000"/>
                        </a:lnSpc>
                        <a:spcBef>
                          <a:spcPts val="0"/>
                        </a:spcBef>
                        <a:spcAft>
                          <a:spcPts val="0"/>
                        </a:spcAft>
                      </a:pPr>
                      <a:r>
                        <a:rPr lang="en-IN" sz="1000" kern="0">
                          <a:effectLst/>
                          <a:latin typeface="Times New Roman" panose="02020603050405020304" pitchFamily="18" charset="0"/>
                          <a:cs typeface="Times New Roman" panose="02020603050405020304" pitchFamily="18" charset="0"/>
                        </a:rPr>
                        <a:t>Focal Loss for Dense Object Detection (Lin et al., 2017)</a:t>
                      </a:r>
                      <a:endParaRPr lang="en-IN" sz="1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3038" marR="13038" marT="8692" marB="8692" anchor="b"/>
                </a:tc>
                <a:tc>
                  <a:txBody>
                    <a:bodyPr/>
                    <a:lstStyle/>
                    <a:p>
                      <a:pPr marL="0" marR="0">
                        <a:lnSpc>
                          <a:spcPct val="107000"/>
                        </a:lnSpc>
                        <a:spcBef>
                          <a:spcPts val="0"/>
                        </a:spcBef>
                        <a:spcAft>
                          <a:spcPts val="0"/>
                        </a:spcAft>
                      </a:pPr>
                      <a:r>
                        <a:rPr lang="en-IN" sz="1000" kern="0">
                          <a:effectLst/>
                          <a:latin typeface="Times New Roman" panose="02020603050405020304" pitchFamily="18" charset="0"/>
                          <a:cs typeface="Times New Roman" panose="02020603050405020304" pitchFamily="18" charset="0"/>
                        </a:rPr>
                        <a:t>Introduces Focal Loss function for YOLO</a:t>
                      </a:r>
                      <a:endParaRPr lang="en-IN" sz="1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3038" marR="13038" marT="8692" marB="8692" anchor="b"/>
                </a:tc>
                <a:tc>
                  <a:txBody>
                    <a:bodyPr/>
                    <a:lstStyle/>
                    <a:p>
                      <a:pPr marL="0" marR="0">
                        <a:lnSpc>
                          <a:spcPct val="107000"/>
                        </a:lnSpc>
                        <a:spcBef>
                          <a:spcPts val="0"/>
                        </a:spcBef>
                        <a:spcAft>
                          <a:spcPts val="0"/>
                        </a:spcAft>
                      </a:pPr>
                      <a:r>
                        <a:rPr lang="en-IN" sz="1000" kern="0">
                          <a:effectLst/>
                          <a:latin typeface="Times New Roman" panose="02020603050405020304" pitchFamily="18" charset="0"/>
                          <a:cs typeface="Times New Roman" panose="02020603050405020304" pitchFamily="18" charset="0"/>
                        </a:rPr>
                        <a:t>Improves accuracy for object detection tasks, especially for imbalanced datasets</a:t>
                      </a:r>
                      <a:endParaRPr lang="en-IN" sz="1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3038" marR="13038" marT="8692" marB="8692" anchor="b"/>
                </a:tc>
                <a:tc>
                  <a:txBody>
                    <a:bodyPr/>
                    <a:lstStyle/>
                    <a:p>
                      <a:pPr marL="0" marR="0">
                        <a:lnSpc>
                          <a:spcPct val="107000"/>
                        </a:lnSpc>
                        <a:spcBef>
                          <a:spcPts val="0"/>
                        </a:spcBef>
                        <a:spcAft>
                          <a:spcPts val="0"/>
                        </a:spcAft>
                      </a:pPr>
                      <a:r>
                        <a:rPr lang="en-IN" sz="1000" kern="0">
                          <a:effectLst/>
                          <a:latin typeface="Times New Roman" panose="02020603050405020304" pitchFamily="18" charset="0"/>
                          <a:cs typeface="Times New Roman" panose="02020603050405020304" pitchFamily="18" charset="0"/>
                        </a:rPr>
                        <a:t>May require adjustments for specific vehicle detection applications</a:t>
                      </a:r>
                      <a:endParaRPr lang="en-IN" sz="1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3038" marR="13038" marT="8692" marB="8692" anchor="b"/>
                </a:tc>
                <a:tc>
                  <a:txBody>
                    <a:bodyPr/>
                    <a:lstStyle/>
                    <a:p>
                      <a:pPr marL="0" marR="0">
                        <a:lnSpc>
                          <a:spcPct val="107000"/>
                        </a:lnSpc>
                        <a:spcBef>
                          <a:spcPts val="0"/>
                        </a:spcBef>
                        <a:spcAft>
                          <a:spcPts val="0"/>
                        </a:spcAft>
                      </a:pPr>
                      <a:r>
                        <a:rPr lang="en-IN" sz="1000" kern="0" dirty="0">
                          <a:effectLst/>
                          <a:latin typeface="Times New Roman" panose="02020603050405020304" pitchFamily="18" charset="0"/>
                          <a:cs typeface="Times New Roman" panose="02020603050405020304" pitchFamily="18" charset="0"/>
                        </a:rPr>
                        <a:t>Explore integration of Focal Loss with various YOLO models for vehicle detection tasks</a:t>
                      </a: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8692" marB="8692" anchor="b"/>
                </a:tc>
                <a:extLst>
                  <a:ext uri="{0D108BD9-81ED-4DB2-BD59-A6C34878D82A}">
                    <a16:rowId xmlns="" xmlns:a16="http://schemas.microsoft.com/office/drawing/2014/main" val="2552225706"/>
                  </a:ext>
                </a:extLst>
              </a:tr>
            </a:tbl>
          </a:graphicData>
        </a:graphic>
      </p:graphicFrame>
    </p:spTree>
    <p:extLst>
      <p:ext uri="{BB962C8B-B14F-4D97-AF65-F5344CB8AC3E}">
        <p14:creationId xmlns="" xmlns:p14="http://schemas.microsoft.com/office/powerpoint/2010/main" val="1643175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635" y="1548130"/>
            <a:ext cx="3331210" cy="16757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u="sng" dirty="0">
                <a:latin typeface="Times New Roman" panose="02020603050405020304" pitchFamily="18" charset="0"/>
                <a:cs typeface="Times New Roman" panose="02020603050405020304" pitchFamily="18" charset="0"/>
                <a:sym typeface="+mn-ea"/>
              </a:rPr>
              <a:t>EXISTING SYSTEM:</a:t>
            </a:r>
            <a:endParaRPr sz="3200" b="1" dirty="0">
              <a:latin typeface="Calibri" panose="020F0502020204030204" pitchFamily="34" charset="0"/>
              <a:cs typeface="Calibri" panose="020F0502020204030204" pitchFamily="34"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buFont typeface="Arial" panose="020B0604020202020204" pitchFamily="34" charset="0"/>
              <a:buNone/>
            </a:pPr>
            <a:endParaRPr lang="en-US" sz="2400" dirty="0">
              <a:latin typeface="Perpetua" panose="02020502060401020303" pitchFamily="18" charset="0"/>
            </a:endParaRPr>
          </a:p>
        </p:txBody>
      </p:sp>
      <p:sp>
        <p:nvSpPr>
          <p:cNvPr id="7" name="Rectangle 6"/>
          <p:cNvSpPr/>
          <p:nvPr/>
        </p:nvSpPr>
        <p:spPr>
          <a:xfrm>
            <a:off x="3677920" y="670561"/>
            <a:ext cx="5151120" cy="3539430"/>
          </a:xfrm>
          <a:prstGeom prst="rect">
            <a:avLst/>
          </a:prstGeom>
        </p:spPr>
        <p:txBody>
          <a:bodyPr wrap="square">
            <a:spAutoFit/>
          </a:bodyPr>
          <a:lstStyle/>
          <a:p>
            <a:endParaRPr lang="en-US" sz="1600" b="1"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Faster R-CNN (Region-based </a:t>
            </a:r>
            <a:r>
              <a:rPr lang="en-US" sz="1600" b="1" dirty="0" err="1" smtClean="0">
                <a:latin typeface="Times New Roman" pitchFamily="18" charset="0"/>
                <a:cs typeface="Times New Roman" pitchFamily="18" charset="0"/>
              </a:rPr>
              <a:t>Convolutional</a:t>
            </a:r>
            <a:r>
              <a:rPr lang="en-US" sz="1600" b="1" dirty="0" smtClean="0">
                <a:latin typeface="Times New Roman" pitchFamily="18" charset="0"/>
                <a:cs typeface="Times New Roman" pitchFamily="18" charset="0"/>
              </a:rPr>
              <a:t> Neural Network)</a:t>
            </a:r>
            <a:r>
              <a:rPr lang="en-US" sz="1600" dirty="0" smtClean="0">
                <a:latin typeface="Times New Roman" pitchFamily="18" charset="0"/>
                <a:cs typeface="Times New Roman" pitchFamily="18" charset="0"/>
              </a:rPr>
              <a:t>:</a:t>
            </a:r>
          </a:p>
          <a:p>
            <a:pPr lvl="1"/>
            <a:r>
              <a:rPr lang="en-US" sz="1600" dirty="0" smtClean="0">
                <a:latin typeface="Times New Roman" pitchFamily="18" charset="0"/>
                <a:cs typeface="Times New Roman" pitchFamily="18" charset="0"/>
              </a:rPr>
              <a:t>It first suggests areas where vehicles might be hiding, then carefully checks each one to confirm if there's a vehicle there. While it's not as fast as YOLO, it's quite accurate in identifying vehicles.</a:t>
            </a:r>
          </a:p>
          <a:p>
            <a:pPr lvl="1"/>
            <a:endParaRPr lang="en-US" sz="16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SSD (Single Shot </a:t>
            </a:r>
            <a:r>
              <a:rPr lang="en-US" sz="1600" b="1" dirty="0" err="1" smtClean="0">
                <a:latin typeface="Times New Roman" pitchFamily="18" charset="0"/>
                <a:cs typeface="Times New Roman" pitchFamily="18" charset="0"/>
              </a:rPr>
              <a:t>MultiBox</a:t>
            </a:r>
            <a:r>
              <a:rPr lang="en-US" sz="1600" b="1" dirty="0" smtClean="0">
                <a:latin typeface="Times New Roman" pitchFamily="18" charset="0"/>
                <a:cs typeface="Times New Roman" pitchFamily="18" charset="0"/>
              </a:rPr>
              <a:t> Detector)</a:t>
            </a:r>
            <a:r>
              <a:rPr lang="en-US" sz="1600" dirty="0" smtClean="0">
                <a:latin typeface="Times New Roman" pitchFamily="18" charset="0"/>
                <a:cs typeface="Times New Roman" pitchFamily="18" charset="0"/>
              </a:rPr>
              <a:t>:</a:t>
            </a:r>
          </a:p>
          <a:p>
            <a:pPr lvl="1"/>
            <a:r>
              <a:rPr lang="en-US" sz="1600" dirty="0" smtClean="0">
                <a:latin typeface="Times New Roman" pitchFamily="18" charset="0"/>
                <a:cs typeface="Times New Roman" pitchFamily="18" charset="0"/>
              </a:rPr>
              <a:t>SSD is like a speedier version of Faster R-CNN. It doesn't waste time with two stages; instead, it swiftly checks the entire video at once and marks where vehicles are likely to be. While not as fast as YOLO, it's quicker than Faster R-CNN and still does a good job of spotting vehicles.</a:t>
            </a:r>
            <a:endParaRPr lang="en-US" sz="1600" dirty="0">
              <a:latin typeface="Times New Roman" pitchFamily="18" charset="0"/>
              <a:cs typeface="Times New Roman"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404*339"/>
  <p:tag name="TABLE_ENDDRAG_RECT" val="12*53*404*339"/>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403*173"/>
  <p:tag name="TABLE_ENDDRAG_RECT" val="12*130*404*173"/>
</p:tagLst>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28</TotalTime>
  <Words>1646</Words>
  <Application>Microsoft Office PowerPoint</Application>
  <PresentationFormat>On-screen Show (16:9)</PresentationFormat>
  <Paragraphs>197</Paragraphs>
  <Slides>21</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Oswald</vt:lpstr>
      <vt:lpstr>Times New Roman</vt:lpstr>
      <vt:lpstr>Perpetua</vt:lpstr>
      <vt:lpstr>Wingdings</vt:lpstr>
      <vt:lpstr>Average</vt:lpstr>
      <vt:lpstr>Slate</vt:lpstr>
      <vt:lpstr>Slide 1</vt:lpstr>
      <vt:lpstr>Slide 2</vt:lpstr>
      <vt:lpstr>ABSTRACT:</vt:lpstr>
      <vt:lpstr>MOTIVATION AND BACKGROUND:</vt:lpstr>
      <vt:lpstr>OBJECTIVES:</vt:lpstr>
      <vt:lpstr>INTRODUCTION:</vt:lpstr>
      <vt:lpstr>LITERATURE SURVEY:</vt:lpstr>
      <vt:lpstr>Slide 8</vt:lpstr>
      <vt:lpstr>EXISTING SYSTEM:</vt:lpstr>
      <vt:lpstr>DISADVANTAGE:</vt:lpstr>
      <vt:lpstr>EXISTING METHODOLOGY:</vt:lpstr>
      <vt:lpstr>GAPS IDENTIFIED:</vt:lpstr>
      <vt:lpstr>PROBLEM  IDENTIFICATION:</vt:lpstr>
      <vt:lpstr>PROBLEM  STATEMENT:</vt:lpstr>
      <vt:lpstr>PROPOSED METHOD:</vt:lpstr>
      <vt:lpstr> YOLO ALGORITHM:</vt:lpstr>
      <vt:lpstr>WORKING OF YOLO:</vt:lpstr>
      <vt:lpstr>ARCHITECTURE:</vt:lpstr>
      <vt:lpstr>REAL-WORLD EFFICIENCY:</vt:lpstr>
      <vt:lpstr>CONCLUSION AND FUTURE SCOPE</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DELL</cp:lastModifiedBy>
  <cp:revision>189</cp:revision>
  <dcterms:created xsi:type="dcterms:W3CDTF">2024-04-01T09:57:00Z</dcterms:created>
  <dcterms:modified xsi:type="dcterms:W3CDTF">2024-04-25T16:37:07Z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7E73B630A3F04FEFB13B70055853F18E_12</vt:lpwstr>
  </property>
  <property fmtid="{D5CDD505-2E9C-101B-9397-08002B2CF9AE}" pid="3" name="KSOProductBuildVer">
    <vt:lpwstr>1033-12.2.0.16731</vt:lpwstr>
  </property>
</Properties>
</file>