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8" r:id="rId3"/>
    <p:sldId id="259" r:id="rId4"/>
    <p:sldId id="260" r:id="rId5"/>
    <p:sldId id="257" r:id="rId6"/>
    <p:sldId id="280" r:id="rId7"/>
    <p:sldId id="271" r:id="rId8"/>
    <p:sldId id="275" r:id="rId9"/>
    <p:sldId id="276" r:id="rId10"/>
    <p:sldId id="277" r:id="rId11"/>
    <p:sldId id="278" r:id="rId12"/>
    <p:sldId id="279" r:id="rId13"/>
    <p:sldId id="261" r:id="rId14"/>
    <p:sldId id="272" r:id="rId15"/>
    <p:sldId id="262" r:id="rId16"/>
    <p:sldId id="274" r:id="rId17"/>
    <p:sldId id="264" r:id="rId18"/>
    <p:sldId id="265" r:id="rId19"/>
    <p:sldId id="269" r:id="rId20"/>
    <p:sldId id="270" r:id="rId2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792" y="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Master" Target="../slideMasters/slideMaster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93293" y="424941"/>
            <a:ext cx="11405412" cy="57404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100" b="0" i="0">
                <a:solidFill>
                  <a:srgbClr val="0E0F40"/>
                </a:solidFill>
                <a:latin typeface="Arial MT"/>
                <a:cs typeface="Arial MT"/>
              </a:defRPr>
            </a:lvl1pPr>
          </a:lstStyle>
          <a:p>
            <a:pPr marL="12700">
              <a:lnSpc>
                <a:spcPct val="100000"/>
              </a:lnSpc>
            </a:pPr>
            <a:r>
              <a:rPr b="1" spc="-5" dirty="0">
                <a:latin typeface="Arial"/>
                <a:cs typeface="Arial"/>
              </a:rPr>
              <a:t>BITS</a:t>
            </a:r>
            <a:r>
              <a:rPr b="1" spc="-25" dirty="0">
                <a:latin typeface="Arial"/>
                <a:cs typeface="Arial"/>
              </a:rPr>
              <a:t> </a:t>
            </a:r>
            <a:r>
              <a:rPr spc="-5" dirty="0"/>
              <a:t>Pilani,</a:t>
            </a:r>
            <a:r>
              <a:rPr spc="-40" dirty="0"/>
              <a:t> </a:t>
            </a:r>
            <a:r>
              <a:rPr spc="-5" dirty="0"/>
              <a:t>Pilani</a:t>
            </a:r>
            <a:r>
              <a:rPr spc="-65" dirty="0"/>
              <a:t> </a:t>
            </a:r>
            <a:r>
              <a:rPr dirty="0"/>
              <a:t>Campus</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0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1100" b="0" i="0">
                <a:solidFill>
                  <a:srgbClr val="0E0F40"/>
                </a:solidFill>
                <a:latin typeface="Arial MT"/>
                <a:cs typeface="Arial MT"/>
              </a:defRPr>
            </a:lvl1pPr>
          </a:lstStyle>
          <a:p>
            <a:pPr marL="12700">
              <a:lnSpc>
                <a:spcPct val="100000"/>
              </a:lnSpc>
            </a:pPr>
            <a:r>
              <a:rPr b="1" spc="-5" dirty="0">
                <a:latin typeface="Arial"/>
                <a:cs typeface="Arial"/>
              </a:rPr>
              <a:t>BITS</a:t>
            </a:r>
            <a:r>
              <a:rPr b="1" spc="-25" dirty="0">
                <a:latin typeface="Arial"/>
                <a:cs typeface="Arial"/>
              </a:rPr>
              <a:t> </a:t>
            </a:r>
            <a:r>
              <a:rPr spc="-5" dirty="0"/>
              <a:t>Pilani,</a:t>
            </a:r>
            <a:r>
              <a:rPr spc="-40" dirty="0"/>
              <a:t> </a:t>
            </a:r>
            <a:r>
              <a:rPr spc="-5" dirty="0"/>
              <a:t>Pilani</a:t>
            </a:r>
            <a:r>
              <a:rPr spc="-65" dirty="0"/>
              <a:t> </a:t>
            </a:r>
            <a:r>
              <a:rPr dirty="0"/>
              <a:t>Campus</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000" b="0" i="0">
                <a:solidFill>
                  <a:schemeClr val="tx1"/>
                </a:solidFill>
                <a:latin typeface="Arial MT"/>
                <a:cs typeface="Arial MT"/>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100" b="0" i="0">
                <a:solidFill>
                  <a:srgbClr val="0E0F40"/>
                </a:solidFill>
                <a:latin typeface="Arial MT"/>
                <a:cs typeface="Arial MT"/>
              </a:defRPr>
            </a:lvl1pPr>
          </a:lstStyle>
          <a:p>
            <a:pPr marL="12700">
              <a:lnSpc>
                <a:spcPct val="100000"/>
              </a:lnSpc>
            </a:pPr>
            <a:r>
              <a:rPr b="1" spc="-5" dirty="0">
                <a:latin typeface="Arial"/>
                <a:cs typeface="Arial"/>
              </a:rPr>
              <a:t>BITS</a:t>
            </a:r>
            <a:r>
              <a:rPr b="1" spc="-25" dirty="0">
                <a:latin typeface="Arial"/>
                <a:cs typeface="Arial"/>
              </a:rPr>
              <a:t> </a:t>
            </a:r>
            <a:r>
              <a:rPr spc="-5" dirty="0"/>
              <a:t>Pilani,</a:t>
            </a:r>
            <a:r>
              <a:rPr spc="-40" dirty="0"/>
              <a:t> </a:t>
            </a:r>
            <a:r>
              <a:rPr spc="-5" dirty="0"/>
              <a:t>Pilani</a:t>
            </a:r>
            <a:r>
              <a:rPr spc="-65" dirty="0"/>
              <a:t> </a:t>
            </a:r>
            <a:r>
              <a:rPr dirty="0"/>
              <a:t>Campus</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000" b="0" i="0">
                <a:solidFill>
                  <a:schemeClr val="tx1"/>
                </a:solidFill>
                <a:latin typeface="Arial MT"/>
                <a:cs typeface="Arial MT"/>
              </a:defRPr>
            </a:lvl1pPr>
          </a:lstStyle>
          <a:p>
            <a:endParaRPr/>
          </a:p>
        </p:txBody>
      </p:sp>
      <p:sp>
        <p:nvSpPr>
          <p:cNvPr id="3" name="Holder 3"/>
          <p:cNvSpPr>
            <a:spLocks noGrp="1"/>
          </p:cNvSpPr>
          <p:nvPr>
            <p:ph type="ftr" sz="quarter" idx="5"/>
          </p:nvPr>
        </p:nvSpPr>
        <p:spPr/>
        <p:txBody>
          <a:bodyPr lIns="0" tIns="0" rIns="0" bIns="0"/>
          <a:lstStyle>
            <a:lvl1pPr>
              <a:defRPr sz="1100" b="0" i="0">
                <a:solidFill>
                  <a:srgbClr val="0E0F40"/>
                </a:solidFill>
                <a:latin typeface="Arial MT"/>
                <a:cs typeface="Arial MT"/>
              </a:defRPr>
            </a:lvl1pPr>
          </a:lstStyle>
          <a:p>
            <a:pPr marL="12700">
              <a:lnSpc>
                <a:spcPct val="100000"/>
              </a:lnSpc>
            </a:pPr>
            <a:r>
              <a:rPr b="1" spc="-5" dirty="0">
                <a:latin typeface="Arial"/>
                <a:cs typeface="Arial"/>
              </a:rPr>
              <a:t>BITS</a:t>
            </a:r>
            <a:r>
              <a:rPr b="1" spc="-25" dirty="0">
                <a:latin typeface="Arial"/>
                <a:cs typeface="Arial"/>
              </a:rPr>
              <a:t> </a:t>
            </a:r>
            <a:r>
              <a:rPr spc="-5" dirty="0"/>
              <a:t>Pilani,</a:t>
            </a:r>
            <a:r>
              <a:rPr spc="-40" dirty="0"/>
              <a:t> </a:t>
            </a:r>
            <a:r>
              <a:rPr spc="-5" dirty="0"/>
              <a:t>Pilani</a:t>
            </a:r>
            <a:r>
              <a:rPr spc="-65" dirty="0"/>
              <a:t> </a:t>
            </a:r>
            <a:r>
              <a:rPr dirty="0"/>
              <a:t>Campus</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12191999" cy="6857996"/>
          </a:xfrm>
          <a:prstGeom prst="rect">
            <a:avLst/>
          </a:prstGeom>
        </p:spPr>
      </p:pic>
      <p:pic>
        <p:nvPicPr>
          <p:cNvPr id="17" name="bg object 17"/>
          <p:cNvPicPr/>
          <p:nvPr/>
        </p:nvPicPr>
        <p:blipFill>
          <a:blip r:embed="rId3" cstate="print"/>
          <a:stretch>
            <a:fillRect/>
          </a:stretch>
        </p:blipFill>
        <p:spPr>
          <a:xfrm>
            <a:off x="0" y="3336035"/>
            <a:ext cx="11620499" cy="2820924"/>
          </a:xfrm>
          <a:prstGeom prst="rect">
            <a:avLst/>
          </a:prstGeom>
        </p:spPr>
      </p:pic>
      <p:pic>
        <p:nvPicPr>
          <p:cNvPr id="18" name="bg object 18"/>
          <p:cNvPicPr/>
          <p:nvPr/>
        </p:nvPicPr>
        <p:blipFill>
          <a:blip r:embed="rId4" cstate="print"/>
          <a:stretch>
            <a:fillRect/>
          </a:stretch>
        </p:blipFill>
        <p:spPr>
          <a:xfrm>
            <a:off x="3820668" y="6079235"/>
            <a:ext cx="3939540" cy="153923"/>
          </a:xfrm>
          <a:prstGeom prst="rect">
            <a:avLst/>
          </a:prstGeom>
        </p:spPr>
      </p:pic>
      <p:pic>
        <p:nvPicPr>
          <p:cNvPr id="19" name="bg object 19"/>
          <p:cNvPicPr/>
          <p:nvPr/>
        </p:nvPicPr>
        <p:blipFill>
          <a:blip r:embed="rId5" cstate="print"/>
          <a:stretch>
            <a:fillRect/>
          </a:stretch>
        </p:blipFill>
        <p:spPr>
          <a:xfrm>
            <a:off x="0" y="6079235"/>
            <a:ext cx="3899915" cy="153923"/>
          </a:xfrm>
          <a:prstGeom prst="rect">
            <a:avLst/>
          </a:prstGeom>
        </p:spPr>
      </p:pic>
      <p:pic>
        <p:nvPicPr>
          <p:cNvPr id="20" name="bg object 20"/>
          <p:cNvPicPr/>
          <p:nvPr/>
        </p:nvPicPr>
        <p:blipFill>
          <a:blip r:embed="rId4" cstate="print"/>
          <a:stretch>
            <a:fillRect/>
          </a:stretch>
        </p:blipFill>
        <p:spPr>
          <a:xfrm>
            <a:off x="7680960" y="6079235"/>
            <a:ext cx="3939540" cy="153923"/>
          </a:xfrm>
          <a:prstGeom prst="rect">
            <a:avLst/>
          </a:prstGeom>
        </p:spPr>
      </p:pic>
      <p:pic>
        <p:nvPicPr>
          <p:cNvPr id="21" name="bg object 21"/>
          <p:cNvPicPr/>
          <p:nvPr/>
        </p:nvPicPr>
        <p:blipFill>
          <a:blip r:embed="rId6" cstate="print"/>
          <a:stretch>
            <a:fillRect/>
          </a:stretch>
        </p:blipFill>
        <p:spPr>
          <a:xfrm>
            <a:off x="102107" y="3352800"/>
            <a:ext cx="2741676" cy="1978152"/>
          </a:xfrm>
          <a:prstGeom prst="rect">
            <a:avLst/>
          </a:prstGeom>
        </p:spPr>
      </p:pic>
      <p:sp>
        <p:nvSpPr>
          <p:cNvPr id="2" name="Holder 2"/>
          <p:cNvSpPr>
            <a:spLocks noGrp="1"/>
          </p:cNvSpPr>
          <p:nvPr>
            <p:ph type="ftr" sz="quarter" idx="5"/>
          </p:nvPr>
        </p:nvSpPr>
        <p:spPr/>
        <p:txBody>
          <a:bodyPr lIns="0" tIns="0" rIns="0" bIns="0"/>
          <a:lstStyle>
            <a:lvl1pPr>
              <a:defRPr sz="1100" b="0" i="0">
                <a:solidFill>
                  <a:srgbClr val="0E0F40"/>
                </a:solidFill>
                <a:latin typeface="Arial MT"/>
                <a:cs typeface="Arial MT"/>
              </a:defRPr>
            </a:lvl1pPr>
          </a:lstStyle>
          <a:p>
            <a:pPr marL="12700">
              <a:lnSpc>
                <a:spcPct val="100000"/>
              </a:lnSpc>
            </a:pPr>
            <a:r>
              <a:rPr b="1" spc="-5" dirty="0">
                <a:latin typeface="Arial"/>
                <a:cs typeface="Arial"/>
              </a:rPr>
              <a:t>BITS</a:t>
            </a:r>
            <a:r>
              <a:rPr b="1" spc="-25" dirty="0">
                <a:latin typeface="Arial"/>
                <a:cs typeface="Arial"/>
              </a:rPr>
              <a:t> </a:t>
            </a:r>
            <a:r>
              <a:rPr spc="-5" dirty="0"/>
              <a:t>Pilani,</a:t>
            </a:r>
            <a:r>
              <a:rPr spc="-40" dirty="0"/>
              <a:t> </a:t>
            </a:r>
            <a:r>
              <a:rPr spc="-5" dirty="0"/>
              <a:t>Pilani</a:t>
            </a:r>
            <a:r>
              <a:rPr spc="-65" dirty="0"/>
              <a:t> </a:t>
            </a:r>
            <a:r>
              <a:rPr dirty="0"/>
              <a:t>Campus</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image" Target="../media/image7.png"/><Relationship Id="rId3" Type="http://schemas.openxmlformats.org/officeDocument/2006/relationships/slideLayout" Target="../slideLayouts/slideLayout3.xml"/><Relationship Id="rId7" Type="http://schemas.openxmlformats.org/officeDocument/2006/relationships/image" Target="../media/image1.png"/><Relationship Id="rId12"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11" Type="http://schemas.openxmlformats.org/officeDocument/2006/relationships/image" Target="../media/image5.png"/><Relationship Id="rId5" Type="http://schemas.openxmlformats.org/officeDocument/2006/relationships/slideLayout" Target="../slideLayouts/slideLayout5.xml"/><Relationship Id="rId15" Type="http://schemas.openxmlformats.org/officeDocument/2006/relationships/image" Target="../media/image9.jpg"/><Relationship Id="rId10"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image" Target="../media/image3.png"/><Relationship Id="rId14" Type="http://schemas.openxmlformats.org/officeDocument/2006/relationships/image" Target="../media/image8.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6134099" y="6533389"/>
            <a:ext cx="3174132" cy="126490"/>
          </a:xfrm>
          <a:prstGeom prst="rect">
            <a:avLst/>
          </a:prstGeom>
        </p:spPr>
      </p:pic>
      <p:sp>
        <p:nvSpPr>
          <p:cNvPr id="17" name="bg object 17"/>
          <p:cNvSpPr/>
          <p:nvPr/>
        </p:nvSpPr>
        <p:spPr>
          <a:xfrm>
            <a:off x="6173724" y="6550148"/>
            <a:ext cx="3103245" cy="46990"/>
          </a:xfrm>
          <a:custGeom>
            <a:avLst/>
            <a:gdLst/>
            <a:ahLst/>
            <a:cxnLst/>
            <a:rect l="l" t="t" r="r" b="b"/>
            <a:pathLst>
              <a:path w="3103245" h="46990">
                <a:moveTo>
                  <a:pt x="3102864" y="0"/>
                </a:moveTo>
                <a:lnTo>
                  <a:pt x="0" y="0"/>
                </a:lnTo>
                <a:lnTo>
                  <a:pt x="0" y="46777"/>
                </a:lnTo>
                <a:lnTo>
                  <a:pt x="3102864" y="46777"/>
                </a:lnTo>
                <a:lnTo>
                  <a:pt x="3102864" y="0"/>
                </a:lnTo>
                <a:close/>
              </a:path>
            </a:pathLst>
          </a:custGeom>
          <a:solidFill>
            <a:srgbClr val="75C1E3"/>
          </a:solidFill>
        </p:spPr>
        <p:txBody>
          <a:bodyPr wrap="square" lIns="0" tIns="0" rIns="0" bIns="0" rtlCol="0"/>
          <a:lstStyle/>
          <a:p>
            <a:endParaRPr/>
          </a:p>
        </p:txBody>
      </p:sp>
      <p:pic>
        <p:nvPicPr>
          <p:cNvPr id="18" name="bg object 18"/>
          <p:cNvPicPr/>
          <p:nvPr/>
        </p:nvPicPr>
        <p:blipFill>
          <a:blip r:embed="rId8" cstate="print"/>
          <a:stretch>
            <a:fillRect/>
          </a:stretch>
        </p:blipFill>
        <p:spPr>
          <a:xfrm>
            <a:off x="9169907" y="6533388"/>
            <a:ext cx="3022092" cy="123444"/>
          </a:xfrm>
          <a:prstGeom prst="rect">
            <a:avLst/>
          </a:prstGeom>
        </p:spPr>
      </p:pic>
      <p:sp>
        <p:nvSpPr>
          <p:cNvPr id="19" name="bg object 19"/>
          <p:cNvSpPr/>
          <p:nvPr/>
        </p:nvSpPr>
        <p:spPr>
          <a:xfrm>
            <a:off x="9211056" y="6550150"/>
            <a:ext cx="2980690" cy="44450"/>
          </a:xfrm>
          <a:custGeom>
            <a:avLst/>
            <a:gdLst/>
            <a:ahLst/>
            <a:cxnLst/>
            <a:rect l="l" t="t" r="r" b="b"/>
            <a:pathLst>
              <a:path w="2980690" h="44450">
                <a:moveTo>
                  <a:pt x="2980308" y="0"/>
                </a:moveTo>
                <a:lnTo>
                  <a:pt x="0" y="0"/>
                </a:lnTo>
                <a:lnTo>
                  <a:pt x="0" y="44019"/>
                </a:lnTo>
                <a:lnTo>
                  <a:pt x="2980308" y="44019"/>
                </a:lnTo>
                <a:lnTo>
                  <a:pt x="2980308" y="0"/>
                </a:lnTo>
                <a:close/>
              </a:path>
            </a:pathLst>
          </a:custGeom>
          <a:solidFill>
            <a:srgbClr val="E11B22"/>
          </a:solidFill>
        </p:spPr>
        <p:txBody>
          <a:bodyPr wrap="square" lIns="0" tIns="0" rIns="0" bIns="0" rtlCol="0"/>
          <a:lstStyle/>
          <a:p>
            <a:endParaRPr/>
          </a:p>
        </p:txBody>
      </p:sp>
      <p:pic>
        <p:nvPicPr>
          <p:cNvPr id="20" name="bg object 20"/>
          <p:cNvPicPr/>
          <p:nvPr/>
        </p:nvPicPr>
        <p:blipFill>
          <a:blip r:embed="rId9" cstate="print"/>
          <a:stretch>
            <a:fillRect/>
          </a:stretch>
        </p:blipFill>
        <p:spPr>
          <a:xfrm>
            <a:off x="2738627" y="6533389"/>
            <a:ext cx="3518916" cy="126490"/>
          </a:xfrm>
          <a:prstGeom prst="rect">
            <a:avLst/>
          </a:prstGeom>
        </p:spPr>
      </p:pic>
      <p:sp>
        <p:nvSpPr>
          <p:cNvPr id="21" name="bg object 21"/>
          <p:cNvSpPr/>
          <p:nvPr/>
        </p:nvSpPr>
        <p:spPr>
          <a:xfrm>
            <a:off x="2778251" y="6550148"/>
            <a:ext cx="3439795" cy="46990"/>
          </a:xfrm>
          <a:custGeom>
            <a:avLst/>
            <a:gdLst/>
            <a:ahLst/>
            <a:cxnLst/>
            <a:rect l="l" t="t" r="r" b="b"/>
            <a:pathLst>
              <a:path w="3439795" h="46990">
                <a:moveTo>
                  <a:pt x="3439287" y="0"/>
                </a:moveTo>
                <a:lnTo>
                  <a:pt x="0" y="0"/>
                </a:lnTo>
                <a:lnTo>
                  <a:pt x="0" y="46777"/>
                </a:lnTo>
                <a:lnTo>
                  <a:pt x="3439287" y="46777"/>
                </a:lnTo>
                <a:lnTo>
                  <a:pt x="3439287" y="0"/>
                </a:lnTo>
                <a:close/>
              </a:path>
            </a:pathLst>
          </a:custGeom>
          <a:solidFill>
            <a:srgbClr val="FAAE16"/>
          </a:solidFill>
        </p:spPr>
        <p:txBody>
          <a:bodyPr wrap="square" lIns="0" tIns="0" rIns="0" bIns="0" rtlCol="0"/>
          <a:lstStyle/>
          <a:p>
            <a:endParaRPr/>
          </a:p>
        </p:txBody>
      </p:sp>
      <p:pic>
        <p:nvPicPr>
          <p:cNvPr id="22" name="bg object 22"/>
          <p:cNvPicPr/>
          <p:nvPr/>
        </p:nvPicPr>
        <p:blipFill>
          <a:blip r:embed="rId10" cstate="print"/>
          <a:stretch>
            <a:fillRect/>
          </a:stretch>
        </p:blipFill>
        <p:spPr>
          <a:xfrm>
            <a:off x="5954267" y="6536436"/>
            <a:ext cx="3183636" cy="123444"/>
          </a:xfrm>
          <a:prstGeom prst="rect">
            <a:avLst/>
          </a:prstGeom>
        </p:spPr>
      </p:pic>
      <p:sp>
        <p:nvSpPr>
          <p:cNvPr id="23" name="bg object 23"/>
          <p:cNvSpPr/>
          <p:nvPr/>
        </p:nvSpPr>
        <p:spPr>
          <a:xfrm>
            <a:off x="5993892" y="6553200"/>
            <a:ext cx="3104515" cy="44450"/>
          </a:xfrm>
          <a:custGeom>
            <a:avLst/>
            <a:gdLst/>
            <a:ahLst/>
            <a:cxnLst/>
            <a:rect l="l" t="t" r="r" b="b"/>
            <a:pathLst>
              <a:path w="3104515" h="44450">
                <a:moveTo>
                  <a:pt x="3104388" y="0"/>
                </a:moveTo>
                <a:lnTo>
                  <a:pt x="0" y="0"/>
                </a:lnTo>
                <a:lnTo>
                  <a:pt x="0" y="44030"/>
                </a:lnTo>
                <a:lnTo>
                  <a:pt x="3104388" y="44030"/>
                </a:lnTo>
                <a:lnTo>
                  <a:pt x="3104388" y="0"/>
                </a:lnTo>
                <a:close/>
              </a:path>
            </a:pathLst>
          </a:custGeom>
          <a:solidFill>
            <a:srgbClr val="75C1E3"/>
          </a:solidFill>
        </p:spPr>
        <p:txBody>
          <a:bodyPr wrap="square" lIns="0" tIns="0" rIns="0" bIns="0" rtlCol="0"/>
          <a:lstStyle/>
          <a:p>
            <a:endParaRPr/>
          </a:p>
        </p:txBody>
      </p:sp>
      <p:pic>
        <p:nvPicPr>
          <p:cNvPr id="24" name="bg object 24"/>
          <p:cNvPicPr/>
          <p:nvPr/>
        </p:nvPicPr>
        <p:blipFill>
          <a:blip r:embed="rId11" cstate="print"/>
          <a:stretch>
            <a:fillRect/>
          </a:stretch>
        </p:blipFill>
        <p:spPr>
          <a:xfrm>
            <a:off x="2804159" y="6536436"/>
            <a:ext cx="3229356" cy="123444"/>
          </a:xfrm>
          <a:prstGeom prst="rect">
            <a:avLst/>
          </a:prstGeom>
        </p:spPr>
      </p:pic>
      <p:sp>
        <p:nvSpPr>
          <p:cNvPr id="25" name="bg object 25"/>
          <p:cNvSpPr/>
          <p:nvPr/>
        </p:nvSpPr>
        <p:spPr>
          <a:xfrm>
            <a:off x="2843783" y="6553200"/>
            <a:ext cx="3148965" cy="44450"/>
          </a:xfrm>
          <a:custGeom>
            <a:avLst/>
            <a:gdLst/>
            <a:ahLst/>
            <a:cxnLst/>
            <a:rect l="l" t="t" r="r" b="b"/>
            <a:pathLst>
              <a:path w="3148965" h="44450">
                <a:moveTo>
                  <a:pt x="3148457" y="0"/>
                </a:moveTo>
                <a:lnTo>
                  <a:pt x="0" y="0"/>
                </a:lnTo>
                <a:lnTo>
                  <a:pt x="0" y="44030"/>
                </a:lnTo>
                <a:lnTo>
                  <a:pt x="3148457" y="44030"/>
                </a:lnTo>
                <a:lnTo>
                  <a:pt x="3148457" y="0"/>
                </a:lnTo>
                <a:close/>
              </a:path>
            </a:pathLst>
          </a:custGeom>
          <a:solidFill>
            <a:srgbClr val="FAAE16"/>
          </a:solidFill>
        </p:spPr>
        <p:txBody>
          <a:bodyPr wrap="square" lIns="0" tIns="0" rIns="0" bIns="0" rtlCol="0"/>
          <a:lstStyle/>
          <a:p>
            <a:endParaRPr/>
          </a:p>
        </p:txBody>
      </p:sp>
      <p:pic>
        <p:nvPicPr>
          <p:cNvPr id="26" name="bg object 26"/>
          <p:cNvPicPr/>
          <p:nvPr/>
        </p:nvPicPr>
        <p:blipFill>
          <a:blip r:embed="rId12" cstate="print"/>
          <a:stretch>
            <a:fillRect/>
          </a:stretch>
        </p:blipFill>
        <p:spPr>
          <a:xfrm>
            <a:off x="9046463" y="6536436"/>
            <a:ext cx="3145535" cy="123444"/>
          </a:xfrm>
          <a:prstGeom prst="rect">
            <a:avLst/>
          </a:prstGeom>
        </p:spPr>
      </p:pic>
      <p:sp>
        <p:nvSpPr>
          <p:cNvPr id="27" name="bg object 27"/>
          <p:cNvSpPr/>
          <p:nvPr/>
        </p:nvSpPr>
        <p:spPr>
          <a:xfrm>
            <a:off x="9087612" y="6553200"/>
            <a:ext cx="3103245" cy="44450"/>
          </a:xfrm>
          <a:custGeom>
            <a:avLst/>
            <a:gdLst/>
            <a:ahLst/>
            <a:cxnLst/>
            <a:rect l="l" t="t" r="r" b="b"/>
            <a:pathLst>
              <a:path w="3103245" h="44450">
                <a:moveTo>
                  <a:pt x="3102863" y="0"/>
                </a:moveTo>
                <a:lnTo>
                  <a:pt x="0" y="0"/>
                </a:lnTo>
                <a:lnTo>
                  <a:pt x="0" y="44030"/>
                </a:lnTo>
                <a:lnTo>
                  <a:pt x="3102863" y="44030"/>
                </a:lnTo>
                <a:lnTo>
                  <a:pt x="3102863" y="0"/>
                </a:lnTo>
                <a:close/>
              </a:path>
            </a:pathLst>
          </a:custGeom>
          <a:solidFill>
            <a:srgbClr val="FF0000"/>
          </a:solidFill>
        </p:spPr>
        <p:txBody>
          <a:bodyPr wrap="square" lIns="0" tIns="0" rIns="0" bIns="0" rtlCol="0"/>
          <a:lstStyle/>
          <a:p>
            <a:endParaRPr/>
          </a:p>
        </p:txBody>
      </p:sp>
      <p:sp>
        <p:nvSpPr>
          <p:cNvPr id="28" name="bg object 28"/>
          <p:cNvSpPr/>
          <p:nvPr/>
        </p:nvSpPr>
        <p:spPr>
          <a:xfrm>
            <a:off x="6173724" y="6550150"/>
            <a:ext cx="3104515" cy="48895"/>
          </a:xfrm>
          <a:custGeom>
            <a:avLst/>
            <a:gdLst/>
            <a:ahLst/>
            <a:cxnLst/>
            <a:rect l="l" t="t" r="r" b="b"/>
            <a:pathLst>
              <a:path w="3104515" h="48895">
                <a:moveTo>
                  <a:pt x="3104133" y="0"/>
                </a:moveTo>
                <a:lnTo>
                  <a:pt x="0" y="0"/>
                </a:lnTo>
                <a:lnTo>
                  <a:pt x="0" y="48756"/>
                </a:lnTo>
                <a:lnTo>
                  <a:pt x="3104133" y="48756"/>
                </a:lnTo>
                <a:lnTo>
                  <a:pt x="3104133" y="0"/>
                </a:lnTo>
                <a:close/>
              </a:path>
            </a:pathLst>
          </a:custGeom>
          <a:solidFill>
            <a:srgbClr val="75C1E3"/>
          </a:solidFill>
        </p:spPr>
        <p:txBody>
          <a:bodyPr wrap="square" lIns="0" tIns="0" rIns="0" bIns="0" rtlCol="0"/>
          <a:lstStyle/>
          <a:p>
            <a:endParaRPr/>
          </a:p>
        </p:txBody>
      </p:sp>
      <p:sp>
        <p:nvSpPr>
          <p:cNvPr id="29" name="bg object 29"/>
          <p:cNvSpPr/>
          <p:nvPr/>
        </p:nvSpPr>
        <p:spPr>
          <a:xfrm>
            <a:off x="9209531" y="6550152"/>
            <a:ext cx="2982595" cy="45720"/>
          </a:xfrm>
          <a:custGeom>
            <a:avLst/>
            <a:gdLst/>
            <a:ahLst/>
            <a:cxnLst/>
            <a:rect l="l" t="t" r="r" b="b"/>
            <a:pathLst>
              <a:path w="2982595" h="45720">
                <a:moveTo>
                  <a:pt x="2982341" y="0"/>
                </a:moveTo>
                <a:lnTo>
                  <a:pt x="0" y="0"/>
                </a:lnTo>
                <a:lnTo>
                  <a:pt x="0" y="45364"/>
                </a:lnTo>
                <a:lnTo>
                  <a:pt x="2982341" y="45364"/>
                </a:lnTo>
                <a:lnTo>
                  <a:pt x="2982341" y="0"/>
                </a:lnTo>
                <a:close/>
              </a:path>
            </a:pathLst>
          </a:custGeom>
          <a:solidFill>
            <a:srgbClr val="E11B22"/>
          </a:solidFill>
        </p:spPr>
        <p:txBody>
          <a:bodyPr wrap="square" lIns="0" tIns="0" rIns="0" bIns="0" rtlCol="0"/>
          <a:lstStyle/>
          <a:p>
            <a:endParaRPr/>
          </a:p>
        </p:txBody>
      </p:sp>
      <p:sp>
        <p:nvSpPr>
          <p:cNvPr id="30" name="bg object 30"/>
          <p:cNvSpPr/>
          <p:nvPr/>
        </p:nvSpPr>
        <p:spPr>
          <a:xfrm>
            <a:off x="2778251" y="6550150"/>
            <a:ext cx="3441065" cy="48895"/>
          </a:xfrm>
          <a:custGeom>
            <a:avLst/>
            <a:gdLst/>
            <a:ahLst/>
            <a:cxnLst/>
            <a:rect l="l" t="t" r="r" b="b"/>
            <a:pathLst>
              <a:path w="3441065" h="48895">
                <a:moveTo>
                  <a:pt x="3440684" y="0"/>
                </a:moveTo>
                <a:lnTo>
                  <a:pt x="0" y="0"/>
                </a:lnTo>
                <a:lnTo>
                  <a:pt x="0" y="48756"/>
                </a:lnTo>
                <a:lnTo>
                  <a:pt x="3440684" y="48756"/>
                </a:lnTo>
                <a:lnTo>
                  <a:pt x="3440684" y="0"/>
                </a:lnTo>
                <a:close/>
              </a:path>
            </a:pathLst>
          </a:custGeom>
          <a:solidFill>
            <a:srgbClr val="FAAE16"/>
          </a:solidFill>
        </p:spPr>
        <p:txBody>
          <a:bodyPr wrap="square" lIns="0" tIns="0" rIns="0" bIns="0" rtlCol="0"/>
          <a:lstStyle/>
          <a:p>
            <a:endParaRPr/>
          </a:p>
        </p:txBody>
      </p:sp>
      <p:sp>
        <p:nvSpPr>
          <p:cNvPr id="31" name="bg object 31"/>
          <p:cNvSpPr/>
          <p:nvPr/>
        </p:nvSpPr>
        <p:spPr>
          <a:xfrm>
            <a:off x="5993892" y="6553201"/>
            <a:ext cx="3104515" cy="45720"/>
          </a:xfrm>
          <a:custGeom>
            <a:avLst/>
            <a:gdLst/>
            <a:ahLst/>
            <a:cxnLst/>
            <a:rect l="l" t="t" r="r" b="b"/>
            <a:pathLst>
              <a:path w="3104515" h="45720">
                <a:moveTo>
                  <a:pt x="3104134" y="0"/>
                </a:moveTo>
                <a:lnTo>
                  <a:pt x="0" y="0"/>
                </a:lnTo>
                <a:lnTo>
                  <a:pt x="0" y="45350"/>
                </a:lnTo>
                <a:lnTo>
                  <a:pt x="3104134" y="45350"/>
                </a:lnTo>
                <a:lnTo>
                  <a:pt x="3104134" y="0"/>
                </a:lnTo>
                <a:close/>
              </a:path>
            </a:pathLst>
          </a:custGeom>
          <a:solidFill>
            <a:srgbClr val="75C1E3"/>
          </a:solidFill>
        </p:spPr>
        <p:txBody>
          <a:bodyPr wrap="square" lIns="0" tIns="0" rIns="0" bIns="0" rtlCol="0"/>
          <a:lstStyle/>
          <a:p>
            <a:endParaRPr/>
          </a:p>
        </p:txBody>
      </p:sp>
      <p:sp>
        <p:nvSpPr>
          <p:cNvPr id="32" name="bg object 32"/>
          <p:cNvSpPr/>
          <p:nvPr/>
        </p:nvSpPr>
        <p:spPr>
          <a:xfrm>
            <a:off x="2845307" y="6553201"/>
            <a:ext cx="3148330" cy="45720"/>
          </a:xfrm>
          <a:custGeom>
            <a:avLst/>
            <a:gdLst/>
            <a:ahLst/>
            <a:cxnLst/>
            <a:rect l="l" t="t" r="r" b="b"/>
            <a:pathLst>
              <a:path w="3148329" h="45720">
                <a:moveTo>
                  <a:pt x="3148202" y="0"/>
                </a:moveTo>
                <a:lnTo>
                  <a:pt x="0" y="0"/>
                </a:lnTo>
                <a:lnTo>
                  <a:pt x="0" y="45350"/>
                </a:lnTo>
                <a:lnTo>
                  <a:pt x="3148202" y="45350"/>
                </a:lnTo>
                <a:lnTo>
                  <a:pt x="3148202" y="0"/>
                </a:lnTo>
                <a:close/>
              </a:path>
            </a:pathLst>
          </a:custGeom>
          <a:solidFill>
            <a:srgbClr val="FAAE16"/>
          </a:solidFill>
        </p:spPr>
        <p:txBody>
          <a:bodyPr wrap="square" lIns="0" tIns="0" rIns="0" bIns="0" rtlCol="0"/>
          <a:lstStyle/>
          <a:p>
            <a:endParaRPr/>
          </a:p>
        </p:txBody>
      </p:sp>
      <p:sp>
        <p:nvSpPr>
          <p:cNvPr id="33" name="bg object 33"/>
          <p:cNvSpPr/>
          <p:nvPr/>
        </p:nvSpPr>
        <p:spPr>
          <a:xfrm>
            <a:off x="9086087" y="6553201"/>
            <a:ext cx="3105785" cy="45720"/>
          </a:xfrm>
          <a:custGeom>
            <a:avLst/>
            <a:gdLst/>
            <a:ahLst/>
            <a:cxnLst/>
            <a:rect l="l" t="t" r="r" b="b"/>
            <a:pathLst>
              <a:path w="3105784" h="45720">
                <a:moveTo>
                  <a:pt x="3105657" y="0"/>
                </a:moveTo>
                <a:lnTo>
                  <a:pt x="0" y="0"/>
                </a:lnTo>
                <a:lnTo>
                  <a:pt x="0" y="45350"/>
                </a:lnTo>
                <a:lnTo>
                  <a:pt x="3105657" y="45350"/>
                </a:lnTo>
                <a:lnTo>
                  <a:pt x="3105657" y="0"/>
                </a:lnTo>
                <a:close/>
              </a:path>
            </a:pathLst>
          </a:custGeom>
          <a:solidFill>
            <a:srgbClr val="FF0000"/>
          </a:solidFill>
        </p:spPr>
        <p:txBody>
          <a:bodyPr wrap="square" lIns="0" tIns="0" rIns="0" bIns="0" rtlCol="0"/>
          <a:lstStyle/>
          <a:p>
            <a:endParaRPr/>
          </a:p>
        </p:txBody>
      </p:sp>
      <p:pic>
        <p:nvPicPr>
          <p:cNvPr id="34" name="bg object 34"/>
          <p:cNvPicPr/>
          <p:nvPr/>
        </p:nvPicPr>
        <p:blipFill>
          <a:blip r:embed="rId13" cstate="print"/>
          <a:stretch>
            <a:fillRect/>
          </a:stretch>
        </p:blipFill>
        <p:spPr>
          <a:xfrm>
            <a:off x="3108960" y="1278636"/>
            <a:ext cx="3164685" cy="114626"/>
          </a:xfrm>
          <a:prstGeom prst="rect">
            <a:avLst/>
          </a:prstGeom>
        </p:spPr>
      </p:pic>
      <p:sp>
        <p:nvSpPr>
          <p:cNvPr id="35" name="bg object 35"/>
          <p:cNvSpPr/>
          <p:nvPr/>
        </p:nvSpPr>
        <p:spPr>
          <a:xfrm>
            <a:off x="3150107" y="1295438"/>
            <a:ext cx="3103245" cy="44450"/>
          </a:xfrm>
          <a:custGeom>
            <a:avLst/>
            <a:gdLst/>
            <a:ahLst/>
            <a:cxnLst/>
            <a:rect l="l" t="t" r="r" b="b"/>
            <a:pathLst>
              <a:path w="3103245" h="44450">
                <a:moveTo>
                  <a:pt x="3102864" y="0"/>
                </a:moveTo>
                <a:lnTo>
                  <a:pt x="0" y="0"/>
                </a:lnTo>
                <a:lnTo>
                  <a:pt x="0" y="44030"/>
                </a:lnTo>
                <a:lnTo>
                  <a:pt x="3102864" y="44030"/>
                </a:lnTo>
                <a:lnTo>
                  <a:pt x="3102864" y="0"/>
                </a:lnTo>
                <a:close/>
              </a:path>
            </a:pathLst>
          </a:custGeom>
          <a:solidFill>
            <a:srgbClr val="75C1E3"/>
          </a:solidFill>
        </p:spPr>
        <p:txBody>
          <a:bodyPr wrap="square" lIns="0" tIns="0" rIns="0" bIns="0" rtlCol="0"/>
          <a:lstStyle/>
          <a:p>
            <a:endParaRPr/>
          </a:p>
        </p:txBody>
      </p:sp>
      <p:pic>
        <p:nvPicPr>
          <p:cNvPr id="36" name="bg object 36"/>
          <p:cNvPicPr/>
          <p:nvPr/>
        </p:nvPicPr>
        <p:blipFill>
          <a:blip r:embed="rId14" cstate="print"/>
          <a:stretch>
            <a:fillRect/>
          </a:stretch>
        </p:blipFill>
        <p:spPr>
          <a:xfrm>
            <a:off x="0" y="1278636"/>
            <a:ext cx="3188207" cy="123444"/>
          </a:xfrm>
          <a:prstGeom prst="rect">
            <a:avLst/>
          </a:prstGeom>
        </p:spPr>
      </p:pic>
      <p:sp>
        <p:nvSpPr>
          <p:cNvPr id="37" name="bg object 37"/>
          <p:cNvSpPr/>
          <p:nvPr/>
        </p:nvSpPr>
        <p:spPr>
          <a:xfrm>
            <a:off x="0" y="1295438"/>
            <a:ext cx="3148965" cy="44450"/>
          </a:xfrm>
          <a:custGeom>
            <a:avLst/>
            <a:gdLst/>
            <a:ahLst/>
            <a:cxnLst/>
            <a:rect l="l" t="t" r="r" b="b"/>
            <a:pathLst>
              <a:path w="3148965" h="44450">
                <a:moveTo>
                  <a:pt x="3148457" y="0"/>
                </a:moveTo>
                <a:lnTo>
                  <a:pt x="0" y="0"/>
                </a:lnTo>
                <a:lnTo>
                  <a:pt x="0" y="44030"/>
                </a:lnTo>
                <a:lnTo>
                  <a:pt x="3148457" y="44030"/>
                </a:lnTo>
                <a:lnTo>
                  <a:pt x="3148457" y="0"/>
                </a:lnTo>
                <a:close/>
              </a:path>
            </a:pathLst>
          </a:custGeom>
          <a:solidFill>
            <a:srgbClr val="FAAE16"/>
          </a:solidFill>
        </p:spPr>
        <p:txBody>
          <a:bodyPr wrap="square" lIns="0" tIns="0" rIns="0" bIns="0" rtlCol="0"/>
          <a:lstStyle/>
          <a:p>
            <a:endParaRPr/>
          </a:p>
        </p:txBody>
      </p:sp>
      <p:pic>
        <p:nvPicPr>
          <p:cNvPr id="38" name="bg object 38"/>
          <p:cNvPicPr/>
          <p:nvPr/>
        </p:nvPicPr>
        <p:blipFill>
          <a:blip r:embed="rId10" cstate="print"/>
          <a:stretch>
            <a:fillRect/>
          </a:stretch>
        </p:blipFill>
        <p:spPr>
          <a:xfrm>
            <a:off x="6202679" y="1278636"/>
            <a:ext cx="3183635" cy="123444"/>
          </a:xfrm>
          <a:prstGeom prst="rect">
            <a:avLst/>
          </a:prstGeom>
        </p:spPr>
      </p:pic>
      <p:sp>
        <p:nvSpPr>
          <p:cNvPr id="39" name="bg object 39"/>
          <p:cNvSpPr/>
          <p:nvPr/>
        </p:nvSpPr>
        <p:spPr>
          <a:xfrm>
            <a:off x="6242303" y="1295438"/>
            <a:ext cx="3103245" cy="44450"/>
          </a:xfrm>
          <a:custGeom>
            <a:avLst/>
            <a:gdLst/>
            <a:ahLst/>
            <a:cxnLst/>
            <a:rect l="l" t="t" r="r" b="b"/>
            <a:pathLst>
              <a:path w="3103245" h="44450">
                <a:moveTo>
                  <a:pt x="3102863" y="0"/>
                </a:moveTo>
                <a:lnTo>
                  <a:pt x="0" y="0"/>
                </a:lnTo>
                <a:lnTo>
                  <a:pt x="0" y="44030"/>
                </a:lnTo>
                <a:lnTo>
                  <a:pt x="3102863" y="44030"/>
                </a:lnTo>
                <a:lnTo>
                  <a:pt x="3102863" y="0"/>
                </a:lnTo>
                <a:close/>
              </a:path>
            </a:pathLst>
          </a:custGeom>
          <a:solidFill>
            <a:srgbClr val="FF0000"/>
          </a:solidFill>
        </p:spPr>
        <p:txBody>
          <a:bodyPr wrap="square" lIns="0" tIns="0" rIns="0" bIns="0" rtlCol="0"/>
          <a:lstStyle/>
          <a:p>
            <a:endParaRPr/>
          </a:p>
        </p:txBody>
      </p:sp>
      <p:sp>
        <p:nvSpPr>
          <p:cNvPr id="40" name="bg object 40"/>
          <p:cNvSpPr/>
          <p:nvPr/>
        </p:nvSpPr>
        <p:spPr>
          <a:xfrm>
            <a:off x="3148583" y="1295387"/>
            <a:ext cx="3105785" cy="45720"/>
          </a:xfrm>
          <a:custGeom>
            <a:avLst/>
            <a:gdLst/>
            <a:ahLst/>
            <a:cxnLst/>
            <a:rect l="l" t="t" r="r" b="b"/>
            <a:pathLst>
              <a:path w="3105785" h="45719">
                <a:moveTo>
                  <a:pt x="3105658" y="0"/>
                </a:moveTo>
                <a:lnTo>
                  <a:pt x="0" y="0"/>
                </a:lnTo>
                <a:lnTo>
                  <a:pt x="0" y="45351"/>
                </a:lnTo>
                <a:lnTo>
                  <a:pt x="3105658" y="45351"/>
                </a:lnTo>
                <a:lnTo>
                  <a:pt x="3105658" y="0"/>
                </a:lnTo>
                <a:close/>
              </a:path>
            </a:pathLst>
          </a:custGeom>
          <a:solidFill>
            <a:srgbClr val="75C1E3"/>
          </a:solidFill>
        </p:spPr>
        <p:txBody>
          <a:bodyPr wrap="square" lIns="0" tIns="0" rIns="0" bIns="0" rtlCol="0"/>
          <a:lstStyle/>
          <a:p>
            <a:endParaRPr/>
          </a:p>
        </p:txBody>
      </p:sp>
      <p:sp>
        <p:nvSpPr>
          <p:cNvPr id="41" name="bg object 41"/>
          <p:cNvSpPr/>
          <p:nvPr/>
        </p:nvSpPr>
        <p:spPr>
          <a:xfrm>
            <a:off x="0" y="1295387"/>
            <a:ext cx="3150235" cy="45720"/>
          </a:xfrm>
          <a:custGeom>
            <a:avLst/>
            <a:gdLst/>
            <a:ahLst/>
            <a:cxnLst/>
            <a:rect l="l" t="t" r="r" b="b"/>
            <a:pathLst>
              <a:path w="3150235" h="45719">
                <a:moveTo>
                  <a:pt x="3149727" y="0"/>
                </a:moveTo>
                <a:lnTo>
                  <a:pt x="0" y="0"/>
                </a:lnTo>
                <a:lnTo>
                  <a:pt x="0" y="45351"/>
                </a:lnTo>
                <a:lnTo>
                  <a:pt x="3149727" y="45351"/>
                </a:lnTo>
                <a:lnTo>
                  <a:pt x="3149727" y="0"/>
                </a:lnTo>
                <a:close/>
              </a:path>
            </a:pathLst>
          </a:custGeom>
          <a:solidFill>
            <a:srgbClr val="FAAE16"/>
          </a:solidFill>
        </p:spPr>
        <p:txBody>
          <a:bodyPr wrap="square" lIns="0" tIns="0" rIns="0" bIns="0" rtlCol="0"/>
          <a:lstStyle/>
          <a:p>
            <a:endParaRPr/>
          </a:p>
        </p:txBody>
      </p:sp>
      <p:sp>
        <p:nvSpPr>
          <p:cNvPr id="42" name="bg object 42"/>
          <p:cNvSpPr/>
          <p:nvPr/>
        </p:nvSpPr>
        <p:spPr>
          <a:xfrm>
            <a:off x="6242303" y="1295387"/>
            <a:ext cx="3104515" cy="45720"/>
          </a:xfrm>
          <a:custGeom>
            <a:avLst/>
            <a:gdLst/>
            <a:ahLst/>
            <a:cxnLst/>
            <a:rect l="l" t="t" r="r" b="b"/>
            <a:pathLst>
              <a:path w="3104515" h="45719">
                <a:moveTo>
                  <a:pt x="3104133" y="0"/>
                </a:moveTo>
                <a:lnTo>
                  <a:pt x="0" y="0"/>
                </a:lnTo>
                <a:lnTo>
                  <a:pt x="0" y="45351"/>
                </a:lnTo>
                <a:lnTo>
                  <a:pt x="3104133" y="45351"/>
                </a:lnTo>
                <a:lnTo>
                  <a:pt x="3104133" y="0"/>
                </a:lnTo>
                <a:close/>
              </a:path>
            </a:pathLst>
          </a:custGeom>
          <a:solidFill>
            <a:srgbClr val="FF0000"/>
          </a:solidFill>
        </p:spPr>
        <p:txBody>
          <a:bodyPr wrap="square" lIns="0" tIns="0" rIns="0" bIns="0" rtlCol="0"/>
          <a:lstStyle/>
          <a:p>
            <a:endParaRPr/>
          </a:p>
        </p:txBody>
      </p:sp>
      <p:pic>
        <p:nvPicPr>
          <p:cNvPr id="43" name="bg object 43"/>
          <p:cNvPicPr/>
          <p:nvPr/>
        </p:nvPicPr>
        <p:blipFill>
          <a:blip r:embed="rId15" cstate="print"/>
          <a:stretch>
            <a:fillRect/>
          </a:stretch>
        </p:blipFill>
        <p:spPr>
          <a:xfrm>
            <a:off x="8839200" y="0"/>
            <a:ext cx="2923031" cy="691896"/>
          </a:xfrm>
          <a:prstGeom prst="rect">
            <a:avLst/>
          </a:prstGeom>
        </p:spPr>
      </p:pic>
      <p:sp>
        <p:nvSpPr>
          <p:cNvPr id="2" name="Holder 2"/>
          <p:cNvSpPr>
            <a:spLocks noGrp="1"/>
          </p:cNvSpPr>
          <p:nvPr>
            <p:ph type="title"/>
          </p:nvPr>
        </p:nvSpPr>
        <p:spPr>
          <a:xfrm>
            <a:off x="3987037" y="2881960"/>
            <a:ext cx="4217924" cy="940435"/>
          </a:xfrm>
          <a:prstGeom prst="rect">
            <a:avLst/>
          </a:prstGeom>
        </p:spPr>
        <p:txBody>
          <a:bodyPr wrap="square" lIns="0" tIns="0" rIns="0" bIns="0">
            <a:spAutoFit/>
          </a:bodyPr>
          <a:lstStyle>
            <a:lvl1pPr>
              <a:defRPr sz="6000" b="0" i="0">
                <a:solidFill>
                  <a:schemeClr val="tx1"/>
                </a:solidFill>
                <a:latin typeface="Arial MT"/>
                <a:cs typeface="Arial MT"/>
              </a:defRPr>
            </a:lvl1pPr>
          </a:lstStyle>
          <a:p>
            <a:endParaRPr/>
          </a:p>
        </p:txBody>
      </p:sp>
      <p:sp>
        <p:nvSpPr>
          <p:cNvPr id="3" name="Holder 3"/>
          <p:cNvSpPr>
            <a:spLocks noGrp="1"/>
          </p:cNvSpPr>
          <p:nvPr>
            <p:ph type="body" idx="1"/>
          </p:nvPr>
        </p:nvSpPr>
        <p:spPr>
          <a:xfrm>
            <a:off x="547522" y="1762125"/>
            <a:ext cx="11096955" cy="210185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10410825" y="6635772"/>
            <a:ext cx="1693545" cy="182245"/>
          </a:xfrm>
          <a:prstGeom prst="rect">
            <a:avLst/>
          </a:prstGeom>
        </p:spPr>
        <p:txBody>
          <a:bodyPr wrap="square" lIns="0" tIns="0" rIns="0" bIns="0">
            <a:spAutoFit/>
          </a:bodyPr>
          <a:lstStyle>
            <a:lvl1pPr>
              <a:defRPr sz="1100" b="0" i="0">
                <a:solidFill>
                  <a:srgbClr val="0E0F40"/>
                </a:solidFill>
                <a:latin typeface="Arial MT"/>
                <a:cs typeface="Arial MT"/>
              </a:defRPr>
            </a:lvl1pPr>
          </a:lstStyle>
          <a:p>
            <a:pPr marL="12700">
              <a:lnSpc>
                <a:spcPct val="100000"/>
              </a:lnSpc>
            </a:pPr>
            <a:r>
              <a:rPr b="1" spc="-5" dirty="0">
                <a:latin typeface="Arial"/>
                <a:cs typeface="Arial"/>
              </a:rPr>
              <a:t>BITS</a:t>
            </a:r>
            <a:r>
              <a:rPr b="1" spc="-25" dirty="0">
                <a:latin typeface="Arial"/>
                <a:cs typeface="Arial"/>
              </a:rPr>
              <a:t> </a:t>
            </a:r>
            <a:r>
              <a:rPr spc="-5" dirty="0"/>
              <a:t>Pilani,</a:t>
            </a:r>
            <a:r>
              <a:rPr spc="-40" dirty="0"/>
              <a:t> </a:t>
            </a:r>
            <a:r>
              <a:rPr spc="-5" dirty="0"/>
              <a:t>Pilani</a:t>
            </a:r>
            <a:r>
              <a:rPr spc="-65" dirty="0"/>
              <a:t> </a:t>
            </a:r>
            <a:r>
              <a:rPr dirty="0"/>
              <a:t>Campus</a:t>
            </a: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hyperlink" Target="https://carbonmonitor.org/"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93522" y="5314071"/>
            <a:ext cx="1985010" cy="581660"/>
          </a:xfrm>
          <a:prstGeom prst="rect">
            <a:avLst/>
          </a:prstGeom>
        </p:spPr>
        <p:txBody>
          <a:bodyPr vert="horz" wrap="square" lIns="0" tIns="0" rIns="0" bIns="0" rtlCol="0">
            <a:spAutoFit/>
          </a:bodyPr>
          <a:lstStyle/>
          <a:p>
            <a:pPr marL="153670">
              <a:lnSpc>
                <a:spcPts val="3165"/>
              </a:lnSpc>
            </a:pPr>
            <a:r>
              <a:rPr sz="2900" b="1" dirty="0">
                <a:solidFill>
                  <a:srgbClr val="FFFFFF"/>
                </a:solidFill>
                <a:latin typeface="Arial"/>
                <a:cs typeface="Arial"/>
              </a:rPr>
              <a:t>BITS</a:t>
            </a:r>
            <a:r>
              <a:rPr sz="2900" b="1" spc="-185" dirty="0">
                <a:solidFill>
                  <a:srgbClr val="FFFFFF"/>
                </a:solidFill>
                <a:latin typeface="Arial"/>
                <a:cs typeface="Arial"/>
              </a:rPr>
              <a:t> </a:t>
            </a:r>
            <a:r>
              <a:rPr sz="2900" dirty="0">
                <a:solidFill>
                  <a:srgbClr val="FFFFFF"/>
                </a:solidFill>
                <a:latin typeface="Arial MT"/>
                <a:cs typeface="Arial MT"/>
              </a:rPr>
              <a:t>Pilani</a:t>
            </a:r>
            <a:endParaRPr sz="2900">
              <a:latin typeface="Arial MT"/>
              <a:cs typeface="Arial MT"/>
            </a:endParaRPr>
          </a:p>
          <a:p>
            <a:pPr>
              <a:lnSpc>
                <a:spcPts val="1395"/>
              </a:lnSpc>
            </a:pPr>
            <a:r>
              <a:rPr sz="1200" dirty="0">
                <a:solidFill>
                  <a:srgbClr val="FFFFFF"/>
                </a:solidFill>
                <a:latin typeface="Arial MT"/>
                <a:cs typeface="Arial MT"/>
              </a:rPr>
              <a:t>P</a:t>
            </a:r>
            <a:r>
              <a:rPr sz="1200" spc="-5" dirty="0">
                <a:solidFill>
                  <a:srgbClr val="FFFFFF"/>
                </a:solidFill>
                <a:latin typeface="Arial MT"/>
                <a:cs typeface="Arial MT"/>
              </a:rPr>
              <a:t>i</a:t>
            </a:r>
            <a:r>
              <a:rPr sz="1200" spc="-10" dirty="0">
                <a:solidFill>
                  <a:srgbClr val="FFFFFF"/>
                </a:solidFill>
                <a:latin typeface="Arial MT"/>
                <a:cs typeface="Arial MT"/>
              </a:rPr>
              <a:t>l</a:t>
            </a:r>
            <a:r>
              <a:rPr sz="1200" spc="-5" dirty="0">
                <a:solidFill>
                  <a:srgbClr val="FFFFFF"/>
                </a:solidFill>
                <a:latin typeface="Arial MT"/>
                <a:cs typeface="Arial MT"/>
              </a:rPr>
              <a:t>a</a:t>
            </a:r>
            <a:r>
              <a:rPr sz="1200" spc="-15" dirty="0">
                <a:solidFill>
                  <a:srgbClr val="FFFFFF"/>
                </a:solidFill>
                <a:latin typeface="Arial MT"/>
                <a:cs typeface="Arial MT"/>
              </a:rPr>
              <a:t>n</a:t>
            </a:r>
            <a:r>
              <a:rPr sz="1200" spc="-5" dirty="0">
                <a:solidFill>
                  <a:srgbClr val="FFFFFF"/>
                </a:solidFill>
                <a:latin typeface="Arial MT"/>
                <a:cs typeface="Arial MT"/>
              </a:rPr>
              <a:t>i</a:t>
            </a:r>
            <a:r>
              <a:rPr sz="1200" spc="-60" dirty="0">
                <a:solidFill>
                  <a:srgbClr val="FFFFFF"/>
                </a:solidFill>
                <a:latin typeface="Arial MT"/>
                <a:cs typeface="Arial MT"/>
              </a:rPr>
              <a:t> </a:t>
            </a:r>
            <a:r>
              <a:rPr sz="1200" spc="-5" dirty="0">
                <a:solidFill>
                  <a:srgbClr val="FFFFFF"/>
                </a:solidFill>
                <a:latin typeface="Arial MT"/>
                <a:cs typeface="Arial MT"/>
              </a:rPr>
              <a:t>Ca</a:t>
            </a:r>
            <a:r>
              <a:rPr sz="1200" dirty="0">
                <a:solidFill>
                  <a:srgbClr val="FFFFFF"/>
                </a:solidFill>
                <a:latin typeface="Arial MT"/>
                <a:cs typeface="Arial MT"/>
              </a:rPr>
              <a:t>m</a:t>
            </a:r>
            <a:r>
              <a:rPr sz="1200" spc="-5" dirty="0">
                <a:solidFill>
                  <a:srgbClr val="FFFFFF"/>
                </a:solidFill>
                <a:latin typeface="Arial MT"/>
                <a:cs typeface="Arial MT"/>
              </a:rPr>
              <a:t>pu</a:t>
            </a:r>
            <a:r>
              <a:rPr sz="1200" dirty="0">
                <a:solidFill>
                  <a:srgbClr val="FFFFFF"/>
                </a:solidFill>
                <a:latin typeface="Arial MT"/>
                <a:cs typeface="Arial MT"/>
              </a:rPr>
              <a:t>s</a:t>
            </a:r>
            <a:endParaRPr sz="1200">
              <a:latin typeface="Arial MT"/>
              <a:cs typeface="Arial MT"/>
            </a:endParaRPr>
          </a:p>
        </p:txBody>
      </p:sp>
      <p:grpSp>
        <p:nvGrpSpPr>
          <p:cNvPr id="3" name="object 3"/>
          <p:cNvGrpSpPr/>
          <p:nvPr/>
        </p:nvGrpSpPr>
        <p:grpSpPr>
          <a:xfrm>
            <a:off x="10551" y="3378834"/>
            <a:ext cx="11582400" cy="2819400"/>
            <a:chOff x="0" y="3352800"/>
            <a:chExt cx="11582400" cy="2819400"/>
          </a:xfrm>
        </p:grpSpPr>
        <p:sp>
          <p:nvSpPr>
            <p:cNvPr id="4" name="object 4"/>
            <p:cNvSpPr/>
            <p:nvPr/>
          </p:nvSpPr>
          <p:spPr>
            <a:xfrm>
              <a:off x="0" y="3352825"/>
              <a:ext cx="11582400" cy="2743200"/>
            </a:xfrm>
            <a:custGeom>
              <a:avLst/>
              <a:gdLst/>
              <a:ahLst/>
              <a:cxnLst/>
              <a:rect l="l" t="t" r="r" b="b"/>
              <a:pathLst>
                <a:path w="11582400" h="2743200">
                  <a:moveTo>
                    <a:pt x="11581892" y="0"/>
                  </a:moveTo>
                  <a:lnTo>
                    <a:pt x="0" y="0"/>
                  </a:lnTo>
                  <a:lnTo>
                    <a:pt x="0" y="2742819"/>
                  </a:lnTo>
                  <a:lnTo>
                    <a:pt x="11581892" y="2742819"/>
                  </a:lnTo>
                  <a:lnTo>
                    <a:pt x="11581892" y="0"/>
                  </a:lnTo>
                  <a:close/>
                </a:path>
              </a:pathLst>
            </a:custGeom>
            <a:solidFill>
              <a:srgbClr val="0E0F40"/>
            </a:solidFill>
          </p:spPr>
          <p:txBody>
            <a:bodyPr wrap="square" lIns="0" tIns="0" rIns="0" bIns="0" rtlCol="0"/>
            <a:lstStyle/>
            <a:p>
              <a:endParaRPr/>
            </a:p>
          </p:txBody>
        </p:sp>
        <p:sp>
          <p:nvSpPr>
            <p:cNvPr id="5" name="object 5"/>
            <p:cNvSpPr/>
            <p:nvPr/>
          </p:nvSpPr>
          <p:spPr>
            <a:xfrm>
              <a:off x="3860291" y="6096000"/>
              <a:ext cx="3860165" cy="76200"/>
            </a:xfrm>
            <a:custGeom>
              <a:avLst/>
              <a:gdLst/>
              <a:ahLst/>
              <a:cxnLst/>
              <a:rect l="l" t="t" r="r" b="b"/>
              <a:pathLst>
                <a:path w="3860165" h="76200">
                  <a:moveTo>
                    <a:pt x="3859784" y="0"/>
                  </a:moveTo>
                  <a:lnTo>
                    <a:pt x="0" y="0"/>
                  </a:lnTo>
                  <a:lnTo>
                    <a:pt x="0" y="75958"/>
                  </a:lnTo>
                  <a:lnTo>
                    <a:pt x="3859784" y="75958"/>
                  </a:lnTo>
                  <a:lnTo>
                    <a:pt x="3859784" y="0"/>
                  </a:lnTo>
                  <a:close/>
                </a:path>
              </a:pathLst>
            </a:custGeom>
            <a:solidFill>
              <a:srgbClr val="75C1E3"/>
            </a:solidFill>
          </p:spPr>
          <p:txBody>
            <a:bodyPr wrap="square" lIns="0" tIns="0" rIns="0" bIns="0" rtlCol="0"/>
            <a:lstStyle/>
            <a:p>
              <a:endParaRPr/>
            </a:p>
          </p:txBody>
        </p:sp>
        <p:sp>
          <p:nvSpPr>
            <p:cNvPr id="6" name="object 6"/>
            <p:cNvSpPr/>
            <p:nvPr/>
          </p:nvSpPr>
          <p:spPr>
            <a:xfrm>
              <a:off x="0" y="6096000"/>
              <a:ext cx="3860165" cy="76200"/>
            </a:xfrm>
            <a:custGeom>
              <a:avLst/>
              <a:gdLst/>
              <a:ahLst/>
              <a:cxnLst/>
              <a:rect l="l" t="t" r="r" b="b"/>
              <a:pathLst>
                <a:path w="3860165" h="76200">
                  <a:moveTo>
                    <a:pt x="3859784" y="0"/>
                  </a:moveTo>
                  <a:lnTo>
                    <a:pt x="0" y="0"/>
                  </a:lnTo>
                  <a:lnTo>
                    <a:pt x="0" y="75958"/>
                  </a:lnTo>
                  <a:lnTo>
                    <a:pt x="3859784" y="75958"/>
                  </a:lnTo>
                  <a:lnTo>
                    <a:pt x="3859784" y="0"/>
                  </a:lnTo>
                  <a:close/>
                </a:path>
              </a:pathLst>
            </a:custGeom>
            <a:solidFill>
              <a:srgbClr val="FAAE16"/>
            </a:solidFill>
          </p:spPr>
          <p:txBody>
            <a:bodyPr wrap="square" lIns="0" tIns="0" rIns="0" bIns="0" rtlCol="0"/>
            <a:lstStyle/>
            <a:p>
              <a:endParaRPr/>
            </a:p>
          </p:txBody>
        </p:sp>
        <p:sp>
          <p:nvSpPr>
            <p:cNvPr id="7" name="object 7"/>
            <p:cNvSpPr/>
            <p:nvPr/>
          </p:nvSpPr>
          <p:spPr>
            <a:xfrm>
              <a:off x="7720583" y="6096000"/>
              <a:ext cx="3861435" cy="76200"/>
            </a:xfrm>
            <a:custGeom>
              <a:avLst/>
              <a:gdLst/>
              <a:ahLst/>
              <a:cxnLst/>
              <a:rect l="l" t="t" r="r" b="b"/>
              <a:pathLst>
                <a:path w="3861434" h="76200">
                  <a:moveTo>
                    <a:pt x="3861308" y="0"/>
                  </a:moveTo>
                  <a:lnTo>
                    <a:pt x="0" y="0"/>
                  </a:lnTo>
                  <a:lnTo>
                    <a:pt x="0" y="75958"/>
                  </a:lnTo>
                  <a:lnTo>
                    <a:pt x="3861308" y="75958"/>
                  </a:lnTo>
                  <a:lnTo>
                    <a:pt x="3861308" y="0"/>
                  </a:lnTo>
                  <a:close/>
                </a:path>
              </a:pathLst>
            </a:custGeom>
            <a:solidFill>
              <a:srgbClr val="FF0000"/>
            </a:solidFill>
          </p:spPr>
          <p:txBody>
            <a:bodyPr wrap="square" lIns="0" tIns="0" rIns="0" bIns="0" rtlCol="0"/>
            <a:lstStyle/>
            <a:p>
              <a:endParaRPr/>
            </a:p>
          </p:txBody>
        </p:sp>
        <p:pic>
          <p:nvPicPr>
            <p:cNvPr id="8" name="object 8"/>
            <p:cNvPicPr/>
            <p:nvPr/>
          </p:nvPicPr>
          <p:blipFill>
            <a:blip r:embed="rId2" cstate="print"/>
            <a:stretch>
              <a:fillRect/>
            </a:stretch>
          </p:blipFill>
          <p:spPr>
            <a:xfrm>
              <a:off x="102107" y="3352800"/>
              <a:ext cx="2741676" cy="1979676"/>
            </a:xfrm>
            <a:prstGeom prst="rect">
              <a:avLst/>
            </a:prstGeom>
          </p:spPr>
        </p:pic>
      </p:grpSp>
      <p:sp>
        <p:nvSpPr>
          <p:cNvPr id="9" name="object 9"/>
          <p:cNvSpPr txBox="1"/>
          <p:nvPr/>
        </p:nvSpPr>
        <p:spPr>
          <a:xfrm>
            <a:off x="281431" y="5270703"/>
            <a:ext cx="2013585" cy="640080"/>
          </a:xfrm>
          <a:prstGeom prst="rect">
            <a:avLst/>
          </a:prstGeom>
        </p:spPr>
        <p:txBody>
          <a:bodyPr vert="horz" wrap="square" lIns="0" tIns="12700" rIns="0" bIns="0" rtlCol="0">
            <a:spAutoFit/>
          </a:bodyPr>
          <a:lstStyle/>
          <a:p>
            <a:pPr marL="166370">
              <a:lnSpc>
                <a:spcPts val="3435"/>
              </a:lnSpc>
              <a:spcBef>
                <a:spcPts val="100"/>
              </a:spcBef>
            </a:pPr>
            <a:r>
              <a:rPr sz="2900" b="1" dirty="0">
                <a:solidFill>
                  <a:srgbClr val="FFFFFF"/>
                </a:solidFill>
                <a:latin typeface="Arial"/>
                <a:cs typeface="Arial"/>
              </a:rPr>
              <a:t>BITS</a:t>
            </a:r>
            <a:r>
              <a:rPr sz="2900" b="1" spc="-160" dirty="0">
                <a:solidFill>
                  <a:srgbClr val="FFFFFF"/>
                </a:solidFill>
                <a:latin typeface="Arial"/>
                <a:cs typeface="Arial"/>
              </a:rPr>
              <a:t> </a:t>
            </a:r>
            <a:r>
              <a:rPr sz="2900" dirty="0">
                <a:solidFill>
                  <a:srgbClr val="FFFFFF"/>
                </a:solidFill>
                <a:latin typeface="Arial MT"/>
                <a:cs typeface="Arial MT"/>
              </a:rPr>
              <a:t>Pilani</a:t>
            </a:r>
            <a:endParaRPr sz="2900">
              <a:latin typeface="Arial MT"/>
              <a:cs typeface="Arial MT"/>
            </a:endParaRPr>
          </a:p>
          <a:p>
            <a:pPr marL="12700">
              <a:lnSpc>
                <a:spcPts val="1395"/>
              </a:lnSpc>
            </a:pPr>
            <a:r>
              <a:rPr sz="1200" dirty="0">
                <a:solidFill>
                  <a:srgbClr val="FFFFFF"/>
                </a:solidFill>
                <a:latin typeface="Arial MT"/>
                <a:cs typeface="Arial MT"/>
              </a:rPr>
              <a:t>P</a:t>
            </a:r>
            <a:r>
              <a:rPr sz="1200" spc="-5" dirty="0">
                <a:solidFill>
                  <a:srgbClr val="FFFFFF"/>
                </a:solidFill>
                <a:latin typeface="Arial MT"/>
                <a:cs typeface="Arial MT"/>
              </a:rPr>
              <a:t>i</a:t>
            </a:r>
            <a:r>
              <a:rPr sz="1200" spc="-10" dirty="0">
                <a:solidFill>
                  <a:srgbClr val="FFFFFF"/>
                </a:solidFill>
                <a:latin typeface="Arial MT"/>
                <a:cs typeface="Arial MT"/>
              </a:rPr>
              <a:t>l</a:t>
            </a:r>
            <a:r>
              <a:rPr sz="1200" spc="-5" dirty="0">
                <a:solidFill>
                  <a:srgbClr val="FFFFFF"/>
                </a:solidFill>
                <a:latin typeface="Arial MT"/>
                <a:cs typeface="Arial MT"/>
              </a:rPr>
              <a:t>a</a:t>
            </a:r>
            <a:r>
              <a:rPr sz="1200" spc="-15" dirty="0">
                <a:solidFill>
                  <a:srgbClr val="FFFFFF"/>
                </a:solidFill>
                <a:latin typeface="Arial MT"/>
                <a:cs typeface="Arial MT"/>
              </a:rPr>
              <a:t>n</a:t>
            </a:r>
            <a:r>
              <a:rPr sz="1200" spc="-5" dirty="0">
                <a:solidFill>
                  <a:srgbClr val="FFFFFF"/>
                </a:solidFill>
                <a:latin typeface="Arial MT"/>
                <a:cs typeface="Arial MT"/>
              </a:rPr>
              <a:t>i</a:t>
            </a:r>
            <a:r>
              <a:rPr sz="1200" spc="-60" dirty="0">
                <a:solidFill>
                  <a:srgbClr val="FFFFFF"/>
                </a:solidFill>
                <a:latin typeface="Arial MT"/>
                <a:cs typeface="Arial MT"/>
              </a:rPr>
              <a:t> </a:t>
            </a:r>
            <a:r>
              <a:rPr sz="1200" spc="-5" dirty="0">
                <a:solidFill>
                  <a:srgbClr val="FFFFFF"/>
                </a:solidFill>
                <a:latin typeface="Arial MT"/>
                <a:cs typeface="Arial MT"/>
              </a:rPr>
              <a:t>Ca</a:t>
            </a:r>
            <a:r>
              <a:rPr sz="1200" dirty="0">
                <a:solidFill>
                  <a:srgbClr val="FFFFFF"/>
                </a:solidFill>
                <a:latin typeface="Arial MT"/>
                <a:cs typeface="Arial MT"/>
              </a:rPr>
              <a:t>m</a:t>
            </a:r>
            <a:r>
              <a:rPr sz="1200" spc="-5" dirty="0">
                <a:solidFill>
                  <a:srgbClr val="FFFFFF"/>
                </a:solidFill>
                <a:latin typeface="Arial MT"/>
                <a:cs typeface="Arial MT"/>
              </a:rPr>
              <a:t>pu</a:t>
            </a:r>
            <a:r>
              <a:rPr sz="1200" dirty="0">
                <a:solidFill>
                  <a:srgbClr val="FFFFFF"/>
                </a:solidFill>
                <a:latin typeface="Arial MT"/>
                <a:cs typeface="Arial MT"/>
              </a:rPr>
              <a:t>s</a:t>
            </a:r>
            <a:endParaRPr sz="1200">
              <a:latin typeface="Arial MT"/>
              <a:cs typeface="Arial MT"/>
            </a:endParaRPr>
          </a:p>
        </p:txBody>
      </p:sp>
      <p:sp>
        <p:nvSpPr>
          <p:cNvPr id="10" name="object 10"/>
          <p:cNvSpPr txBox="1"/>
          <p:nvPr/>
        </p:nvSpPr>
        <p:spPr>
          <a:xfrm>
            <a:off x="3721100" y="4864989"/>
            <a:ext cx="5651500" cy="1038105"/>
          </a:xfrm>
          <a:prstGeom prst="rect">
            <a:avLst/>
          </a:prstGeom>
        </p:spPr>
        <p:txBody>
          <a:bodyPr vert="horz" wrap="square" lIns="0" tIns="12065" rIns="0" bIns="0" rtlCol="0">
            <a:spAutoFit/>
          </a:bodyPr>
          <a:lstStyle/>
          <a:p>
            <a:pPr marL="68580">
              <a:lnSpc>
                <a:spcPct val="100000"/>
              </a:lnSpc>
              <a:spcBef>
                <a:spcPts val="95"/>
              </a:spcBef>
            </a:pPr>
            <a:r>
              <a:rPr lang="en-US" sz="1600" spc="-30" dirty="0">
                <a:solidFill>
                  <a:srgbClr val="FFFFFF"/>
                </a:solidFill>
                <a:latin typeface="Arial MT"/>
                <a:cs typeface="Arial MT"/>
              </a:rPr>
              <a:t>NAME		: ANKITHA YAMINI BATHINOZU </a:t>
            </a:r>
          </a:p>
          <a:p>
            <a:pPr marL="68580">
              <a:lnSpc>
                <a:spcPct val="100000"/>
              </a:lnSpc>
              <a:spcBef>
                <a:spcPts val="95"/>
              </a:spcBef>
            </a:pPr>
            <a:r>
              <a:rPr lang="en-US" sz="1600" spc="-30" dirty="0">
                <a:solidFill>
                  <a:srgbClr val="FFFFFF"/>
                </a:solidFill>
                <a:latin typeface="Arial MT"/>
                <a:cs typeface="Arial MT"/>
              </a:rPr>
              <a:t>BITS ID		: </a:t>
            </a:r>
            <a:r>
              <a:rPr lang="en-US" sz="1600" spc="-5" dirty="0">
                <a:solidFill>
                  <a:srgbClr val="FFFFFF"/>
                </a:solidFill>
                <a:latin typeface="Arial MT"/>
                <a:cs typeface="Arial MT"/>
              </a:rPr>
              <a:t>2022MT12088</a:t>
            </a:r>
            <a:endParaRPr sz="1950" dirty="0">
              <a:latin typeface="Arial MT"/>
              <a:cs typeface="Arial MT"/>
            </a:endParaRPr>
          </a:p>
          <a:p>
            <a:pPr marL="12700" marR="5080">
              <a:lnSpc>
                <a:spcPct val="110000"/>
              </a:lnSpc>
              <a:spcBef>
                <a:spcPts val="5"/>
              </a:spcBef>
              <a:tabLst>
                <a:tab pos="1320165" algn="l"/>
              </a:tabLst>
            </a:pPr>
            <a:r>
              <a:rPr lang="en-US" sz="1600" spc="-5" dirty="0">
                <a:solidFill>
                  <a:srgbClr val="FFFFFF"/>
                </a:solidFill>
                <a:latin typeface="Arial MT"/>
                <a:cs typeface="Arial MT"/>
              </a:rPr>
              <a:t>SUPERVISOR</a:t>
            </a:r>
            <a:r>
              <a:rPr sz="1600" spc="-5" dirty="0">
                <a:solidFill>
                  <a:srgbClr val="FFFFFF"/>
                </a:solidFill>
                <a:latin typeface="Arial MT"/>
                <a:cs typeface="Arial MT"/>
              </a:rPr>
              <a:t>	: </a:t>
            </a:r>
            <a:r>
              <a:rPr lang="en-US" sz="1600" spc="-5" dirty="0">
                <a:solidFill>
                  <a:srgbClr val="FFFFFF"/>
                </a:solidFill>
                <a:latin typeface="Arial MT"/>
                <a:cs typeface="Arial MT"/>
              </a:rPr>
              <a:t>CHIRUVOLU KARTHIKEYA</a:t>
            </a:r>
          </a:p>
          <a:p>
            <a:pPr marL="12700" marR="5080">
              <a:lnSpc>
                <a:spcPct val="110000"/>
              </a:lnSpc>
              <a:spcBef>
                <a:spcPts val="5"/>
              </a:spcBef>
              <a:tabLst>
                <a:tab pos="1320165" algn="l"/>
              </a:tabLst>
            </a:pPr>
            <a:r>
              <a:rPr lang="en-US" sz="1600" spc="-30" dirty="0">
                <a:solidFill>
                  <a:srgbClr val="FFFFFF"/>
                </a:solidFill>
                <a:latin typeface="Arial MT"/>
                <a:cs typeface="Arial MT"/>
              </a:rPr>
              <a:t>COURSE		: </a:t>
            </a:r>
            <a:r>
              <a:rPr lang="en-US" sz="1600" spc="-65" dirty="0">
                <a:solidFill>
                  <a:srgbClr val="FFFFFF"/>
                </a:solidFill>
                <a:latin typeface="Arial MT"/>
                <a:cs typeface="Arial MT"/>
              </a:rPr>
              <a:t> </a:t>
            </a:r>
            <a:r>
              <a:rPr lang="en-US" sz="1600" spc="-15" dirty="0" err="1">
                <a:solidFill>
                  <a:srgbClr val="FFFFFF"/>
                </a:solidFill>
                <a:latin typeface="Arial MT"/>
                <a:cs typeface="Arial MT"/>
              </a:rPr>
              <a:t>M.Tech</a:t>
            </a:r>
            <a:r>
              <a:rPr lang="en-US" sz="1600" spc="-15" dirty="0">
                <a:solidFill>
                  <a:srgbClr val="FFFFFF"/>
                </a:solidFill>
                <a:latin typeface="Arial MT"/>
                <a:cs typeface="Arial MT"/>
              </a:rPr>
              <a:t>.</a:t>
            </a:r>
            <a:r>
              <a:rPr lang="en-US" sz="1600" dirty="0">
                <a:solidFill>
                  <a:srgbClr val="FFFFFF"/>
                </a:solidFill>
                <a:latin typeface="Arial MT"/>
                <a:cs typeface="Arial MT"/>
              </a:rPr>
              <a:t> </a:t>
            </a:r>
            <a:r>
              <a:rPr lang="en-US" sz="1600" spc="-25" dirty="0">
                <a:solidFill>
                  <a:srgbClr val="FFFFFF"/>
                </a:solidFill>
                <a:latin typeface="Arial MT"/>
                <a:cs typeface="Arial MT"/>
              </a:rPr>
              <a:t>SOFTWARE</a:t>
            </a:r>
            <a:r>
              <a:rPr lang="en-US" sz="1600" spc="-10" dirty="0">
                <a:solidFill>
                  <a:srgbClr val="FFFFFF"/>
                </a:solidFill>
                <a:latin typeface="Arial MT"/>
                <a:cs typeface="Arial MT"/>
              </a:rPr>
              <a:t> </a:t>
            </a:r>
            <a:r>
              <a:rPr lang="en-US" sz="1600" spc="-20" dirty="0">
                <a:solidFill>
                  <a:srgbClr val="FFFFFF"/>
                </a:solidFill>
                <a:latin typeface="Arial MT"/>
                <a:cs typeface="Arial MT"/>
              </a:rPr>
              <a:t>SYSTEMS</a:t>
            </a:r>
            <a:endParaRPr lang="en-US" sz="1600" dirty="0">
              <a:latin typeface="Arial MT"/>
              <a:cs typeface="Arial MT"/>
            </a:endParaRPr>
          </a:p>
        </p:txBody>
      </p:sp>
      <p:sp>
        <p:nvSpPr>
          <p:cNvPr id="11" name="object 11"/>
          <p:cNvSpPr txBox="1"/>
          <p:nvPr/>
        </p:nvSpPr>
        <p:spPr>
          <a:xfrm>
            <a:off x="3812540" y="3378834"/>
            <a:ext cx="7005320" cy="713016"/>
          </a:xfrm>
          <a:prstGeom prst="rect">
            <a:avLst/>
          </a:prstGeom>
        </p:spPr>
        <p:txBody>
          <a:bodyPr vert="horz" wrap="square" lIns="0" tIns="12700" rIns="0" bIns="0" rtlCol="0">
            <a:spAutoFit/>
          </a:bodyPr>
          <a:lstStyle/>
          <a:p>
            <a:pPr>
              <a:lnSpc>
                <a:spcPct val="100000"/>
              </a:lnSpc>
              <a:spcBef>
                <a:spcPts val="45"/>
              </a:spcBef>
            </a:pPr>
            <a:endParaRPr sz="2150" dirty="0">
              <a:latin typeface="Arial"/>
              <a:cs typeface="Arial"/>
            </a:endParaRPr>
          </a:p>
          <a:p>
            <a:pPr marL="76200">
              <a:lnSpc>
                <a:spcPct val="100000"/>
              </a:lnSpc>
            </a:pPr>
            <a:r>
              <a:rPr lang="en-IN" sz="2400" b="1" dirty="0">
                <a:solidFill>
                  <a:srgbClr val="FFFFFF"/>
                </a:solidFill>
                <a:latin typeface="Times New Roman"/>
                <a:cs typeface="Times New Roman"/>
              </a:rPr>
              <a:t>Effects of Aviation on Environment</a:t>
            </a:r>
            <a:endParaRPr sz="2400" dirty="0">
              <a:latin typeface="Times New Roman"/>
              <a:cs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3292" y="424941"/>
            <a:ext cx="1740307" cy="505267"/>
          </a:xfrm>
          <a:prstGeom prst="rect">
            <a:avLst/>
          </a:prstGeom>
        </p:spPr>
        <p:txBody>
          <a:bodyPr vert="horz" wrap="square" lIns="0" tIns="12700" rIns="0" bIns="0" rtlCol="0">
            <a:spAutoFit/>
          </a:bodyPr>
          <a:lstStyle/>
          <a:p>
            <a:pPr marL="12700">
              <a:lnSpc>
                <a:spcPct val="100000"/>
              </a:lnSpc>
              <a:spcBef>
                <a:spcPts val="100"/>
              </a:spcBef>
            </a:pPr>
            <a:r>
              <a:rPr lang="en-US" sz="3200" b="1" spc="-5" dirty="0">
                <a:latin typeface="Arial"/>
                <a:cs typeface="Arial"/>
              </a:rPr>
              <a:t>Contd..</a:t>
            </a:r>
            <a:endParaRPr lang="en-US" sz="3200" dirty="0">
              <a:latin typeface="Arial"/>
              <a:cs typeface="Arial"/>
            </a:endParaRP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b="1" spc="-5" dirty="0">
                <a:latin typeface="Arial"/>
                <a:cs typeface="Arial"/>
              </a:rPr>
              <a:t>BITS</a:t>
            </a:r>
            <a:r>
              <a:rPr b="1" spc="-25" dirty="0">
                <a:latin typeface="Arial"/>
                <a:cs typeface="Arial"/>
              </a:rPr>
              <a:t> </a:t>
            </a:r>
            <a:r>
              <a:rPr spc="-5" dirty="0"/>
              <a:t>Pilani,</a:t>
            </a:r>
            <a:r>
              <a:rPr spc="-40" dirty="0"/>
              <a:t> </a:t>
            </a:r>
            <a:r>
              <a:rPr spc="-5" dirty="0"/>
              <a:t>Pilani</a:t>
            </a:r>
            <a:r>
              <a:rPr spc="-65" dirty="0"/>
              <a:t> </a:t>
            </a:r>
            <a:r>
              <a:rPr dirty="0"/>
              <a:t>Campus</a:t>
            </a:r>
          </a:p>
        </p:txBody>
      </p:sp>
      <p:sp>
        <p:nvSpPr>
          <p:cNvPr id="3" name="object 3"/>
          <p:cNvSpPr txBox="1"/>
          <p:nvPr/>
        </p:nvSpPr>
        <p:spPr>
          <a:xfrm>
            <a:off x="387431" y="1633208"/>
            <a:ext cx="11478667" cy="289823"/>
          </a:xfrm>
          <a:prstGeom prst="rect">
            <a:avLst/>
          </a:prstGeom>
        </p:spPr>
        <p:txBody>
          <a:bodyPr vert="horz" wrap="square" lIns="0" tIns="12700" rIns="0" bIns="0" rtlCol="0">
            <a:spAutoFit/>
          </a:bodyPr>
          <a:lstStyle/>
          <a:p>
            <a:r>
              <a:rPr lang="en-IN" sz="1800" b="1" dirty="0">
                <a:solidFill>
                  <a:srgbClr val="0D0D0D"/>
                </a:solidFill>
                <a:effectLst/>
                <a:highlight>
                  <a:srgbClr val="FFFFFF"/>
                </a:highlight>
                <a:latin typeface="Segoe UI" panose="020B0502040204020203" pitchFamily="34" charset="0"/>
                <a:ea typeface="Arial" panose="020B0604020202020204" pitchFamily="34" charset="0"/>
              </a:rPr>
              <a:t>Bar graph of CO2 emissions from aviation across countries:</a:t>
            </a:r>
            <a:endParaRPr lang="en-IN" sz="1800" dirty="0">
              <a:effectLst/>
              <a:latin typeface="Times New Roman" panose="02020603050405020304" pitchFamily="18" charset="0"/>
              <a:ea typeface="Times New Roman" panose="02020603050405020304" pitchFamily="18" charset="0"/>
            </a:endParaRPr>
          </a:p>
        </p:txBody>
      </p:sp>
      <p:pic>
        <p:nvPicPr>
          <p:cNvPr id="5" name="Picture 4" descr="A graph with red squares&#10;&#10;Description automatically generated">
            <a:extLst>
              <a:ext uri="{FF2B5EF4-FFF2-40B4-BE49-F238E27FC236}">
                <a16:creationId xmlns:a16="http://schemas.microsoft.com/office/drawing/2014/main" id="{FC3AC263-8B47-C636-C4CA-E667B9C28A1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61999" y="2209800"/>
            <a:ext cx="8558295" cy="3962400"/>
          </a:xfrm>
          <a:prstGeom prst="rect">
            <a:avLst/>
          </a:prstGeom>
          <a:noFill/>
          <a:ln>
            <a:noFill/>
          </a:ln>
        </p:spPr>
      </p:pic>
    </p:spTree>
    <p:extLst>
      <p:ext uri="{BB962C8B-B14F-4D97-AF65-F5344CB8AC3E}">
        <p14:creationId xmlns:p14="http://schemas.microsoft.com/office/powerpoint/2010/main" val="31765271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3292" y="424941"/>
            <a:ext cx="1740307" cy="505267"/>
          </a:xfrm>
          <a:prstGeom prst="rect">
            <a:avLst/>
          </a:prstGeom>
        </p:spPr>
        <p:txBody>
          <a:bodyPr vert="horz" wrap="square" lIns="0" tIns="12700" rIns="0" bIns="0" rtlCol="0">
            <a:spAutoFit/>
          </a:bodyPr>
          <a:lstStyle/>
          <a:p>
            <a:pPr marL="12700">
              <a:lnSpc>
                <a:spcPct val="100000"/>
              </a:lnSpc>
              <a:spcBef>
                <a:spcPts val="100"/>
              </a:spcBef>
            </a:pPr>
            <a:r>
              <a:rPr lang="en-US" sz="3200" b="1" spc="-5" dirty="0">
                <a:latin typeface="Arial"/>
                <a:cs typeface="Arial"/>
              </a:rPr>
              <a:t>Contd..</a:t>
            </a:r>
            <a:endParaRPr lang="en-US" sz="3200" dirty="0">
              <a:latin typeface="Arial"/>
              <a:cs typeface="Arial"/>
            </a:endParaRP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b="1" spc="-5" dirty="0">
                <a:latin typeface="Arial"/>
                <a:cs typeface="Arial"/>
              </a:rPr>
              <a:t>BITS</a:t>
            </a:r>
            <a:r>
              <a:rPr b="1" spc="-25" dirty="0">
                <a:latin typeface="Arial"/>
                <a:cs typeface="Arial"/>
              </a:rPr>
              <a:t> </a:t>
            </a:r>
            <a:r>
              <a:rPr spc="-5" dirty="0"/>
              <a:t>Pilani,</a:t>
            </a:r>
            <a:r>
              <a:rPr spc="-40" dirty="0"/>
              <a:t> </a:t>
            </a:r>
            <a:r>
              <a:rPr spc="-5" dirty="0"/>
              <a:t>Pilani</a:t>
            </a:r>
            <a:r>
              <a:rPr spc="-65" dirty="0"/>
              <a:t> </a:t>
            </a:r>
            <a:r>
              <a:rPr dirty="0"/>
              <a:t>Campus</a:t>
            </a:r>
          </a:p>
        </p:txBody>
      </p:sp>
      <p:sp>
        <p:nvSpPr>
          <p:cNvPr id="3" name="object 3"/>
          <p:cNvSpPr txBox="1"/>
          <p:nvPr/>
        </p:nvSpPr>
        <p:spPr>
          <a:xfrm>
            <a:off x="387431" y="1633208"/>
            <a:ext cx="11478667" cy="3793283"/>
          </a:xfrm>
          <a:prstGeom prst="rect">
            <a:avLst/>
          </a:prstGeom>
        </p:spPr>
        <p:txBody>
          <a:bodyPr vert="horz" wrap="square" lIns="0" tIns="12700" rIns="0" bIns="0" rtlCol="0">
            <a:spAutoFit/>
          </a:bodyPr>
          <a:lstStyle/>
          <a:p>
            <a:r>
              <a:rPr lang="en-IN" sz="1800" b="1" dirty="0">
                <a:solidFill>
                  <a:srgbClr val="000000"/>
                </a:solidFill>
                <a:effectLst/>
                <a:latin typeface="Arial" panose="020B0604020202020204" pitchFamily="34" charset="0"/>
                <a:ea typeface="Arial" panose="020B0604020202020204" pitchFamily="34" charset="0"/>
              </a:rPr>
              <a:t>Insights</a:t>
            </a:r>
            <a:r>
              <a:rPr lang="en-IN" sz="1800" b="1" dirty="0">
                <a:effectLst/>
                <a:latin typeface="Times New Roman" panose="02020603050405020304" pitchFamily="18" charset="0"/>
                <a:ea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a:p>
            <a:pPr marL="342900" marR="164465" lvl="0" indent="-342900" algn="l">
              <a:lnSpc>
                <a:spcPct val="150000"/>
              </a:lnSpc>
              <a:spcAft>
                <a:spcPts val="850"/>
              </a:spcAft>
              <a:buSzPts val="1000"/>
              <a:buFont typeface="Symbol" panose="05050102010706020507" pitchFamily="18" charset="2"/>
              <a:buChar char=""/>
              <a:tabLst>
                <a:tab pos="457200" algn="l"/>
              </a:tabLst>
            </a:pPr>
            <a:r>
              <a:rPr lang="en-IN" sz="1800" kern="0" dirty="0">
                <a:solidFill>
                  <a:srgbClr val="0D0D0D"/>
                </a:solidFill>
                <a:effectLst/>
                <a:highlight>
                  <a:srgbClr val="FFFFFF"/>
                </a:highlight>
                <a:latin typeface="Segoe UI" panose="020B0502040204020203" pitchFamily="34" charset="0"/>
                <a:ea typeface="Times New Roman" panose="02020603050405020304" pitchFamily="18" charset="0"/>
              </a:rPr>
              <a:t>The histogram shows the distribution of total CO2 emissions from aviation across different counties. The bars on the x-axis represent the range of CO2 emissions in MtCO2, while the height of each bar represents the number of countries that fall within that emissions range.</a:t>
            </a:r>
            <a:endParaRPr lang="en-IN" sz="1800" kern="100" dirty="0">
              <a:solidFill>
                <a:srgbClr val="0D0D0D"/>
              </a:solidFill>
              <a:effectLst/>
              <a:highlight>
                <a:srgbClr val="FFFFFF"/>
              </a:highlight>
              <a:latin typeface="Arial" panose="020B0604020202020204" pitchFamily="34" charset="0"/>
              <a:ea typeface="Arial" panose="020B0604020202020204" pitchFamily="34" charset="0"/>
            </a:endParaRPr>
          </a:p>
          <a:p>
            <a:pPr marL="342900" marR="164465" lvl="0" indent="-342900" algn="l">
              <a:lnSpc>
                <a:spcPct val="150000"/>
              </a:lnSpc>
              <a:spcAft>
                <a:spcPts val="850"/>
              </a:spcAft>
              <a:buSzPts val="1000"/>
              <a:buFont typeface="Symbol" panose="05050102010706020507" pitchFamily="18" charset="2"/>
              <a:buChar char=""/>
              <a:tabLst>
                <a:tab pos="457200" algn="l"/>
              </a:tabLst>
            </a:pPr>
            <a:r>
              <a:rPr lang="en-IN" sz="1800" kern="0" dirty="0">
                <a:solidFill>
                  <a:srgbClr val="0D0D0D"/>
                </a:solidFill>
                <a:effectLst/>
                <a:highlight>
                  <a:srgbClr val="FFFFFF"/>
                </a:highlight>
                <a:latin typeface="Segoe UI" panose="020B0502040204020203" pitchFamily="34" charset="0"/>
                <a:ea typeface="Times New Roman" panose="02020603050405020304" pitchFamily="18" charset="0"/>
              </a:rPr>
              <a:t>We can now say that some countries emit lower amounts of CO2 (left side of the histogram), while others emit higher amounts (right side).</a:t>
            </a:r>
            <a:endParaRPr lang="en-IN" sz="1800" kern="100" dirty="0">
              <a:solidFill>
                <a:srgbClr val="0D0D0D"/>
              </a:solidFill>
              <a:effectLst/>
              <a:highlight>
                <a:srgbClr val="FFFFFF"/>
              </a:highlight>
              <a:latin typeface="Arial" panose="020B0604020202020204" pitchFamily="34" charset="0"/>
              <a:ea typeface="Arial" panose="020B0604020202020204" pitchFamily="34" charset="0"/>
            </a:endParaRPr>
          </a:p>
          <a:p>
            <a:pPr marL="342900" marR="164465" lvl="0" indent="-342900" algn="l">
              <a:lnSpc>
                <a:spcPct val="150000"/>
              </a:lnSpc>
              <a:spcAft>
                <a:spcPts val="850"/>
              </a:spcAft>
              <a:buSzPts val="1000"/>
              <a:buFont typeface="Symbol" panose="05050102010706020507" pitchFamily="18" charset="2"/>
              <a:buChar char=""/>
              <a:tabLst>
                <a:tab pos="457200" algn="l"/>
              </a:tabLst>
            </a:pPr>
            <a:r>
              <a:rPr lang="en-IN" sz="1800" kern="0" dirty="0">
                <a:solidFill>
                  <a:srgbClr val="0D0D0D"/>
                </a:solidFill>
                <a:effectLst/>
                <a:highlight>
                  <a:srgbClr val="FFFFFF"/>
                </a:highlight>
                <a:latin typeface="Segoe UI" panose="020B0502040204020203" pitchFamily="34" charset="0"/>
                <a:ea typeface="Times New Roman" panose="02020603050405020304" pitchFamily="18" charset="0"/>
              </a:rPr>
              <a:t>By looking at the far right side of the histogram, we can see if there are any countries with a significant number of emissions compared to other countries. These countries could be potential high emitters of CO2 from aviation.</a:t>
            </a:r>
            <a:endParaRPr lang="en-IN" sz="1800" kern="100" dirty="0">
              <a:solidFill>
                <a:srgbClr val="0D0D0D"/>
              </a:solidFill>
              <a:effectLst/>
              <a:highlight>
                <a:srgbClr val="FFFFFF"/>
              </a:highligh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20628277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3292" y="424941"/>
            <a:ext cx="1740307" cy="505267"/>
          </a:xfrm>
          <a:prstGeom prst="rect">
            <a:avLst/>
          </a:prstGeom>
        </p:spPr>
        <p:txBody>
          <a:bodyPr vert="horz" wrap="square" lIns="0" tIns="12700" rIns="0" bIns="0" rtlCol="0">
            <a:spAutoFit/>
          </a:bodyPr>
          <a:lstStyle/>
          <a:p>
            <a:pPr marL="12700">
              <a:lnSpc>
                <a:spcPct val="100000"/>
              </a:lnSpc>
              <a:spcBef>
                <a:spcPts val="100"/>
              </a:spcBef>
            </a:pPr>
            <a:r>
              <a:rPr lang="en-US" sz="3200" b="1" spc="-5" dirty="0">
                <a:latin typeface="Arial"/>
                <a:cs typeface="Arial"/>
              </a:rPr>
              <a:t>Contd..</a:t>
            </a:r>
            <a:endParaRPr lang="en-US" sz="3200" dirty="0">
              <a:latin typeface="Arial"/>
              <a:cs typeface="Arial"/>
            </a:endParaRP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b="1" spc="-5" dirty="0">
                <a:latin typeface="Arial"/>
                <a:cs typeface="Arial"/>
              </a:rPr>
              <a:t>BITS</a:t>
            </a:r>
            <a:r>
              <a:rPr b="1" spc="-25" dirty="0">
                <a:latin typeface="Arial"/>
                <a:cs typeface="Arial"/>
              </a:rPr>
              <a:t> </a:t>
            </a:r>
            <a:r>
              <a:rPr spc="-5" dirty="0"/>
              <a:t>Pilani,</a:t>
            </a:r>
            <a:r>
              <a:rPr spc="-40" dirty="0"/>
              <a:t> </a:t>
            </a:r>
            <a:r>
              <a:rPr spc="-5" dirty="0"/>
              <a:t>Pilani</a:t>
            </a:r>
            <a:r>
              <a:rPr spc="-65" dirty="0"/>
              <a:t> </a:t>
            </a:r>
            <a:r>
              <a:rPr dirty="0"/>
              <a:t>Campus</a:t>
            </a:r>
          </a:p>
        </p:txBody>
      </p:sp>
      <p:sp>
        <p:nvSpPr>
          <p:cNvPr id="3" name="object 3"/>
          <p:cNvSpPr txBox="1"/>
          <p:nvPr/>
        </p:nvSpPr>
        <p:spPr>
          <a:xfrm>
            <a:off x="387431" y="1633208"/>
            <a:ext cx="11478667" cy="289823"/>
          </a:xfrm>
          <a:prstGeom prst="rect">
            <a:avLst/>
          </a:prstGeom>
        </p:spPr>
        <p:txBody>
          <a:bodyPr vert="horz" wrap="square" lIns="0" tIns="12700" rIns="0" bIns="0" rtlCol="0">
            <a:spAutoFit/>
          </a:bodyPr>
          <a:lstStyle/>
          <a:p>
            <a:r>
              <a:rPr lang="en-IN" sz="1800" b="1" kern="0" dirty="0">
                <a:solidFill>
                  <a:srgbClr val="0D0D0D"/>
                </a:solidFill>
                <a:effectLst/>
                <a:latin typeface="Segoe UI" panose="020B0502040204020203" pitchFamily="34" charset="0"/>
                <a:ea typeface="Times New Roman" panose="02020603050405020304" pitchFamily="18" charset="0"/>
              </a:rPr>
              <a:t>Heatmap of CO2 Emissions by Aviation in Each Country:</a:t>
            </a:r>
            <a:endParaRPr lang="en-IN" sz="1800" dirty="0">
              <a:effectLst/>
              <a:latin typeface="Times New Roman" panose="02020603050405020304" pitchFamily="18" charset="0"/>
              <a:ea typeface="Times New Roman" panose="02020603050405020304" pitchFamily="18" charset="0"/>
            </a:endParaRPr>
          </a:p>
        </p:txBody>
      </p:sp>
      <p:pic>
        <p:nvPicPr>
          <p:cNvPr id="6" name="Picture 5" descr="A screenshot of a data sheet&#10;&#10;Description automatically generated">
            <a:extLst>
              <a:ext uri="{FF2B5EF4-FFF2-40B4-BE49-F238E27FC236}">
                <a16:creationId xmlns:a16="http://schemas.microsoft.com/office/drawing/2014/main" id="{189526B6-695E-0C19-ED73-7DCB9503C01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90599" y="1923031"/>
            <a:ext cx="7549683" cy="4249169"/>
          </a:xfrm>
          <a:prstGeom prst="rect">
            <a:avLst/>
          </a:prstGeom>
          <a:noFill/>
          <a:ln>
            <a:noFill/>
          </a:ln>
        </p:spPr>
      </p:pic>
    </p:spTree>
    <p:extLst>
      <p:ext uri="{BB962C8B-B14F-4D97-AF65-F5344CB8AC3E}">
        <p14:creationId xmlns:p14="http://schemas.microsoft.com/office/powerpoint/2010/main" val="3669924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3292" y="424941"/>
            <a:ext cx="8217534" cy="443711"/>
          </a:xfrm>
          <a:prstGeom prst="rect">
            <a:avLst/>
          </a:prstGeom>
        </p:spPr>
        <p:txBody>
          <a:bodyPr vert="horz" wrap="square" lIns="0" tIns="12700" rIns="0" bIns="0" rtlCol="0">
            <a:spAutoFit/>
          </a:bodyPr>
          <a:lstStyle/>
          <a:p>
            <a:pPr marL="12700">
              <a:lnSpc>
                <a:spcPct val="100000"/>
              </a:lnSpc>
              <a:spcBef>
                <a:spcPts val="100"/>
              </a:spcBef>
            </a:pPr>
            <a:r>
              <a:rPr lang="en-US" sz="2800" b="1" dirty="0">
                <a:latin typeface="Arial"/>
                <a:cs typeface="Arial"/>
              </a:rPr>
              <a:t>Machine Learning Model</a:t>
            </a:r>
            <a:endParaRPr sz="2800" dirty="0">
              <a:latin typeface="Arial"/>
              <a:cs typeface="Arial"/>
            </a:endParaRP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b="1" spc="-5" dirty="0">
                <a:latin typeface="Arial"/>
                <a:cs typeface="Arial"/>
              </a:rPr>
              <a:t>BITS</a:t>
            </a:r>
            <a:r>
              <a:rPr b="1" spc="-25" dirty="0">
                <a:latin typeface="Arial"/>
                <a:cs typeface="Arial"/>
              </a:rPr>
              <a:t> </a:t>
            </a:r>
            <a:r>
              <a:rPr spc="-5" dirty="0"/>
              <a:t>Pilani,</a:t>
            </a:r>
            <a:r>
              <a:rPr spc="-40" dirty="0"/>
              <a:t> </a:t>
            </a:r>
            <a:r>
              <a:rPr spc="-5" dirty="0"/>
              <a:t>Pilani</a:t>
            </a:r>
            <a:r>
              <a:rPr spc="-65" dirty="0"/>
              <a:t> </a:t>
            </a:r>
            <a:r>
              <a:rPr dirty="0"/>
              <a:t>Campus</a:t>
            </a:r>
          </a:p>
        </p:txBody>
      </p:sp>
      <p:sp>
        <p:nvSpPr>
          <p:cNvPr id="3" name="object 3"/>
          <p:cNvSpPr txBox="1"/>
          <p:nvPr/>
        </p:nvSpPr>
        <p:spPr>
          <a:xfrm>
            <a:off x="393292" y="1600200"/>
            <a:ext cx="11112908" cy="4888518"/>
          </a:xfrm>
          <a:prstGeom prst="rect">
            <a:avLst/>
          </a:prstGeom>
        </p:spPr>
        <p:txBody>
          <a:bodyPr vert="horz" wrap="square" lIns="0" tIns="12700" rIns="0" bIns="0" rtlCol="0">
            <a:spAutoFit/>
          </a:bodyPr>
          <a:lstStyle/>
          <a:p>
            <a:pPr marL="298450" marR="245110" indent="-285750">
              <a:lnSpc>
                <a:spcPct val="100000"/>
              </a:lnSpc>
              <a:spcBef>
                <a:spcPts val="100"/>
              </a:spcBef>
              <a:buFont typeface="Arial" panose="020B0604020202020204" pitchFamily="34" charset="0"/>
              <a:buChar char="•"/>
              <a:tabLst>
                <a:tab pos="393700" algn="l"/>
              </a:tabLst>
            </a:pPr>
            <a:r>
              <a:rPr lang="en-US" spc="-40" dirty="0" err="1">
                <a:latin typeface="Arial" panose="020B0604020202020204" pitchFamily="34" charset="0"/>
                <a:cs typeface="Arial" panose="020B0604020202020204" pitchFamily="34" charset="0"/>
              </a:rPr>
              <a:t>CatBoostRegressor</a:t>
            </a:r>
            <a:r>
              <a:rPr lang="en-US" spc="-40" dirty="0">
                <a:latin typeface="Arial" panose="020B0604020202020204" pitchFamily="34" charset="0"/>
                <a:cs typeface="Arial" panose="020B0604020202020204" pitchFamily="34" charset="0"/>
              </a:rPr>
              <a:t> model is used to predict CO2 emissions by aviation in a country.</a:t>
            </a:r>
          </a:p>
          <a:p>
            <a:pPr marL="298450" marR="245110" indent="-285750">
              <a:lnSpc>
                <a:spcPct val="100000"/>
              </a:lnSpc>
              <a:spcBef>
                <a:spcPts val="100"/>
              </a:spcBef>
              <a:buFont typeface="Arial" panose="020B0604020202020204" pitchFamily="34" charset="0"/>
              <a:buChar char="•"/>
              <a:tabLst>
                <a:tab pos="393700" algn="l"/>
              </a:tabLst>
            </a:pPr>
            <a:r>
              <a:rPr lang="en-US" spc="-40" dirty="0">
                <a:latin typeface="Arial" panose="020B0604020202020204" pitchFamily="34" charset="0"/>
                <a:cs typeface="Arial" panose="020B0604020202020204" pitchFamily="34" charset="0"/>
              </a:rPr>
              <a:t>It's a gradient boosting algorithm suitable for regression tasks.</a:t>
            </a:r>
          </a:p>
          <a:p>
            <a:pPr marL="298450" marR="245110" indent="-285750">
              <a:lnSpc>
                <a:spcPct val="100000"/>
              </a:lnSpc>
              <a:spcBef>
                <a:spcPts val="100"/>
              </a:spcBef>
              <a:buFont typeface="Arial" panose="020B0604020202020204" pitchFamily="34" charset="0"/>
              <a:buChar char="•"/>
              <a:tabLst>
                <a:tab pos="393700" algn="l"/>
              </a:tabLst>
            </a:pPr>
            <a:r>
              <a:rPr lang="en-IN" sz="1800" dirty="0">
                <a:solidFill>
                  <a:srgbClr val="0D0D0D"/>
                </a:solidFill>
                <a:effectLst/>
                <a:highlight>
                  <a:srgbClr val="FFFFFF"/>
                </a:highlight>
                <a:latin typeface="Arial" panose="020B0604020202020204" pitchFamily="34" charset="0"/>
                <a:ea typeface="Arial" panose="020B0604020202020204" pitchFamily="34" charset="0"/>
                <a:cs typeface="Arial" panose="020B0604020202020204" pitchFamily="34" charset="0"/>
              </a:rPr>
              <a:t>This model is chosen due to its:</a:t>
            </a:r>
          </a:p>
          <a:p>
            <a:pPr marL="755650" marR="245110" lvl="1" indent="-285750">
              <a:spcBef>
                <a:spcPts val="100"/>
              </a:spcBef>
              <a:buFont typeface="Courier New" panose="02070309020205020404" pitchFamily="49" charset="0"/>
              <a:buChar char="o"/>
              <a:tabLst>
                <a:tab pos="393700" algn="l"/>
              </a:tabLst>
            </a:pPr>
            <a:r>
              <a:rPr lang="en-US" spc="-40" dirty="0">
                <a:latin typeface="Arial" panose="020B0604020202020204" pitchFamily="34" charset="0"/>
                <a:cs typeface="Arial" panose="020B0604020202020204" pitchFamily="34" charset="0"/>
              </a:rPr>
              <a:t>Scalability for adding more features (flight type, aircraft type, etc.)</a:t>
            </a:r>
          </a:p>
          <a:p>
            <a:pPr marL="755650" marR="245110" lvl="1" indent="-285750">
              <a:spcBef>
                <a:spcPts val="100"/>
              </a:spcBef>
              <a:buFont typeface="Courier New" panose="02070309020205020404" pitchFamily="49" charset="0"/>
              <a:buChar char="o"/>
              <a:tabLst>
                <a:tab pos="393700" algn="l"/>
              </a:tabLst>
            </a:pPr>
            <a:r>
              <a:rPr lang="en-US" spc="-40" dirty="0">
                <a:latin typeface="Arial" panose="020B0604020202020204" pitchFamily="34" charset="0"/>
                <a:cs typeface="Arial" panose="020B0604020202020204" pitchFamily="34" charset="0"/>
              </a:rPr>
              <a:t>Robustness to overfitting</a:t>
            </a:r>
          </a:p>
          <a:p>
            <a:pPr marL="755650" marR="245110" lvl="1" indent="-285750">
              <a:spcBef>
                <a:spcPts val="100"/>
              </a:spcBef>
              <a:buFont typeface="Courier New" panose="02070309020205020404" pitchFamily="49" charset="0"/>
              <a:buChar char="o"/>
              <a:tabLst>
                <a:tab pos="393700" algn="l"/>
              </a:tabLst>
            </a:pPr>
            <a:r>
              <a:rPr lang="en-US" spc="-40" dirty="0">
                <a:latin typeface="Arial" panose="020B0604020202020204" pitchFamily="34" charset="0"/>
                <a:cs typeface="Arial" panose="020B0604020202020204" pitchFamily="34" charset="0"/>
              </a:rPr>
              <a:t>Ability to handle categorical features</a:t>
            </a:r>
          </a:p>
          <a:p>
            <a:pPr marL="927100" marR="245110" lvl="2">
              <a:spcBef>
                <a:spcPts val="100"/>
              </a:spcBef>
              <a:tabLst>
                <a:tab pos="393700" algn="l"/>
              </a:tabLst>
            </a:pPr>
            <a:endParaRPr lang="en-US" spc="-40" dirty="0">
              <a:latin typeface="Arial" panose="020B0604020202020204" pitchFamily="34" charset="0"/>
              <a:cs typeface="Arial" panose="020B0604020202020204" pitchFamily="34" charset="0"/>
            </a:endParaRPr>
          </a:p>
          <a:p>
            <a:pPr marL="12700" marR="245110">
              <a:spcBef>
                <a:spcPts val="100"/>
              </a:spcBef>
              <a:tabLst>
                <a:tab pos="393700" algn="l"/>
              </a:tabLst>
            </a:pPr>
            <a:r>
              <a:rPr lang="en-US" b="1" spc="-40" dirty="0">
                <a:latin typeface="Arial" panose="020B0604020202020204" pitchFamily="34" charset="0"/>
                <a:cs typeface="Arial" panose="020B0604020202020204" pitchFamily="34" charset="0"/>
              </a:rPr>
              <a:t>Splitting and Training</a:t>
            </a:r>
          </a:p>
          <a:p>
            <a:pPr marL="298450" marR="245110" indent="-285750">
              <a:spcBef>
                <a:spcPts val="100"/>
              </a:spcBef>
              <a:buFont typeface="Wingdings" panose="05000000000000000000" pitchFamily="2" charset="2"/>
              <a:buChar char="§"/>
              <a:tabLst>
                <a:tab pos="393700" algn="l"/>
              </a:tabLst>
            </a:pPr>
            <a:r>
              <a:rPr lang="en-US" spc="-40" dirty="0">
                <a:latin typeface="Arial" panose="020B0604020202020204" pitchFamily="34" charset="0"/>
                <a:cs typeface="Arial" panose="020B0604020202020204" pitchFamily="34" charset="0"/>
              </a:rPr>
              <a:t>Splitting the Dataset:</a:t>
            </a:r>
          </a:p>
          <a:p>
            <a:pPr marL="755650" marR="245110" lvl="1" indent="-285750">
              <a:spcBef>
                <a:spcPts val="100"/>
              </a:spcBef>
              <a:buFont typeface="Courier New" panose="02070309020205020404" pitchFamily="49" charset="0"/>
              <a:buChar char="o"/>
              <a:tabLst>
                <a:tab pos="393700" algn="l"/>
              </a:tabLst>
            </a:pPr>
            <a:r>
              <a:rPr lang="en-US" spc="-40" dirty="0">
                <a:latin typeface="Arial" panose="020B0604020202020204" pitchFamily="34" charset="0"/>
                <a:cs typeface="Arial" panose="020B0604020202020204" pitchFamily="34" charset="0"/>
              </a:rPr>
              <a:t>The data is split into training and testing sets using scikit-</a:t>
            </a:r>
            <a:r>
              <a:rPr lang="en-US" spc="-40" dirty="0" err="1">
                <a:latin typeface="Arial" panose="020B0604020202020204" pitchFamily="34" charset="0"/>
                <a:cs typeface="Arial" panose="020B0604020202020204" pitchFamily="34" charset="0"/>
              </a:rPr>
              <a:t>learn's</a:t>
            </a:r>
            <a:r>
              <a:rPr lang="en-US" spc="-40" dirty="0">
                <a:latin typeface="Arial" panose="020B0604020202020204" pitchFamily="34" charset="0"/>
                <a:cs typeface="Arial" panose="020B0604020202020204" pitchFamily="34" charset="0"/>
              </a:rPr>
              <a:t> train_test_split function.</a:t>
            </a:r>
          </a:p>
          <a:p>
            <a:pPr marL="755650" marR="245110" lvl="1" indent="-285750">
              <a:spcBef>
                <a:spcPts val="100"/>
              </a:spcBef>
              <a:buFont typeface="Courier New" panose="02070309020205020404" pitchFamily="49" charset="0"/>
              <a:buChar char="o"/>
              <a:tabLst>
                <a:tab pos="393700" algn="l"/>
              </a:tabLst>
            </a:pPr>
            <a:r>
              <a:rPr lang="en-US" spc="-40" dirty="0">
                <a:latin typeface="Arial" panose="020B0604020202020204" pitchFamily="34" charset="0"/>
                <a:cs typeface="Arial" panose="020B0604020202020204" pitchFamily="34" charset="0"/>
              </a:rPr>
              <a:t>The training set (e.g., 80%) is used to train the model, and the testing set (e.g., 20%) is used to evaluate its performance.</a:t>
            </a:r>
          </a:p>
          <a:p>
            <a:pPr marL="298450" marR="245110" indent="-285750">
              <a:spcBef>
                <a:spcPts val="100"/>
              </a:spcBef>
              <a:buFont typeface="Wingdings" panose="05000000000000000000" pitchFamily="2" charset="2"/>
              <a:buChar char="§"/>
              <a:tabLst>
                <a:tab pos="393700" algn="l"/>
              </a:tabLst>
            </a:pPr>
            <a:r>
              <a:rPr lang="en-US" spc="-40" dirty="0">
                <a:latin typeface="Arial" panose="020B0604020202020204" pitchFamily="34" charset="0"/>
                <a:cs typeface="Arial" panose="020B0604020202020204" pitchFamily="34" charset="0"/>
              </a:rPr>
              <a:t>Training the Model:</a:t>
            </a:r>
          </a:p>
          <a:p>
            <a:pPr marL="755650" marR="245110" lvl="1" indent="-285750">
              <a:spcBef>
                <a:spcPts val="100"/>
              </a:spcBef>
              <a:buFont typeface="Courier New" panose="02070309020205020404" pitchFamily="49" charset="0"/>
              <a:buChar char="o"/>
              <a:tabLst>
                <a:tab pos="393700" algn="l"/>
              </a:tabLst>
            </a:pPr>
            <a:r>
              <a:rPr lang="en-US" spc="-40" dirty="0">
                <a:latin typeface="Arial" panose="020B0604020202020204" pitchFamily="34" charset="0"/>
                <a:cs typeface="Arial" panose="020B0604020202020204" pitchFamily="34" charset="0"/>
              </a:rPr>
              <a:t>The model is trained using the training data to learn the relationship between the input features such as country, date, sector (domestic aviation and international aviation), </a:t>
            </a:r>
            <a:r>
              <a:rPr lang="en-US" spc="-40" dirty="0" err="1">
                <a:latin typeface="Arial" panose="020B0604020202020204" pitchFamily="34" charset="0"/>
                <a:cs typeface="Arial" panose="020B0604020202020204" pitchFamily="34" charset="0"/>
              </a:rPr>
              <a:t>month_year</a:t>
            </a:r>
            <a:r>
              <a:rPr lang="en-US" spc="-40" dirty="0">
                <a:latin typeface="Arial" panose="020B0604020202020204" pitchFamily="34" charset="0"/>
                <a:cs typeface="Arial" panose="020B0604020202020204" pitchFamily="34" charset="0"/>
              </a:rPr>
              <a:t>  and the target variable is log-transformed CO2 emissions.</a:t>
            </a:r>
          </a:p>
          <a:p>
            <a:pPr marL="755650" marR="245110" lvl="1" indent="-285750">
              <a:spcBef>
                <a:spcPts val="100"/>
              </a:spcBef>
              <a:buFont typeface="Courier New" panose="02070309020205020404" pitchFamily="49" charset="0"/>
              <a:buChar char="o"/>
              <a:tabLst>
                <a:tab pos="393700" algn="l"/>
              </a:tabLst>
            </a:pPr>
            <a:r>
              <a:rPr lang="en-US" spc="-40" dirty="0">
                <a:latin typeface="Arial" panose="020B0604020202020204" pitchFamily="34" charset="0"/>
                <a:cs typeface="Arial" panose="020B0604020202020204" pitchFamily="34" charset="0"/>
              </a:rPr>
              <a:t>Predictions are made on both the training and testing sets.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3292" y="424941"/>
            <a:ext cx="8217534" cy="443711"/>
          </a:xfrm>
          <a:prstGeom prst="rect">
            <a:avLst/>
          </a:prstGeom>
        </p:spPr>
        <p:txBody>
          <a:bodyPr vert="horz" wrap="square" lIns="0" tIns="12700" rIns="0" bIns="0" rtlCol="0">
            <a:spAutoFit/>
          </a:bodyPr>
          <a:lstStyle/>
          <a:p>
            <a:pPr marL="12700">
              <a:lnSpc>
                <a:spcPct val="100000"/>
              </a:lnSpc>
              <a:spcBef>
                <a:spcPts val="100"/>
              </a:spcBef>
            </a:pPr>
            <a:r>
              <a:rPr lang="en-US" sz="2800" b="1" dirty="0">
                <a:latin typeface="Arial"/>
                <a:cs typeface="Arial"/>
              </a:rPr>
              <a:t>Contd..</a:t>
            </a:r>
            <a:endParaRPr sz="2800" dirty="0">
              <a:latin typeface="Arial"/>
              <a:cs typeface="Arial"/>
            </a:endParaRP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b="1" spc="-5" dirty="0">
                <a:latin typeface="Arial"/>
                <a:cs typeface="Arial"/>
              </a:rPr>
              <a:t>BITS</a:t>
            </a:r>
            <a:r>
              <a:rPr b="1" spc="-25" dirty="0">
                <a:latin typeface="Arial"/>
                <a:cs typeface="Arial"/>
              </a:rPr>
              <a:t> </a:t>
            </a:r>
            <a:r>
              <a:rPr spc="-5" dirty="0"/>
              <a:t>Pilani,</a:t>
            </a:r>
            <a:r>
              <a:rPr spc="-40" dirty="0"/>
              <a:t> </a:t>
            </a:r>
            <a:r>
              <a:rPr spc="-5" dirty="0"/>
              <a:t>Pilani</a:t>
            </a:r>
            <a:r>
              <a:rPr spc="-65" dirty="0"/>
              <a:t> </a:t>
            </a:r>
            <a:r>
              <a:rPr dirty="0"/>
              <a:t>Campus</a:t>
            </a:r>
          </a:p>
        </p:txBody>
      </p:sp>
      <p:sp>
        <p:nvSpPr>
          <p:cNvPr id="3" name="object 3"/>
          <p:cNvSpPr txBox="1"/>
          <p:nvPr/>
        </p:nvSpPr>
        <p:spPr>
          <a:xfrm>
            <a:off x="372628" y="1524000"/>
            <a:ext cx="11285972" cy="3795911"/>
          </a:xfrm>
          <a:prstGeom prst="rect">
            <a:avLst/>
          </a:prstGeom>
        </p:spPr>
        <p:txBody>
          <a:bodyPr vert="horz" wrap="square" lIns="0" tIns="12700" rIns="0" bIns="0" rtlCol="0">
            <a:spAutoFit/>
          </a:bodyPr>
          <a:lstStyle/>
          <a:p>
            <a:pPr marL="12700" marR="245110">
              <a:lnSpc>
                <a:spcPct val="100000"/>
              </a:lnSpc>
              <a:spcBef>
                <a:spcPts val="100"/>
              </a:spcBef>
              <a:tabLst>
                <a:tab pos="393700" algn="l"/>
              </a:tabLst>
            </a:pPr>
            <a:r>
              <a:rPr lang="en-US" sz="1800" b="1" spc="-40" dirty="0">
                <a:latin typeface="Arial" panose="020B0604020202020204" pitchFamily="34" charset="0"/>
                <a:cs typeface="Arial" panose="020B0604020202020204" pitchFamily="34" charset="0"/>
              </a:rPr>
              <a:t>Evaluating the Model:</a:t>
            </a:r>
          </a:p>
          <a:p>
            <a:pPr marL="298450" marR="245110" indent="-285750">
              <a:lnSpc>
                <a:spcPct val="100000"/>
              </a:lnSpc>
              <a:spcBef>
                <a:spcPts val="100"/>
              </a:spcBef>
              <a:buFont typeface="Wingdings" panose="05000000000000000000" pitchFamily="2" charset="2"/>
              <a:buChar char="§"/>
              <a:tabLst>
                <a:tab pos="393700" algn="l"/>
              </a:tabLst>
            </a:pPr>
            <a:r>
              <a:rPr lang="en-US" sz="1800" spc="-40" dirty="0">
                <a:latin typeface="Arial" panose="020B0604020202020204" pitchFamily="34" charset="0"/>
                <a:cs typeface="Arial" panose="020B0604020202020204" pitchFamily="34" charset="0"/>
              </a:rPr>
              <a:t>The trained model is assessed on both training and testing data using various metrics:</a:t>
            </a:r>
          </a:p>
          <a:p>
            <a:pPr marL="298450" marR="245110" indent="-285750">
              <a:lnSpc>
                <a:spcPct val="100000"/>
              </a:lnSpc>
              <a:spcBef>
                <a:spcPts val="100"/>
              </a:spcBef>
              <a:buFont typeface="Wingdings" panose="05000000000000000000" pitchFamily="2" charset="2"/>
              <a:buChar char="§"/>
              <a:tabLst>
                <a:tab pos="393700" algn="l"/>
              </a:tabLst>
            </a:pPr>
            <a:r>
              <a:rPr lang="en-US" sz="1800" b="1" spc="-40" dirty="0">
                <a:latin typeface="Arial" panose="020B0604020202020204" pitchFamily="34" charset="0"/>
                <a:cs typeface="Arial" panose="020B0604020202020204" pitchFamily="34" charset="0"/>
              </a:rPr>
              <a:t>Root Mean Squared Error (RMSE): </a:t>
            </a:r>
            <a:r>
              <a:rPr lang="en-US" sz="1800" spc="-40" dirty="0">
                <a:latin typeface="Arial" panose="020B0604020202020204" pitchFamily="34" charset="0"/>
                <a:cs typeface="Arial" panose="020B0604020202020204" pitchFamily="34" charset="0"/>
              </a:rPr>
              <a:t>Measures the average deviation of predicted from actual values (lower is better).</a:t>
            </a:r>
          </a:p>
          <a:p>
            <a:pPr marL="298450" marR="245110" indent="-285750">
              <a:lnSpc>
                <a:spcPct val="100000"/>
              </a:lnSpc>
              <a:spcBef>
                <a:spcPts val="100"/>
              </a:spcBef>
              <a:buFont typeface="Wingdings" panose="05000000000000000000" pitchFamily="2" charset="2"/>
              <a:buChar char="§"/>
              <a:tabLst>
                <a:tab pos="393700" algn="l"/>
              </a:tabLst>
            </a:pPr>
            <a:r>
              <a:rPr lang="en-US" sz="1800" b="1" spc="-40" dirty="0">
                <a:latin typeface="Arial" panose="020B0604020202020204" pitchFamily="34" charset="0"/>
                <a:cs typeface="Arial" panose="020B0604020202020204" pitchFamily="34" charset="0"/>
              </a:rPr>
              <a:t>R-squared</a:t>
            </a:r>
            <a:r>
              <a:rPr lang="en-US" sz="1800" spc="-40" dirty="0">
                <a:latin typeface="Arial" panose="020B0604020202020204" pitchFamily="34" charset="0"/>
                <a:cs typeface="Arial" panose="020B0604020202020204" pitchFamily="34" charset="0"/>
              </a:rPr>
              <a:t>: Represents the proportion of variance in CO2 emissions explained by the model (closer to 1 indicates a better fit).</a:t>
            </a:r>
          </a:p>
          <a:p>
            <a:pPr marL="298450" marR="245110" indent="-285750">
              <a:lnSpc>
                <a:spcPct val="100000"/>
              </a:lnSpc>
              <a:spcBef>
                <a:spcPts val="100"/>
              </a:spcBef>
              <a:buFont typeface="Wingdings" panose="05000000000000000000" pitchFamily="2" charset="2"/>
              <a:buChar char="§"/>
              <a:tabLst>
                <a:tab pos="393700" algn="l"/>
              </a:tabLst>
            </a:pPr>
            <a:r>
              <a:rPr lang="en-US" sz="1800" b="1" spc="-40" dirty="0">
                <a:latin typeface="Arial" panose="020B0604020202020204" pitchFamily="34" charset="0"/>
                <a:cs typeface="Arial" panose="020B0604020202020204" pitchFamily="34" charset="0"/>
              </a:rPr>
              <a:t>Mean Absolute Error (MAE): </a:t>
            </a:r>
            <a:r>
              <a:rPr lang="en-US" sz="1800" spc="-40" dirty="0">
                <a:latin typeface="Arial" panose="020B0604020202020204" pitchFamily="34" charset="0"/>
                <a:cs typeface="Arial" panose="020B0604020202020204" pitchFamily="34" charset="0"/>
              </a:rPr>
              <a:t>Measures the average absolute difference between predicted and actual values (provides insight into prediction accuracy).</a:t>
            </a:r>
          </a:p>
          <a:p>
            <a:pPr marL="298450" marR="245110" indent="-285750">
              <a:lnSpc>
                <a:spcPct val="100000"/>
              </a:lnSpc>
              <a:spcBef>
                <a:spcPts val="100"/>
              </a:spcBef>
              <a:buFont typeface="Wingdings" panose="05000000000000000000" pitchFamily="2" charset="2"/>
              <a:buChar char="§"/>
              <a:tabLst>
                <a:tab pos="393700" algn="l"/>
              </a:tabLst>
            </a:pPr>
            <a:endParaRPr lang="en-US" spc="-40" dirty="0">
              <a:latin typeface="Arial" panose="020B0604020202020204" pitchFamily="34" charset="0"/>
              <a:cs typeface="Arial" panose="020B0604020202020204" pitchFamily="34" charset="0"/>
            </a:endParaRPr>
          </a:p>
          <a:p>
            <a:pPr marL="6350" marR="164465" indent="-6350" algn="l">
              <a:lnSpc>
                <a:spcPct val="150000"/>
              </a:lnSpc>
              <a:spcAft>
                <a:spcPts val="850"/>
              </a:spcAft>
            </a:pPr>
            <a:r>
              <a:rPr lang="en-IN" sz="1800" b="1" kern="0" dirty="0">
                <a:solidFill>
                  <a:srgbClr val="0D0D0D"/>
                </a:solidFill>
                <a:effectLst/>
                <a:highlight>
                  <a:srgbClr val="FFFFFF"/>
                </a:highlight>
                <a:latin typeface="Arial" panose="020B0604020202020204" pitchFamily="34" charset="0"/>
                <a:ea typeface="Times New Roman" panose="02020603050405020304" pitchFamily="18" charset="0"/>
                <a:cs typeface="Arial" panose="020B0604020202020204" pitchFamily="34" charset="0"/>
              </a:rPr>
              <a:t>Baseline Model:</a:t>
            </a:r>
            <a:endParaRPr lang="en-IN" sz="1800" kern="100" dirty="0">
              <a:solidFill>
                <a:srgbClr val="000000"/>
              </a:solidFill>
              <a:effectLst/>
              <a:highlight>
                <a:srgbClr val="FFFFFF"/>
              </a:highlight>
              <a:latin typeface="Arial" panose="020B0604020202020204" pitchFamily="34" charset="0"/>
              <a:ea typeface="Arial" panose="020B0604020202020204" pitchFamily="34" charset="0"/>
              <a:cs typeface="Arial" panose="020B0604020202020204" pitchFamily="34" charset="0"/>
            </a:endParaRPr>
          </a:p>
          <a:p>
            <a:pPr marL="298450" marR="245110" lvl="0" indent="-285750">
              <a:spcBef>
                <a:spcPts val="100"/>
              </a:spcBef>
              <a:spcAft>
                <a:spcPts val="850"/>
              </a:spcAft>
              <a:buSzPts val="1000"/>
              <a:buFont typeface="Wingdings" panose="05000000000000000000" pitchFamily="2" charset="2"/>
              <a:buChar char="§"/>
              <a:tabLst>
                <a:tab pos="393700" algn="l"/>
              </a:tabLst>
            </a:pPr>
            <a:r>
              <a:rPr lang="en-US" spc="-40" dirty="0">
                <a:latin typeface="Arial" panose="020B0604020202020204" pitchFamily="34" charset="0"/>
                <a:cs typeface="Arial" panose="020B0604020202020204" pitchFamily="34" charset="0"/>
              </a:rPr>
              <a:t>A simple baseline model is implemented for comparison.</a:t>
            </a:r>
          </a:p>
          <a:p>
            <a:pPr marL="298450" marR="245110" lvl="0" indent="-285750">
              <a:spcBef>
                <a:spcPts val="100"/>
              </a:spcBef>
              <a:spcAft>
                <a:spcPts val="850"/>
              </a:spcAft>
              <a:buSzPts val="1000"/>
              <a:buFont typeface="Wingdings" panose="05000000000000000000" pitchFamily="2" charset="2"/>
              <a:buChar char="§"/>
              <a:tabLst>
                <a:tab pos="393700" algn="l"/>
              </a:tabLst>
            </a:pPr>
            <a:r>
              <a:rPr lang="en-US" spc="-40" dirty="0">
                <a:latin typeface="Arial" panose="020B0604020202020204" pitchFamily="34" charset="0"/>
                <a:cs typeface="Arial" panose="020B0604020202020204" pitchFamily="34" charset="0"/>
              </a:rPr>
              <a:t>It predicts the mean CO2 emissions for all data points regardless of features.</a:t>
            </a:r>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129131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3293" y="424941"/>
            <a:ext cx="8064907" cy="505267"/>
          </a:xfrm>
          <a:prstGeom prst="rect">
            <a:avLst/>
          </a:prstGeom>
        </p:spPr>
        <p:txBody>
          <a:bodyPr vert="horz" wrap="square" lIns="0" tIns="12700" rIns="0" bIns="0" rtlCol="0">
            <a:spAutoFit/>
          </a:bodyPr>
          <a:lstStyle/>
          <a:p>
            <a:pPr marL="12700">
              <a:lnSpc>
                <a:spcPct val="100000"/>
              </a:lnSpc>
              <a:spcBef>
                <a:spcPts val="100"/>
              </a:spcBef>
            </a:pPr>
            <a:r>
              <a:rPr lang="en-US" sz="3200" b="1" spc="-45" dirty="0">
                <a:latin typeface="Arial"/>
                <a:cs typeface="Arial"/>
              </a:rPr>
              <a:t>Results</a:t>
            </a:r>
            <a:endParaRPr sz="3200" dirty="0">
              <a:latin typeface="Arial"/>
              <a:cs typeface="Arial"/>
            </a:endParaRP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b="1" spc="-5" dirty="0">
                <a:latin typeface="Arial"/>
                <a:cs typeface="Arial"/>
              </a:rPr>
              <a:t>BITS</a:t>
            </a:r>
            <a:r>
              <a:rPr b="1" spc="-25" dirty="0">
                <a:latin typeface="Arial"/>
                <a:cs typeface="Arial"/>
              </a:rPr>
              <a:t> </a:t>
            </a:r>
            <a:r>
              <a:rPr spc="-5" dirty="0"/>
              <a:t>Pilani,</a:t>
            </a:r>
            <a:r>
              <a:rPr spc="-40" dirty="0"/>
              <a:t> </a:t>
            </a:r>
            <a:r>
              <a:rPr spc="-5" dirty="0"/>
              <a:t>Pilani</a:t>
            </a:r>
            <a:r>
              <a:rPr spc="-65" dirty="0"/>
              <a:t> </a:t>
            </a:r>
            <a:r>
              <a:rPr dirty="0"/>
              <a:t>Campus</a:t>
            </a:r>
          </a:p>
        </p:txBody>
      </p:sp>
      <p:sp>
        <p:nvSpPr>
          <p:cNvPr id="3" name="object 3"/>
          <p:cNvSpPr txBox="1"/>
          <p:nvPr/>
        </p:nvSpPr>
        <p:spPr>
          <a:xfrm>
            <a:off x="401499" y="1635941"/>
            <a:ext cx="10291445" cy="580287"/>
          </a:xfrm>
          <a:prstGeom prst="rect">
            <a:avLst/>
          </a:prstGeom>
        </p:spPr>
        <p:txBody>
          <a:bodyPr vert="horz" wrap="square" lIns="0" tIns="13335" rIns="0" bIns="0" rtlCol="0">
            <a:spAutoFit/>
          </a:bodyPr>
          <a:lstStyle/>
          <a:p>
            <a:pPr marL="12700" marR="5080">
              <a:lnSpc>
                <a:spcPct val="99700"/>
              </a:lnSpc>
              <a:spcBef>
                <a:spcPts val="105"/>
              </a:spcBef>
            </a:pPr>
            <a:r>
              <a:rPr lang="en-US" sz="1800" b="1" dirty="0">
                <a:solidFill>
                  <a:srgbClr val="1F1F1F"/>
                </a:solidFill>
                <a:latin typeface="Arial MT"/>
                <a:cs typeface="Arial MT"/>
              </a:rPr>
              <a:t>Trained Model:</a:t>
            </a:r>
          </a:p>
          <a:p>
            <a:pPr marL="298450" marR="5080" indent="-285750">
              <a:lnSpc>
                <a:spcPct val="99700"/>
              </a:lnSpc>
              <a:spcBef>
                <a:spcPts val="105"/>
              </a:spcBef>
              <a:buFont typeface="Wingdings" panose="05000000000000000000" pitchFamily="2" charset="2"/>
              <a:buChar char="§"/>
            </a:pPr>
            <a:endParaRPr lang="en-US" dirty="0">
              <a:solidFill>
                <a:srgbClr val="1F1F1F"/>
              </a:solidFill>
              <a:latin typeface="Arial MT"/>
              <a:cs typeface="Arial MT"/>
            </a:endParaRPr>
          </a:p>
        </p:txBody>
      </p:sp>
      <p:graphicFrame>
        <p:nvGraphicFramePr>
          <p:cNvPr id="5" name="Table 4">
            <a:extLst>
              <a:ext uri="{FF2B5EF4-FFF2-40B4-BE49-F238E27FC236}">
                <a16:creationId xmlns:a16="http://schemas.microsoft.com/office/drawing/2014/main" id="{8DB2B432-B571-8E0A-7D48-1B995C6DA747}"/>
              </a:ext>
            </a:extLst>
          </p:cNvPr>
          <p:cNvGraphicFramePr>
            <a:graphicFrameLocks noGrp="1"/>
          </p:cNvGraphicFramePr>
          <p:nvPr>
            <p:extLst>
              <p:ext uri="{D42A27DB-BD31-4B8C-83A1-F6EECF244321}">
                <p14:modId xmlns:p14="http://schemas.microsoft.com/office/powerpoint/2010/main" val="3709111682"/>
              </p:ext>
            </p:extLst>
          </p:nvPr>
        </p:nvGraphicFramePr>
        <p:xfrm>
          <a:off x="990599" y="2160808"/>
          <a:ext cx="3505200" cy="1268192"/>
        </p:xfrm>
        <a:graphic>
          <a:graphicData uri="http://schemas.openxmlformats.org/drawingml/2006/table">
            <a:tbl>
              <a:tblPr firstRow="1" firstCol="1" bandRow="1">
                <a:tableStyleId>{5C22544A-7EE6-4342-B048-85BDC9FD1C3A}</a:tableStyleId>
              </a:tblPr>
              <a:tblGrid>
                <a:gridCol w="1028227">
                  <a:extLst>
                    <a:ext uri="{9D8B030D-6E8A-4147-A177-3AD203B41FA5}">
                      <a16:colId xmlns:a16="http://schemas.microsoft.com/office/drawing/2014/main" val="3136487149"/>
                    </a:ext>
                  </a:extLst>
                </a:gridCol>
                <a:gridCol w="1186416">
                  <a:extLst>
                    <a:ext uri="{9D8B030D-6E8A-4147-A177-3AD203B41FA5}">
                      <a16:colId xmlns:a16="http://schemas.microsoft.com/office/drawing/2014/main" val="1612112826"/>
                    </a:ext>
                  </a:extLst>
                </a:gridCol>
                <a:gridCol w="1290557">
                  <a:extLst>
                    <a:ext uri="{9D8B030D-6E8A-4147-A177-3AD203B41FA5}">
                      <a16:colId xmlns:a16="http://schemas.microsoft.com/office/drawing/2014/main" val="3723276285"/>
                    </a:ext>
                  </a:extLst>
                </a:gridCol>
              </a:tblGrid>
              <a:tr h="282161">
                <a:tc>
                  <a:txBody>
                    <a:bodyPr/>
                    <a:lstStyle/>
                    <a:p>
                      <a:pPr marL="6350" marR="164465" indent="-6350" algn="l">
                        <a:lnSpc>
                          <a:spcPct val="150000"/>
                        </a:lnSpc>
                        <a:spcAft>
                          <a:spcPts val="850"/>
                        </a:spcAft>
                      </a:pPr>
                      <a:r>
                        <a:rPr lang="en-IN" sz="1200" kern="0" dirty="0">
                          <a:effectLst/>
                        </a:rPr>
                        <a:t> </a:t>
                      </a:r>
                      <a:endParaRPr lang="en-IN" sz="1200" kern="1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marL="6350" marR="164465" indent="-6350" algn="l">
                        <a:lnSpc>
                          <a:spcPct val="150000"/>
                        </a:lnSpc>
                        <a:spcAft>
                          <a:spcPts val="850"/>
                        </a:spcAft>
                      </a:pPr>
                      <a:r>
                        <a:rPr lang="en-IN" sz="1200" kern="0">
                          <a:effectLst/>
                        </a:rPr>
                        <a:t>Train data</a:t>
                      </a:r>
                      <a:endParaRPr lang="en-IN" sz="1200" kern="1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marL="6350" marR="164465" indent="-6350" algn="l">
                        <a:lnSpc>
                          <a:spcPct val="150000"/>
                        </a:lnSpc>
                        <a:spcAft>
                          <a:spcPts val="850"/>
                        </a:spcAft>
                      </a:pPr>
                      <a:r>
                        <a:rPr lang="en-IN" sz="1200" kern="0" dirty="0">
                          <a:effectLst/>
                        </a:rPr>
                        <a:t>Test data</a:t>
                      </a:r>
                      <a:endParaRPr lang="en-IN" sz="1200" kern="100" dirty="0">
                        <a:solidFill>
                          <a:srgbClr val="000000"/>
                        </a:solidFill>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845067400"/>
                  </a:ext>
                </a:extLst>
              </a:tr>
              <a:tr h="282161">
                <a:tc>
                  <a:txBody>
                    <a:bodyPr/>
                    <a:lstStyle/>
                    <a:p>
                      <a:pPr marL="6350" marR="164465" indent="-6350" algn="l">
                        <a:lnSpc>
                          <a:spcPct val="150000"/>
                        </a:lnSpc>
                        <a:spcAft>
                          <a:spcPts val="850"/>
                        </a:spcAft>
                      </a:pPr>
                      <a:r>
                        <a:rPr lang="en-IN" sz="1200" kern="0">
                          <a:effectLst/>
                        </a:rPr>
                        <a:t>RMSE</a:t>
                      </a:r>
                      <a:endParaRPr lang="en-IN" sz="1200" kern="1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marL="6350" marR="164465" indent="-6350" algn="l">
                        <a:lnSpc>
                          <a:spcPct val="150000"/>
                        </a:lnSpc>
                        <a:spcAft>
                          <a:spcPts val="850"/>
                        </a:spcAft>
                      </a:pPr>
                      <a:r>
                        <a:rPr lang="en-IN" sz="1200" kern="0" dirty="0">
                          <a:effectLst/>
                        </a:rPr>
                        <a:t>0.0756</a:t>
                      </a:r>
                      <a:endParaRPr lang="en-IN" sz="1200" kern="1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marL="6350" marR="164465" indent="-6350" algn="l">
                        <a:lnSpc>
                          <a:spcPct val="150000"/>
                        </a:lnSpc>
                        <a:spcAft>
                          <a:spcPts val="850"/>
                        </a:spcAft>
                      </a:pPr>
                      <a:r>
                        <a:rPr lang="en-IN" sz="1200" kern="0" dirty="0">
                          <a:effectLst/>
                        </a:rPr>
                        <a:t>0.0823</a:t>
                      </a:r>
                      <a:endParaRPr lang="en-IN" sz="1200" kern="100" dirty="0">
                        <a:solidFill>
                          <a:srgbClr val="000000"/>
                        </a:solidFill>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596566111"/>
                  </a:ext>
                </a:extLst>
              </a:tr>
              <a:tr h="421709">
                <a:tc>
                  <a:txBody>
                    <a:bodyPr/>
                    <a:lstStyle/>
                    <a:p>
                      <a:pPr marL="6350" marR="164465" indent="-6350" algn="l">
                        <a:lnSpc>
                          <a:spcPct val="150000"/>
                        </a:lnSpc>
                        <a:spcAft>
                          <a:spcPts val="850"/>
                        </a:spcAft>
                      </a:pPr>
                      <a:r>
                        <a:rPr lang="en-IN" sz="1200" kern="0">
                          <a:effectLst/>
                        </a:rPr>
                        <a:t>R-squared</a:t>
                      </a:r>
                      <a:endParaRPr lang="en-IN" sz="1200" kern="1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marL="6350" marR="164465" indent="-6350" algn="l">
                        <a:lnSpc>
                          <a:spcPct val="150000"/>
                        </a:lnSpc>
                        <a:spcAft>
                          <a:spcPts val="850"/>
                        </a:spcAft>
                      </a:pPr>
                      <a:r>
                        <a:rPr lang="en-IN" sz="1200" kern="0">
                          <a:effectLst/>
                        </a:rPr>
                        <a:t>0.9891</a:t>
                      </a:r>
                      <a:endParaRPr lang="en-IN" sz="1200" kern="1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marL="6350" marR="164465" indent="-6350" algn="l">
                        <a:lnSpc>
                          <a:spcPct val="150000"/>
                        </a:lnSpc>
                        <a:spcAft>
                          <a:spcPts val="850"/>
                        </a:spcAft>
                      </a:pPr>
                      <a:r>
                        <a:rPr lang="en-IN" sz="1200" kern="0" dirty="0">
                          <a:effectLst/>
                        </a:rPr>
                        <a:t>0.9872</a:t>
                      </a:r>
                      <a:endParaRPr lang="en-IN" sz="1200" kern="100" dirty="0">
                        <a:solidFill>
                          <a:srgbClr val="000000"/>
                        </a:solidFill>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3629963067"/>
                  </a:ext>
                </a:extLst>
              </a:tr>
              <a:tr h="282161">
                <a:tc>
                  <a:txBody>
                    <a:bodyPr/>
                    <a:lstStyle/>
                    <a:p>
                      <a:pPr marL="6350" marR="164465" indent="-6350" algn="l">
                        <a:lnSpc>
                          <a:spcPct val="150000"/>
                        </a:lnSpc>
                        <a:spcAft>
                          <a:spcPts val="850"/>
                        </a:spcAft>
                      </a:pPr>
                      <a:r>
                        <a:rPr lang="en-IN" sz="1200" kern="0">
                          <a:effectLst/>
                        </a:rPr>
                        <a:t>MAE</a:t>
                      </a:r>
                      <a:endParaRPr lang="en-IN" sz="1200" kern="1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marL="6350" marR="164465" indent="-6350" algn="l">
                        <a:lnSpc>
                          <a:spcPct val="150000"/>
                        </a:lnSpc>
                        <a:spcAft>
                          <a:spcPts val="850"/>
                        </a:spcAft>
                      </a:pPr>
                      <a:r>
                        <a:rPr lang="en-IN" sz="1200" kern="0" dirty="0">
                          <a:effectLst/>
                        </a:rPr>
                        <a:t>0.0453</a:t>
                      </a:r>
                      <a:endParaRPr lang="en-IN" sz="1200" kern="1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marL="6350" marR="164465" indent="-6350" algn="l">
                        <a:lnSpc>
                          <a:spcPct val="150000"/>
                        </a:lnSpc>
                        <a:spcAft>
                          <a:spcPts val="850"/>
                        </a:spcAft>
                      </a:pPr>
                      <a:r>
                        <a:rPr lang="en-IN" sz="1200" kern="0" dirty="0">
                          <a:effectLst/>
                        </a:rPr>
                        <a:t>0.0468</a:t>
                      </a:r>
                      <a:endParaRPr lang="en-IN" sz="1200" kern="100" dirty="0">
                        <a:solidFill>
                          <a:srgbClr val="000000"/>
                        </a:solidFill>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2651629178"/>
                  </a:ext>
                </a:extLst>
              </a:tr>
            </a:tbl>
          </a:graphicData>
        </a:graphic>
      </p:graphicFrame>
      <p:sp>
        <p:nvSpPr>
          <p:cNvPr id="7" name="TextBox 6">
            <a:extLst>
              <a:ext uri="{FF2B5EF4-FFF2-40B4-BE49-F238E27FC236}">
                <a16:creationId xmlns:a16="http://schemas.microsoft.com/office/drawing/2014/main" id="{635DE308-9037-9A0B-491D-70CDF4E5A65A}"/>
              </a:ext>
            </a:extLst>
          </p:cNvPr>
          <p:cNvSpPr txBox="1"/>
          <p:nvPr/>
        </p:nvSpPr>
        <p:spPr>
          <a:xfrm>
            <a:off x="152400" y="3617133"/>
            <a:ext cx="6477000" cy="2049279"/>
          </a:xfrm>
          <a:prstGeom prst="rect">
            <a:avLst/>
          </a:prstGeom>
          <a:noFill/>
        </p:spPr>
        <p:txBody>
          <a:bodyPr wrap="square">
            <a:spAutoFit/>
          </a:bodyPr>
          <a:lstStyle/>
          <a:p>
            <a:pPr marL="6350" marR="164465" indent="128905" algn="l">
              <a:lnSpc>
                <a:spcPct val="150000"/>
              </a:lnSpc>
              <a:spcAft>
                <a:spcPts val="850"/>
              </a:spcAft>
            </a:pPr>
            <a:r>
              <a:rPr lang="en-IN" sz="1800" kern="0" dirty="0">
                <a:solidFill>
                  <a:srgbClr val="0D0D0D"/>
                </a:solidFill>
                <a:effectLst/>
                <a:highlight>
                  <a:srgbClr val="FFFFFF"/>
                </a:highlight>
                <a:latin typeface="Segoe UI" panose="020B0502040204020203" pitchFamily="34" charset="0"/>
                <a:ea typeface="Times New Roman" panose="02020603050405020304" pitchFamily="18" charset="0"/>
              </a:rPr>
              <a:t>Average predicted CO2 emissions is 0.043</a:t>
            </a:r>
            <a:endParaRPr lang="en-IN" sz="1800" kern="100" dirty="0">
              <a:solidFill>
                <a:srgbClr val="000000"/>
              </a:solidFill>
              <a:effectLst/>
              <a:highlight>
                <a:srgbClr val="FFFFFF"/>
              </a:highlight>
              <a:latin typeface="Arial" panose="020B0604020202020204" pitchFamily="34" charset="0"/>
              <a:ea typeface="Arial" panose="020B0604020202020204" pitchFamily="34" charset="0"/>
            </a:endParaRPr>
          </a:p>
          <a:p>
            <a:pPr marL="128905" marR="164465" indent="-6350" algn="l">
              <a:lnSpc>
                <a:spcPct val="150000"/>
              </a:lnSpc>
              <a:spcAft>
                <a:spcPts val="850"/>
              </a:spcAft>
            </a:pPr>
            <a:r>
              <a:rPr lang="en-IN" sz="1800" kern="0" dirty="0">
                <a:solidFill>
                  <a:srgbClr val="0D0D0D"/>
                </a:solidFill>
                <a:effectLst/>
                <a:highlight>
                  <a:srgbClr val="FFFFFF"/>
                </a:highlight>
                <a:latin typeface="Segoe UI" panose="020B0502040204020203" pitchFamily="34" charset="0"/>
                <a:ea typeface="Times New Roman" panose="02020603050405020304" pitchFamily="18" charset="0"/>
              </a:rPr>
              <a:t>Average actual CO2 emissions is 0.043</a:t>
            </a:r>
          </a:p>
          <a:p>
            <a:pPr marL="128905" marR="164465" indent="-6350" algn="l">
              <a:lnSpc>
                <a:spcPct val="150000"/>
              </a:lnSpc>
              <a:spcAft>
                <a:spcPts val="850"/>
              </a:spcAft>
            </a:pPr>
            <a:r>
              <a:rPr lang="en-IN" b="1" kern="0" dirty="0">
                <a:solidFill>
                  <a:srgbClr val="0D0D0D"/>
                </a:solidFill>
                <a:highlight>
                  <a:srgbClr val="FFFFFF"/>
                </a:highlight>
                <a:latin typeface="Segoe UI" panose="020B0502040204020203" pitchFamily="34" charset="0"/>
                <a:ea typeface="Arial" panose="020B0604020202020204" pitchFamily="34" charset="0"/>
              </a:rPr>
              <a:t>Baseline Model:</a:t>
            </a:r>
          </a:p>
          <a:p>
            <a:pPr marL="128905" marR="164465" indent="-6350" algn="l">
              <a:lnSpc>
                <a:spcPct val="150000"/>
              </a:lnSpc>
              <a:spcAft>
                <a:spcPts val="850"/>
              </a:spcAft>
            </a:pPr>
            <a:endParaRPr lang="en-IN" sz="1800" b="1" kern="100" dirty="0">
              <a:solidFill>
                <a:srgbClr val="000000"/>
              </a:solidFill>
              <a:effectLst/>
              <a:highlight>
                <a:srgbClr val="FFFFFF"/>
              </a:highlight>
              <a:latin typeface="Arial" panose="020B0604020202020204" pitchFamily="34" charset="0"/>
              <a:ea typeface="Arial" panose="020B0604020202020204" pitchFamily="34" charset="0"/>
            </a:endParaRPr>
          </a:p>
        </p:txBody>
      </p:sp>
      <p:graphicFrame>
        <p:nvGraphicFramePr>
          <p:cNvPr id="8" name="Table 7">
            <a:extLst>
              <a:ext uri="{FF2B5EF4-FFF2-40B4-BE49-F238E27FC236}">
                <a16:creationId xmlns:a16="http://schemas.microsoft.com/office/drawing/2014/main" id="{E267B212-B035-B435-57A3-3B55CFAA4D0F}"/>
              </a:ext>
            </a:extLst>
          </p:cNvPr>
          <p:cNvGraphicFramePr>
            <a:graphicFrameLocks noGrp="1"/>
          </p:cNvGraphicFramePr>
          <p:nvPr>
            <p:extLst>
              <p:ext uri="{D42A27DB-BD31-4B8C-83A1-F6EECF244321}">
                <p14:modId xmlns:p14="http://schemas.microsoft.com/office/powerpoint/2010/main" val="243470514"/>
              </p:ext>
            </p:extLst>
          </p:nvPr>
        </p:nvGraphicFramePr>
        <p:xfrm>
          <a:off x="1078520" y="5179567"/>
          <a:ext cx="3417279" cy="1253492"/>
        </p:xfrm>
        <a:graphic>
          <a:graphicData uri="http://schemas.openxmlformats.org/drawingml/2006/table">
            <a:tbl>
              <a:tblPr firstRow="1" firstCol="1" bandRow="1">
                <a:tableStyleId>{5C22544A-7EE6-4342-B048-85BDC9FD1C3A}</a:tableStyleId>
              </a:tblPr>
              <a:tblGrid>
                <a:gridCol w="1050630">
                  <a:extLst>
                    <a:ext uri="{9D8B030D-6E8A-4147-A177-3AD203B41FA5}">
                      <a16:colId xmlns:a16="http://schemas.microsoft.com/office/drawing/2014/main" val="490351382"/>
                    </a:ext>
                  </a:extLst>
                </a:gridCol>
                <a:gridCol w="1096602">
                  <a:extLst>
                    <a:ext uri="{9D8B030D-6E8A-4147-A177-3AD203B41FA5}">
                      <a16:colId xmlns:a16="http://schemas.microsoft.com/office/drawing/2014/main" val="87460806"/>
                    </a:ext>
                  </a:extLst>
                </a:gridCol>
                <a:gridCol w="1270047">
                  <a:extLst>
                    <a:ext uri="{9D8B030D-6E8A-4147-A177-3AD203B41FA5}">
                      <a16:colId xmlns:a16="http://schemas.microsoft.com/office/drawing/2014/main" val="2871575356"/>
                    </a:ext>
                  </a:extLst>
                </a:gridCol>
              </a:tblGrid>
              <a:tr h="313373">
                <a:tc>
                  <a:txBody>
                    <a:bodyPr/>
                    <a:lstStyle/>
                    <a:p>
                      <a:pPr marL="6350" marR="164465" indent="-6350" algn="l">
                        <a:lnSpc>
                          <a:spcPct val="150000"/>
                        </a:lnSpc>
                        <a:spcAft>
                          <a:spcPts val="850"/>
                        </a:spcAft>
                      </a:pPr>
                      <a:r>
                        <a:rPr lang="en-IN" sz="1200" kern="0">
                          <a:effectLst/>
                        </a:rPr>
                        <a:t> </a:t>
                      </a:r>
                      <a:endParaRPr lang="en-IN" sz="1200" kern="1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marL="6350" marR="164465" indent="-6350" algn="l">
                        <a:lnSpc>
                          <a:spcPct val="150000"/>
                        </a:lnSpc>
                        <a:spcAft>
                          <a:spcPts val="850"/>
                        </a:spcAft>
                      </a:pPr>
                      <a:r>
                        <a:rPr lang="en-IN" sz="1200" kern="0">
                          <a:effectLst/>
                        </a:rPr>
                        <a:t>Train data</a:t>
                      </a:r>
                      <a:endParaRPr lang="en-IN" sz="1200" kern="1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marL="6350" marR="164465" indent="-6350" algn="l">
                        <a:lnSpc>
                          <a:spcPct val="150000"/>
                        </a:lnSpc>
                        <a:spcAft>
                          <a:spcPts val="850"/>
                        </a:spcAft>
                      </a:pPr>
                      <a:r>
                        <a:rPr lang="en-IN" sz="1200" kern="0">
                          <a:effectLst/>
                        </a:rPr>
                        <a:t>Test data</a:t>
                      </a:r>
                      <a:endParaRPr lang="en-IN" sz="1200" kern="100">
                        <a:solidFill>
                          <a:srgbClr val="000000"/>
                        </a:solidFill>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266211312"/>
                  </a:ext>
                </a:extLst>
              </a:tr>
              <a:tr h="313373">
                <a:tc>
                  <a:txBody>
                    <a:bodyPr/>
                    <a:lstStyle/>
                    <a:p>
                      <a:pPr marL="6350" marR="164465" indent="-6350" algn="l">
                        <a:lnSpc>
                          <a:spcPct val="150000"/>
                        </a:lnSpc>
                        <a:spcAft>
                          <a:spcPts val="850"/>
                        </a:spcAft>
                      </a:pPr>
                      <a:r>
                        <a:rPr lang="en-IN" sz="1200" kern="0">
                          <a:effectLst/>
                        </a:rPr>
                        <a:t>RMSE</a:t>
                      </a:r>
                      <a:endParaRPr lang="en-IN" sz="1200" kern="1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marL="6350" marR="164465" indent="-6350" algn="l">
                        <a:lnSpc>
                          <a:spcPct val="150000"/>
                        </a:lnSpc>
                        <a:spcAft>
                          <a:spcPts val="850"/>
                        </a:spcAft>
                      </a:pPr>
                      <a:r>
                        <a:rPr lang="en-IN" sz="1200" kern="0">
                          <a:effectLst/>
                        </a:rPr>
                        <a:t>0.5290</a:t>
                      </a:r>
                      <a:endParaRPr lang="en-IN" sz="1200" kern="1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marL="6350" marR="164465" indent="-6350" algn="l">
                        <a:lnSpc>
                          <a:spcPct val="150000"/>
                        </a:lnSpc>
                        <a:spcAft>
                          <a:spcPts val="850"/>
                        </a:spcAft>
                      </a:pPr>
                      <a:r>
                        <a:rPr lang="en-IN" sz="1200" kern="0">
                          <a:effectLst/>
                        </a:rPr>
                        <a:t>0.5307</a:t>
                      </a:r>
                      <a:endParaRPr lang="en-IN" sz="1200" kern="100">
                        <a:solidFill>
                          <a:srgbClr val="000000"/>
                        </a:solidFill>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1150446606"/>
                  </a:ext>
                </a:extLst>
              </a:tr>
              <a:tr h="313373">
                <a:tc>
                  <a:txBody>
                    <a:bodyPr/>
                    <a:lstStyle/>
                    <a:p>
                      <a:pPr marL="6350" marR="164465" indent="-6350" algn="l">
                        <a:lnSpc>
                          <a:spcPct val="150000"/>
                        </a:lnSpc>
                        <a:spcAft>
                          <a:spcPts val="850"/>
                        </a:spcAft>
                      </a:pPr>
                      <a:r>
                        <a:rPr lang="en-IN" sz="1200" kern="0">
                          <a:effectLst/>
                        </a:rPr>
                        <a:t>R-squared</a:t>
                      </a:r>
                      <a:endParaRPr lang="en-IN" sz="1200" kern="1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marL="6350" marR="164465" indent="-6350" algn="l">
                        <a:lnSpc>
                          <a:spcPct val="150000"/>
                        </a:lnSpc>
                        <a:spcAft>
                          <a:spcPts val="850"/>
                        </a:spcAft>
                      </a:pPr>
                      <a:r>
                        <a:rPr lang="en-IN" sz="1200" kern="0">
                          <a:effectLst/>
                        </a:rPr>
                        <a:t>0.0</a:t>
                      </a:r>
                      <a:endParaRPr lang="en-IN" sz="1200" kern="1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marL="6350" marR="164465" indent="-6350" algn="l">
                        <a:lnSpc>
                          <a:spcPct val="150000"/>
                        </a:lnSpc>
                        <a:spcAft>
                          <a:spcPts val="850"/>
                        </a:spcAft>
                      </a:pPr>
                      <a:r>
                        <a:rPr lang="en-IN" sz="1200" kern="0">
                          <a:effectLst/>
                        </a:rPr>
                        <a:t>0.0</a:t>
                      </a:r>
                      <a:endParaRPr lang="en-IN" sz="1200" kern="100">
                        <a:solidFill>
                          <a:srgbClr val="000000"/>
                        </a:solidFill>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1471293131"/>
                  </a:ext>
                </a:extLst>
              </a:tr>
              <a:tr h="313373">
                <a:tc>
                  <a:txBody>
                    <a:bodyPr/>
                    <a:lstStyle/>
                    <a:p>
                      <a:pPr marL="6350" marR="164465" indent="-6350" algn="l">
                        <a:lnSpc>
                          <a:spcPct val="150000"/>
                        </a:lnSpc>
                        <a:spcAft>
                          <a:spcPts val="850"/>
                        </a:spcAft>
                      </a:pPr>
                      <a:r>
                        <a:rPr lang="en-IN" sz="1200" kern="0">
                          <a:effectLst/>
                        </a:rPr>
                        <a:t>MAE</a:t>
                      </a:r>
                      <a:endParaRPr lang="en-IN" sz="1200" kern="1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marL="6350" marR="164465" indent="-6350" algn="l">
                        <a:lnSpc>
                          <a:spcPct val="150000"/>
                        </a:lnSpc>
                        <a:spcAft>
                          <a:spcPts val="850"/>
                        </a:spcAft>
                      </a:pPr>
                      <a:r>
                        <a:rPr lang="en-IN" sz="1200" kern="0">
                          <a:effectLst/>
                        </a:rPr>
                        <a:t>0.5767</a:t>
                      </a:r>
                      <a:endParaRPr lang="en-IN" sz="1200" kern="1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marL="6350" marR="164465" indent="-6350" algn="l">
                        <a:lnSpc>
                          <a:spcPct val="150000"/>
                        </a:lnSpc>
                        <a:spcAft>
                          <a:spcPts val="850"/>
                        </a:spcAft>
                      </a:pPr>
                      <a:r>
                        <a:rPr lang="en-IN" sz="1200" kern="0" dirty="0">
                          <a:effectLst/>
                        </a:rPr>
                        <a:t>0.5765</a:t>
                      </a:r>
                      <a:endParaRPr lang="en-IN" sz="1200" kern="100" dirty="0">
                        <a:solidFill>
                          <a:srgbClr val="000000"/>
                        </a:solidFill>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3947333048"/>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3293" y="424941"/>
            <a:ext cx="8064907" cy="505267"/>
          </a:xfrm>
          <a:prstGeom prst="rect">
            <a:avLst/>
          </a:prstGeom>
        </p:spPr>
        <p:txBody>
          <a:bodyPr vert="horz" wrap="square" lIns="0" tIns="12700" rIns="0" bIns="0" rtlCol="0">
            <a:spAutoFit/>
          </a:bodyPr>
          <a:lstStyle/>
          <a:p>
            <a:pPr marL="12700">
              <a:lnSpc>
                <a:spcPct val="100000"/>
              </a:lnSpc>
              <a:spcBef>
                <a:spcPts val="100"/>
              </a:spcBef>
            </a:pPr>
            <a:r>
              <a:rPr lang="en-US" sz="3200" b="1" spc="-45" dirty="0">
                <a:latin typeface="Arial"/>
                <a:cs typeface="Arial"/>
              </a:rPr>
              <a:t>Summary</a:t>
            </a:r>
            <a:endParaRPr sz="3200" dirty="0">
              <a:latin typeface="Arial"/>
              <a:cs typeface="Arial"/>
            </a:endParaRP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b="1" spc="-5" dirty="0">
                <a:latin typeface="Arial"/>
                <a:cs typeface="Arial"/>
              </a:rPr>
              <a:t>BITS</a:t>
            </a:r>
            <a:r>
              <a:rPr b="1" spc="-25" dirty="0">
                <a:latin typeface="Arial"/>
                <a:cs typeface="Arial"/>
              </a:rPr>
              <a:t> </a:t>
            </a:r>
            <a:r>
              <a:rPr spc="-5" dirty="0"/>
              <a:t>Pilani,</a:t>
            </a:r>
            <a:r>
              <a:rPr spc="-40" dirty="0"/>
              <a:t> </a:t>
            </a:r>
            <a:r>
              <a:rPr spc="-5" dirty="0"/>
              <a:t>Pilani</a:t>
            </a:r>
            <a:r>
              <a:rPr spc="-65" dirty="0"/>
              <a:t> </a:t>
            </a:r>
            <a:r>
              <a:rPr dirty="0"/>
              <a:t>Campus</a:t>
            </a:r>
          </a:p>
        </p:txBody>
      </p:sp>
      <p:sp>
        <p:nvSpPr>
          <p:cNvPr id="3" name="object 3"/>
          <p:cNvSpPr txBox="1"/>
          <p:nvPr/>
        </p:nvSpPr>
        <p:spPr>
          <a:xfrm>
            <a:off x="533400" y="1752600"/>
            <a:ext cx="10492639" cy="2016578"/>
          </a:xfrm>
          <a:prstGeom prst="rect">
            <a:avLst/>
          </a:prstGeom>
        </p:spPr>
        <p:txBody>
          <a:bodyPr vert="horz" wrap="square" lIns="0" tIns="13335" rIns="0" bIns="0" rtlCol="0">
            <a:spAutoFit/>
          </a:bodyPr>
          <a:lstStyle/>
          <a:p>
            <a:pPr marL="298450" marR="5080" indent="-285750">
              <a:lnSpc>
                <a:spcPct val="99700"/>
              </a:lnSpc>
              <a:spcBef>
                <a:spcPts val="105"/>
              </a:spcBef>
              <a:buFont typeface="Wingdings" panose="05000000000000000000" pitchFamily="2" charset="2"/>
              <a:buChar char="§"/>
            </a:pPr>
            <a:r>
              <a:rPr lang="en-US" dirty="0">
                <a:solidFill>
                  <a:srgbClr val="1F1F1F"/>
                </a:solidFill>
                <a:latin typeface="Arial" panose="020B0604020202020204" pitchFamily="34" charset="0"/>
                <a:cs typeface="Arial" panose="020B0604020202020204" pitchFamily="34" charset="0"/>
              </a:rPr>
              <a:t>Aviation significantly contributes to CO2 emissions, harming air quality and fueling climate change.</a:t>
            </a:r>
          </a:p>
          <a:p>
            <a:pPr marL="298450" marR="5080" indent="-285750">
              <a:lnSpc>
                <a:spcPct val="99700"/>
              </a:lnSpc>
              <a:spcBef>
                <a:spcPts val="105"/>
              </a:spcBef>
              <a:buFont typeface="Wingdings" panose="05000000000000000000" pitchFamily="2" charset="2"/>
              <a:buChar char="§"/>
            </a:pPr>
            <a:r>
              <a:rPr lang="en-US" dirty="0">
                <a:solidFill>
                  <a:srgbClr val="1F1F1F"/>
                </a:solidFill>
                <a:latin typeface="Arial" panose="020B0604020202020204" pitchFamily="34" charset="0"/>
                <a:cs typeface="Arial" panose="020B0604020202020204" pitchFamily="34" charset="0"/>
              </a:rPr>
              <a:t>Machine learning was used to predict CO2 emissions</a:t>
            </a:r>
          </a:p>
          <a:p>
            <a:pPr marL="298450" marR="5080" indent="-285750">
              <a:lnSpc>
                <a:spcPct val="99700"/>
              </a:lnSpc>
              <a:spcBef>
                <a:spcPts val="105"/>
              </a:spcBef>
              <a:buFont typeface="Wingdings" panose="05000000000000000000" pitchFamily="2" charset="2"/>
              <a:buChar char="§"/>
            </a:pPr>
            <a:r>
              <a:rPr lang="en-US" dirty="0">
                <a:solidFill>
                  <a:srgbClr val="1F1F1F"/>
                </a:solidFill>
                <a:latin typeface="Arial" panose="020B0604020202020204" pitchFamily="34" charset="0"/>
                <a:cs typeface="Arial" panose="020B0604020202020204" pitchFamily="34" charset="0"/>
              </a:rPr>
              <a:t>A </a:t>
            </a:r>
            <a:r>
              <a:rPr lang="en-US" dirty="0" err="1">
                <a:solidFill>
                  <a:srgbClr val="1F1F1F"/>
                </a:solidFill>
                <a:latin typeface="Arial" panose="020B0604020202020204" pitchFamily="34" charset="0"/>
                <a:cs typeface="Arial" panose="020B0604020202020204" pitchFamily="34" charset="0"/>
              </a:rPr>
              <a:t>CatBoostRegressor</a:t>
            </a:r>
            <a:r>
              <a:rPr lang="en-US" dirty="0">
                <a:solidFill>
                  <a:srgbClr val="1F1F1F"/>
                </a:solidFill>
                <a:latin typeface="Arial" panose="020B0604020202020204" pitchFamily="34" charset="0"/>
                <a:cs typeface="Arial" panose="020B0604020202020204" pitchFamily="34" charset="0"/>
              </a:rPr>
              <a:t> model outperformed a baseline model in accuracy.</a:t>
            </a:r>
          </a:p>
          <a:p>
            <a:pPr marL="298450" marR="5080" indent="-285750">
              <a:lnSpc>
                <a:spcPct val="99700"/>
              </a:lnSpc>
              <a:spcBef>
                <a:spcPts val="105"/>
              </a:spcBef>
              <a:buFont typeface="Wingdings" panose="05000000000000000000" pitchFamily="2" charset="2"/>
              <a:buChar char="§"/>
            </a:pPr>
            <a:r>
              <a:rPr lang="en-US" dirty="0">
                <a:solidFill>
                  <a:srgbClr val="1F1F1F"/>
                </a:solidFill>
                <a:latin typeface="Arial" panose="020B0604020202020204" pitchFamily="34" charset="0"/>
                <a:cs typeface="Arial" panose="020B0604020202020204" pitchFamily="34" charset="0"/>
              </a:rPr>
              <a:t>The model considers factors like country, aviation sector, and time.</a:t>
            </a:r>
          </a:p>
          <a:p>
            <a:pPr marL="298450" marR="5080" indent="-285750">
              <a:lnSpc>
                <a:spcPct val="99700"/>
              </a:lnSpc>
              <a:spcBef>
                <a:spcPts val="105"/>
              </a:spcBef>
              <a:buFont typeface="Wingdings" panose="05000000000000000000" pitchFamily="2" charset="2"/>
              <a:buChar char="§"/>
            </a:pPr>
            <a:r>
              <a:rPr lang="en-US" dirty="0">
                <a:solidFill>
                  <a:srgbClr val="1F1F1F"/>
                </a:solidFill>
                <a:latin typeface="Arial" panose="020B0604020202020204" pitchFamily="34" charset="0"/>
                <a:cs typeface="Arial" panose="020B0604020202020204" pitchFamily="34" charset="0"/>
              </a:rPr>
              <a:t>It achieved high accuracy with low error rates (RMSE) and explained most of the CO2 emission variations (R-squared).</a:t>
            </a:r>
          </a:p>
          <a:p>
            <a:pPr marL="298450" marR="5080" indent="-285750">
              <a:lnSpc>
                <a:spcPct val="99700"/>
              </a:lnSpc>
              <a:spcBef>
                <a:spcPts val="105"/>
              </a:spcBef>
              <a:buFont typeface="Wingdings" panose="05000000000000000000" pitchFamily="2" charset="2"/>
              <a:buChar char="§"/>
            </a:pPr>
            <a:r>
              <a:rPr lang="en-US" dirty="0">
                <a:solidFill>
                  <a:srgbClr val="1F1F1F"/>
                </a:solidFill>
                <a:latin typeface="Arial" panose="020B0604020202020204" pitchFamily="34" charset="0"/>
                <a:cs typeface="Arial" panose="020B0604020202020204" pitchFamily="34" charset="0"/>
              </a:rPr>
              <a:t>This suggests the model can effectively predict CO2 emissions from aviation activities.</a:t>
            </a:r>
            <a:endParaRPr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938225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3292" y="424941"/>
            <a:ext cx="3797707" cy="505267"/>
          </a:xfrm>
          <a:prstGeom prst="rect">
            <a:avLst/>
          </a:prstGeom>
        </p:spPr>
        <p:txBody>
          <a:bodyPr vert="horz" wrap="square" lIns="0" tIns="12700" rIns="0" bIns="0" rtlCol="0">
            <a:spAutoFit/>
          </a:bodyPr>
          <a:lstStyle/>
          <a:p>
            <a:pPr marL="12700">
              <a:lnSpc>
                <a:spcPct val="100000"/>
              </a:lnSpc>
              <a:spcBef>
                <a:spcPts val="100"/>
              </a:spcBef>
            </a:pPr>
            <a:r>
              <a:rPr lang="en-US" sz="3200" b="1" spc="-10" dirty="0">
                <a:latin typeface="Arial"/>
                <a:cs typeface="Arial"/>
              </a:rPr>
              <a:t>Recommendations</a:t>
            </a:r>
            <a:endParaRPr sz="3200" dirty="0">
              <a:latin typeface="Arial"/>
              <a:cs typeface="Arial"/>
            </a:endParaRP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b="1" spc="-5" dirty="0">
                <a:latin typeface="Arial"/>
                <a:cs typeface="Arial"/>
              </a:rPr>
              <a:t>BITS</a:t>
            </a:r>
            <a:r>
              <a:rPr b="1" spc="-25" dirty="0">
                <a:latin typeface="Arial"/>
                <a:cs typeface="Arial"/>
              </a:rPr>
              <a:t> </a:t>
            </a:r>
            <a:r>
              <a:rPr spc="-5" dirty="0"/>
              <a:t>Pilani,</a:t>
            </a:r>
            <a:r>
              <a:rPr spc="-40" dirty="0"/>
              <a:t> </a:t>
            </a:r>
            <a:r>
              <a:rPr spc="-5" dirty="0"/>
              <a:t>Pilani</a:t>
            </a:r>
            <a:r>
              <a:rPr spc="-65" dirty="0"/>
              <a:t> </a:t>
            </a:r>
            <a:r>
              <a:rPr dirty="0"/>
              <a:t>Campus</a:t>
            </a:r>
          </a:p>
        </p:txBody>
      </p:sp>
      <p:sp>
        <p:nvSpPr>
          <p:cNvPr id="8" name="TextBox 7">
            <a:extLst>
              <a:ext uri="{FF2B5EF4-FFF2-40B4-BE49-F238E27FC236}">
                <a16:creationId xmlns:a16="http://schemas.microsoft.com/office/drawing/2014/main" id="{2940B1A3-7964-F8B1-64E2-522022519B2E}"/>
              </a:ext>
            </a:extLst>
          </p:cNvPr>
          <p:cNvSpPr txBox="1"/>
          <p:nvPr/>
        </p:nvSpPr>
        <p:spPr>
          <a:xfrm>
            <a:off x="393293" y="1600200"/>
            <a:ext cx="11265307" cy="4324261"/>
          </a:xfrm>
          <a:prstGeom prst="rect">
            <a:avLst/>
          </a:prstGeom>
          <a:noFill/>
        </p:spPr>
        <p:txBody>
          <a:bodyPr wrap="square">
            <a:spAutoFit/>
          </a:bodyPr>
          <a:lstStyle/>
          <a:p>
            <a:pPr marL="298450" marR="5080" indent="-285750">
              <a:lnSpc>
                <a:spcPct val="99700"/>
              </a:lnSpc>
              <a:spcBef>
                <a:spcPts val="105"/>
              </a:spcBef>
              <a:buFont typeface="Wingdings" panose="05000000000000000000" pitchFamily="2" charset="2"/>
              <a:buChar char="§"/>
            </a:pPr>
            <a:r>
              <a:rPr lang="en-US" sz="1800" b="1" dirty="0">
                <a:solidFill>
                  <a:srgbClr val="1F1F1F"/>
                </a:solidFill>
                <a:latin typeface="Arial" panose="020B0604020202020204" pitchFamily="34" charset="0"/>
                <a:cs typeface="Arial" panose="020B0604020202020204" pitchFamily="34" charset="0"/>
              </a:rPr>
              <a:t>Adopting Sustainable Practices: </a:t>
            </a:r>
            <a:r>
              <a:rPr lang="en-US" sz="1800" dirty="0">
                <a:solidFill>
                  <a:srgbClr val="1F1F1F"/>
                </a:solidFill>
                <a:latin typeface="Arial" panose="020B0604020202020204" pitchFamily="34" charset="0"/>
                <a:cs typeface="Arial" panose="020B0604020202020204" pitchFamily="34" charset="0"/>
              </a:rPr>
              <a:t>Encourage the aviation industry to adopt sustainable practices, such as investing in fuel-efficient aircraft, optimizing flight routes, and implementing alternative propulsion technologies like electric or biofuel-powered planes.</a:t>
            </a:r>
          </a:p>
          <a:p>
            <a:pPr marL="12700" marR="5080">
              <a:lnSpc>
                <a:spcPct val="99700"/>
              </a:lnSpc>
              <a:spcBef>
                <a:spcPts val="105"/>
              </a:spcBef>
            </a:pPr>
            <a:endParaRPr lang="en-US" sz="1800" dirty="0">
              <a:solidFill>
                <a:srgbClr val="1F1F1F"/>
              </a:solidFill>
              <a:latin typeface="Arial" panose="020B0604020202020204" pitchFamily="34" charset="0"/>
              <a:cs typeface="Arial" panose="020B0604020202020204" pitchFamily="34" charset="0"/>
            </a:endParaRPr>
          </a:p>
          <a:p>
            <a:pPr marL="298450" marR="5080" indent="-285750">
              <a:lnSpc>
                <a:spcPct val="99700"/>
              </a:lnSpc>
              <a:spcBef>
                <a:spcPts val="105"/>
              </a:spcBef>
              <a:buFont typeface="Wingdings" panose="05000000000000000000" pitchFamily="2" charset="2"/>
              <a:buChar char="§"/>
            </a:pPr>
            <a:r>
              <a:rPr lang="en-US" sz="1800" b="1" dirty="0">
                <a:solidFill>
                  <a:srgbClr val="1F1F1F"/>
                </a:solidFill>
                <a:latin typeface="Arial" panose="020B0604020202020204" pitchFamily="34" charset="0"/>
                <a:cs typeface="Arial" panose="020B0604020202020204" pitchFamily="34" charset="0"/>
              </a:rPr>
              <a:t>Regulatory Measures: </a:t>
            </a:r>
            <a:r>
              <a:rPr lang="en-US" sz="1800" dirty="0">
                <a:solidFill>
                  <a:srgbClr val="1F1F1F"/>
                </a:solidFill>
                <a:latin typeface="Arial" panose="020B0604020202020204" pitchFamily="34" charset="0"/>
                <a:cs typeface="Arial" panose="020B0604020202020204" pitchFamily="34" charset="0"/>
              </a:rPr>
              <a:t>Implement stringent regulations and emission reduction targets for the aviation sector to curb CO2 emissions. This could include emissions trading schemes, carbon pricing mechanisms, and incentives for investing in green technologies.</a:t>
            </a:r>
          </a:p>
          <a:p>
            <a:pPr marL="12700" marR="5080">
              <a:lnSpc>
                <a:spcPct val="99700"/>
              </a:lnSpc>
              <a:spcBef>
                <a:spcPts val="105"/>
              </a:spcBef>
            </a:pPr>
            <a:endParaRPr lang="en-US" sz="1800" dirty="0">
              <a:solidFill>
                <a:srgbClr val="1F1F1F"/>
              </a:solidFill>
              <a:latin typeface="Arial" panose="020B0604020202020204" pitchFamily="34" charset="0"/>
              <a:cs typeface="Arial" panose="020B0604020202020204" pitchFamily="34" charset="0"/>
            </a:endParaRPr>
          </a:p>
          <a:p>
            <a:pPr marL="298450" marR="5080" indent="-285750">
              <a:lnSpc>
                <a:spcPct val="99700"/>
              </a:lnSpc>
              <a:spcBef>
                <a:spcPts val="105"/>
              </a:spcBef>
              <a:buFont typeface="Wingdings" panose="05000000000000000000" pitchFamily="2" charset="2"/>
              <a:buChar char="§"/>
            </a:pPr>
            <a:r>
              <a:rPr lang="en-US" sz="1800" b="1" dirty="0">
                <a:solidFill>
                  <a:srgbClr val="1F1F1F"/>
                </a:solidFill>
                <a:latin typeface="Arial" panose="020B0604020202020204" pitchFamily="34" charset="0"/>
                <a:cs typeface="Arial" panose="020B0604020202020204" pitchFamily="34" charset="0"/>
              </a:rPr>
              <a:t>Infrastructure Development: </a:t>
            </a:r>
            <a:r>
              <a:rPr lang="en-US" sz="1800" dirty="0">
                <a:solidFill>
                  <a:srgbClr val="1F1F1F"/>
                </a:solidFill>
                <a:latin typeface="Arial" panose="020B0604020202020204" pitchFamily="34" charset="0"/>
                <a:cs typeface="Arial" panose="020B0604020202020204" pitchFamily="34" charset="0"/>
              </a:rPr>
              <a:t>Invest in modernizing aviation infrastructure to enhance efficiency and reduce emissions. This includes upgrading air traffic management systems, developing eco-friendly airports, and promoting the use of renewable energy sources.</a:t>
            </a:r>
          </a:p>
          <a:p>
            <a:pPr marL="12700" marR="5080">
              <a:lnSpc>
                <a:spcPct val="99700"/>
              </a:lnSpc>
              <a:spcBef>
                <a:spcPts val="105"/>
              </a:spcBef>
            </a:pPr>
            <a:endParaRPr lang="en-US" sz="1800" dirty="0">
              <a:solidFill>
                <a:srgbClr val="1F1F1F"/>
              </a:solidFill>
              <a:latin typeface="Arial" panose="020B0604020202020204" pitchFamily="34" charset="0"/>
              <a:cs typeface="Arial" panose="020B0604020202020204" pitchFamily="34" charset="0"/>
            </a:endParaRPr>
          </a:p>
          <a:p>
            <a:pPr marL="298450" marR="5080" indent="-285750">
              <a:lnSpc>
                <a:spcPct val="99700"/>
              </a:lnSpc>
              <a:spcBef>
                <a:spcPts val="105"/>
              </a:spcBef>
              <a:buFont typeface="Wingdings" panose="05000000000000000000" pitchFamily="2" charset="2"/>
              <a:buChar char="§"/>
            </a:pPr>
            <a:r>
              <a:rPr lang="en-US" sz="1800" b="1" dirty="0">
                <a:solidFill>
                  <a:srgbClr val="1F1F1F"/>
                </a:solidFill>
                <a:latin typeface="Arial" panose="020B0604020202020204" pitchFamily="34" charset="0"/>
                <a:cs typeface="Arial" panose="020B0604020202020204" pitchFamily="34" charset="0"/>
              </a:rPr>
              <a:t>Public Awareness and Education</a:t>
            </a:r>
            <a:r>
              <a:rPr lang="en-US" sz="1800" dirty="0">
                <a:solidFill>
                  <a:srgbClr val="1F1F1F"/>
                </a:solidFill>
                <a:latin typeface="Arial" panose="020B0604020202020204" pitchFamily="34" charset="0"/>
                <a:cs typeface="Arial" panose="020B0604020202020204" pitchFamily="34" charset="0"/>
              </a:rPr>
              <a:t>: Raise public awareness about the environmental impact of aviation and encourage individuals to make environmentally conscious travel choices, such as opting for alternative modes of transportation or offsetting their carbon footprint.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3292" y="424941"/>
            <a:ext cx="2883307" cy="505267"/>
          </a:xfrm>
          <a:prstGeom prst="rect">
            <a:avLst/>
          </a:prstGeom>
        </p:spPr>
        <p:txBody>
          <a:bodyPr vert="horz" wrap="square" lIns="0" tIns="12700" rIns="0" bIns="0" rtlCol="0">
            <a:spAutoFit/>
          </a:bodyPr>
          <a:lstStyle/>
          <a:p>
            <a:pPr marL="12700">
              <a:lnSpc>
                <a:spcPct val="100000"/>
              </a:lnSpc>
              <a:spcBef>
                <a:spcPts val="100"/>
              </a:spcBef>
            </a:pPr>
            <a:r>
              <a:rPr lang="en-US" sz="3200" b="1" dirty="0">
                <a:latin typeface="Arial"/>
                <a:cs typeface="Arial"/>
              </a:rPr>
              <a:t>Future Work</a:t>
            </a:r>
            <a:endParaRPr sz="3200" dirty="0">
              <a:latin typeface="Arial"/>
              <a:cs typeface="Arial"/>
            </a:endParaRP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b="1" spc="-5" dirty="0">
                <a:latin typeface="Arial"/>
                <a:cs typeface="Arial"/>
              </a:rPr>
              <a:t>BITS</a:t>
            </a:r>
            <a:r>
              <a:rPr b="1" spc="-25" dirty="0">
                <a:latin typeface="Arial"/>
                <a:cs typeface="Arial"/>
              </a:rPr>
              <a:t> </a:t>
            </a:r>
            <a:r>
              <a:rPr spc="-5" dirty="0"/>
              <a:t>Pilani,</a:t>
            </a:r>
            <a:r>
              <a:rPr spc="-40" dirty="0"/>
              <a:t> </a:t>
            </a:r>
            <a:r>
              <a:rPr spc="-5" dirty="0"/>
              <a:t>Pilani</a:t>
            </a:r>
            <a:r>
              <a:rPr spc="-65" dirty="0"/>
              <a:t> </a:t>
            </a:r>
            <a:r>
              <a:rPr dirty="0"/>
              <a:t>Campus</a:t>
            </a:r>
          </a:p>
        </p:txBody>
      </p:sp>
      <p:sp>
        <p:nvSpPr>
          <p:cNvPr id="3" name="object 3"/>
          <p:cNvSpPr txBox="1"/>
          <p:nvPr/>
        </p:nvSpPr>
        <p:spPr>
          <a:xfrm>
            <a:off x="393292" y="1752600"/>
            <a:ext cx="11570108" cy="4647426"/>
          </a:xfrm>
          <a:prstGeom prst="rect">
            <a:avLst/>
          </a:prstGeom>
        </p:spPr>
        <p:txBody>
          <a:bodyPr vert="horz" wrap="square" lIns="0" tIns="50800" rIns="0" bIns="0" rtlCol="0">
            <a:spAutoFit/>
          </a:bodyPr>
          <a:lstStyle/>
          <a:p>
            <a:pPr marL="354965" indent="-342900">
              <a:lnSpc>
                <a:spcPct val="100000"/>
              </a:lnSpc>
              <a:spcBef>
                <a:spcPts val="400"/>
              </a:spcBef>
              <a:buFont typeface="Arial" panose="020B0604020202020204" pitchFamily="34" charset="0"/>
              <a:buChar char="•"/>
              <a:tabLst>
                <a:tab pos="267335" algn="l"/>
              </a:tabLst>
            </a:pPr>
            <a:r>
              <a:rPr lang="en-US" sz="1700" b="1" dirty="0">
                <a:latin typeface="Arial" panose="020B0604020202020204" pitchFamily="34" charset="0"/>
                <a:cs typeface="Arial" panose="020B0604020202020204" pitchFamily="34" charset="0"/>
              </a:rPr>
              <a:t>Refinement of Machine Learning Models: </a:t>
            </a:r>
            <a:r>
              <a:rPr lang="en-US" sz="1700" dirty="0">
                <a:latin typeface="Arial" panose="020B0604020202020204" pitchFamily="34" charset="0"/>
                <a:cs typeface="Arial" panose="020B0604020202020204" pitchFamily="34" charset="0"/>
              </a:rPr>
              <a:t>Continuously refine and improve machine learning models for predicting CO2 emissions from aviation activities. This involves incorporating additional features, refining algorithms, and validating model performance on real-world data.</a:t>
            </a:r>
          </a:p>
          <a:p>
            <a:pPr marL="12065">
              <a:lnSpc>
                <a:spcPct val="100000"/>
              </a:lnSpc>
              <a:spcBef>
                <a:spcPts val="400"/>
              </a:spcBef>
              <a:tabLst>
                <a:tab pos="267335" algn="l"/>
              </a:tabLst>
            </a:pPr>
            <a:endParaRPr lang="en-US" sz="1700" dirty="0">
              <a:latin typeface="Arial" panose="020B0604020202020204" pitchFamily="34" charset="0"/>
              <a:cs typeface="Arial" panose="020B0604020202020204" pitchFamily="34" charset="0"/>
            </a:endParaRPr>
          </a:p>
          <a:p>
            <a:pPr marL="354965" indent="-342900">
              <a:lnSpc>
                <a:spcPct val="100000"/>
              </a:lnSpc>
              <a:spcBef>
                <a:spcPts val="400"/>
              </a:spcBef>
              <a:buFont typeface="Arial" panose="020B0604020202020204" pitchFamily="34" charset="0"/>
              <a:buChar char="•"/>
              <a:tabLst>
                <a:tab pos="267335" algn="l"/>
              </a:tabLst>
            </a:pPr>
            <a:r>
              <a:rPr lang="en-US" sz="1700" b="1" dirty="0">
                <a:latin typeface="Arial" panose="020B0604020202020204" pitchFamily="34" charset="0"/>
                <a:cs typeface="Arial" panose="020B0604020202020204" pitchFamily="34" charset="0"/>
              </a:rPr>
              <a:t>Exploration of Alternative Fuels: </a:t>
            </a:r>
            <a:r>
              <a:rPr lang="en-US" sz="1700" dirty="0">
                <a:latin typeface="Arial" panose="020B0604020202020204" pitchFamily="34" charset="0"/>
                <a:cs typeface="Arial" panose="020B0604020202020204" pitchFamily="34" charset="0"/>
              </a:rPr>
              <a:t>Further research and development into alternative aviation fuels, such as sustainable biofuels or hydrogen, to reduce reliance on fossil fuels and mitigate CO2 emissions.</a:t>
            </a:r>
          </a:p>
          <a:p>
            <a:pPr marL="12065">
              <a:lnSpc>
                <a:spcPct val="100000"/>
              </a:lnSpc>
              <a:spcBef>
                <a:spcPts val="400"/>
              </a:spcBef>
              <a:tabLst>
                <a:tab pos="267335" algn="l"/>
              </a:tabLst>
            </a:pPr>
            <a:endParaRPr lang="en-US" sz="1700" dirty="0">
              <a:latin typeface="Arial" panose="020B0604020202020204" pitchFamily="34" charset="0"/>
              <a:cs typeface="Arial" panose="020B0604020202020204" pitchFamily="34" charset="0"/>
            </a:endParaRPr>
          </a:p>
          <a:p>
            <a:pPr marL="354965" indent="-342900">
              <a:lnSpc>
                <a:spcPct val="100000"/>
              </a:lnSpc>
              <a:spcBef>
                <a:spcPts val="400"/>
              </a:spcBef>
              <a:buFont typeface="Arial" panose="020B0604020202020204" pitchFamily="34" charset="0"/>
              <a:buChar char="•"/>
              <a:tabLst>
                <a:tab pos="267335" algn="l"/>
              </a:tabLst>
            </a:pPr>
            <a:r>
              <a:rPr lang="en-US" sz="1700" b="1" dirty="0">
                <a:latin typeface="Arial" panose="020B0604020202020204" pitchFamily="34" charset="0"/>
                <a:cs typeface="Arial" panose="020B0604020202020204" pitchFamily="34" charset="0"/>
              </a:rPr>
              <a:t>Impact of Technological Advances: </a:t>
            </a:r>
            <a:r>
              <a:rPr lang="en-US" sz="1700" dirty="0">
                <a:latin typeface="Arial" panose="020B0604020202020204" pitchFamily="34" charset="0"/>
                <a:cs typeface="Arial" panose="020B0604020202020204" pitchFamily="34" charset="0"/>
              </a:rPr>
              <a:t>Investigate the potential impact of emerging technologies, such as electric or hybrid-electric aircraft, on reducing aviation emissions and their feasibility for widespread adoption.</a:t>
            </a:r>
          </a:p>
          <a:p>
            <a:pPr marL="12065">
              <a:lnSpc>
                <a:spcPct val="100000"/>
              </a:lnSpc>
              <a:spcBef>
                <a:spcPts val="400"/>
              </a:spcBef>
              <a:tabLst>
                <a:tab pos="267335" algn="l"/>
              </a:tabLst>
            </a:pPr>
            <a:endParaRPr lang="en-US" sz="1700" dirty="0">
              <a:latin typeface="Arial" panose="020B0604020202020204" pitchFamily="34" charset="0"/>
              <a:cs typeface="Arial" panose="020B0604020202020204" pitchFamily="34" charset="0"/>
            </a:endParaRPr>
          </a:p>
          <a:p>
            <a:pPr marL="354965" indent="-342900">
              <a:lnSpc>
                <a:spcPct val="100000"/>
              </a:lnSpc>
              <a:spcBef>
                <a:spcPts val="400"/>
              </a:spcBef>
              <a:buFont typeface="Arial" panose="020B0604020202020204" pitchFamily="34" charset="0"/>
              <a:buChar char="•"/>
              <a:tabLst>
                <a:tab pos="267335" algn="l"/>
              </a:tabLst>
            </a:pPr>
            <a:r>
              <a:rPr lang="en-US" sz="1700" b="1" dirty="0">
                <a:latin typeface="Arial" panose="020B0604020202020204" pitchFamily="34" charset="0"/>
                <a:cs typeface="Arial" panose="020B0604020202020204" pitchFamily="34" charset="0"/>
              </a:rPr>
              <a:t>Policy Evaluation: </a:t>
            </a:r>
            <a:r>
              <a:rPr lang="en-US" sz="1700" dirty="0">
                <a:latin typeface="Arial" panose="020B0604020202020204" pitchFamily="34" charset="0"/>
                <a:cs typeface="Arial" panose="020B0604020202020204" pitchFamily="34" charset="0"/>
              </a:rPr>
              <a:t>Evaluate the effectiveness of existing environmental policies and regulations in mitigating aviation emissions and identify areas for improvement or expansion.</a:t>
            </a:r>
          </a:p>
          <a:p>
            <a:pPr marL="12065">
              <a:lnSpc>
                <a:spcPct val="100000"/>
              </a:lnSpc>
              <a:spcBef>
                <a:spcPts val="400"/>
              </a:spcBef>
              <a:tabLst>
                <a:tab pos="267335" algn="l"/>
              </a:tabLst>
            </a:pPr>
            <a:endParaRPr lang="en-US" sz="1700" dirty="0">
              <a:latin typeface="Arial" panose="020B0604020202020204" pitchFamily="34" charset="0"/>
              <a:cs typeface="Arial" panose="020B0604020202020204" pitchFamily="34" charset="0"/>
            </a:endParaRPr>
          </a:p>
          <a:p>
            <a:pPr marL="354965" indent="-342900">
              <a:lnSpc>
                <a:spcPct val="100000"/>
              </a:lnSpc>
              <a:spcBef>
                <a:spcPts val="400"/>
              </a:spcBef>
              <a:buFont typeface="Arial" panose="020B0604020202020204" pitchFamily="34" charset="0"/>
              <a:buChar char="•"/>
              <a:tabLst>
                <a:tab pos="267335" algn="l"/>
              </a:tabLst>
            </a:pPr>
            <a:r>
              <a:rPr lang="en-US" sz="1700" b="1" dirty="0">
                <a:latin typeface="Arial" panose="020B0604020202020204" pitchFamily="34" charset="0"/>
                <a:cs typeface="Arial" panose="020B0604020202020204" pitchFamily="34" charset="0"/>
              </a:rPr>
              <a:t>Global Data Collaboration: </a:t>
            </a:r>
            <a:r>
              <a:rPr lang="en-US" sz="1700" dirty="0">
                <a:latin typeface="Arial" panose="020B0604020202020204" pitchFamily="34" charset="0"/>
                <a:cs typeface="Arial" panose="020B0604020202020204" pitchFamily="34" charset="0"/>
              </a:rPr>
              <a:t>Foster collaboration among countries and international organizations to collect and share comprehensive data on aviation emissions, enabling more accurate modeling and analysis of environmental impacts on a global scale.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62560">
              <a:lnSpc>
                <a:spcPct val="100000"/>
              </a:lnSpc>
              <a:spcBef>
                <a:spcPts val="100"/>
              </a:spcBef>
            </a:pPr>
            <a:r>
              <a:rPr spc="-15" dirty="0"/>
              <a:t>Questions</a:t>
            </a:r>
            <a:r>
              <a:rPr spc="-160" dirty="0"/>
              <a:t> </a:t>
            </a:r>
            <a:r>
              <a:rPr dirty="0"/>
              <a:t>?</a:t>
            </a:r>
          </a:p>
        </p:txBody>
      </p:sp>
      <p:sp>
        <p:nvSpPr>
          <p:cNvPr id="3" name="object 3"/>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b="1" spc="-5" dirty="0">
                <a:latin typeface="Arial"/>
                <a:cs typeface="Arial"/>
              </a:rPr>
              <a:t>BITS</a:t>
            </a:r>
            <a:r>
              <a:rPr b="1" spc="-25" dirty="0">
                <a:latin typeface="Arial"/>
                <a:cs typeface="Arial"/>
              </a:rPr>
              <a:t> </a:t>
            </a:r>
            <a:r>
              <a:rPr spc="-5" dirty="0"/>
              <a:t>Pilani,</a:t>
            </a:r>
            <a:r>
              <a:rPr spc="-40" dirty="0"/>
              <a:t> </a:t>
            </a:r>
            <a:r>
              <a:rPr spc="-5" dirty="0"/>
              <a:t>Pilani</a:t>
            </a:r>
            <a:r>
              <a:rPr spc="-65" dirty="0"/>
              <a:t> </a:t>
            </a:r>
            <a:r>
              <a:rPr dirty="0"/>
              <a:t>Campus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3293" y="424941"/>
            <a:ext cx="8217307" cy="443711"/>
          </a:xfrm>
          <a:prstGeom prst="rect">
            <a:avLst/>
          </a:prstGeom>
        </p:spPr>
        <p:txBody>
          <a:bodyPr vert="horz" wrap="square" lIns="0" tIns="12700" rIns="0" bIns="0" rtlCol="0">
            <a:spAutoFit/>
          </a:bodyPr>
          <a:lstStyle/>
          <a:p>
            <a:pPr marL="12700">
              <a:lnSpc>
                <a:spcPct val="100000"/>
              </a:lnSpc>
              <a:spcBef>
                <a:spcPts val="100"/>
              </a:spcBef>
            </a:pPr>
            <a:r>
              <a:rPr lang="en-US" sz="2800" b="1" spc="-15" dirty="0">
                <a:latin typeface="Arial"/>
                <a:cs typeface="Arial"/>
              </a:rPr>
              <a:t>Abstract</a:t>
            </a:r>
            <a:endParaRPr sz="2800" dirty="0">
              <a:latin typeface="Arial"/>
              <a:cs typeface="Arial"/>
            </a:endParaRP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b="1" spc="-5" dirty="0">
                <a:latin typeface="Arial"/>
                <a:cs typeface="Arial"/>
              </a:rPr>
              <a:t>BITS</a:t>
            </a:r>
            <a:r>
              <a:rPr b="1" spc="-25" dirty="0">
                <a:latin typeface="Arial"/>
                <a:cs typeface="Arial"/>
              </a:rPr>
              <a:t> </a:t>
            </a:r>
            <a:r>
              <a:rPr spc="-5" dirty="0"/>
              <a:t>Pilani,</a:t>
            </a:r>
            <a:r>
              <a:rPr spc="-40" dirty="0"/>
              <a:t> </a:t>
            </a:r>
            <a:r>
              <a:rPr spc="-5" dirty="0"/>
              <a:t>Pilani</a:t>
            </a:r>
            <a:r>
              <a:rPr spc="-65" dirty="0"/>
              <a:t> </a:t>
            </a:r>
            <a:r>
              <a:rPr dirty="0"/>
              <a:t>Campus</a:t>
            </a:r>
          </a:p>
        </p:txBody>
      </p:sp>
      <p:sp>
        <p:nvSpPr>
          <p:cNvPr id="3" name="object 3"/>
          <p:cNvSpPr txBox="1"/>
          <p:nvPr/>
        </p:nvSpPr>
        <p:spPr>
          <a:xfrm>
            <a:off x="393293" y="1767327"/>
            <a:ext cx="10854055" cy="3686971"/>
          </a:xfrm>
          <a:prstGeom prst="rect">
            <a:avLst/>
          </a:prstGeom>
        </p:spPr>
        <p:txBody>
          <a:bodyPr vert="horz" wrap="square" lIns="0" tIns="12065" rIns="0" bIns="0" rtlCol="0">
            <a:spAutoFit/>
          </a:bodyPr>
          <a:lstStyle/>
          <a:p>
            <a:pPr marL="298450" marR="57785" indent="-285750">
              <a:lnSpc>
                <a:spcPct val="150100"/>
              </a:lnSpc>
              <a:spcBef>
                <a:spcPts val="95"/>
              </a:spcBef>
              <a:buFont typeface="Wingdings" panose="05000000000000000000" pitchFamily="2" charset="2"/>
              <a:buChar char="§"/>
            </a:pPr>
            <a:r>
              <a:rPr lang="en-US" sz="2000" spc="-15" dirty="0">
                <a:latin typeface="Arial" panose="020B0604020202020204" pitchFamily="34" charset="0"/>
                <a:cs typeface="Arial" panose="020B0604020202020204" pitchFamily="34" charset="0"/>
              </a:rPr>
              <a:t>The exponential growth of the aviation industry has facilitated global connectivity and economic prosperity.</a:t>
            </a:r>
          </a:p>
          <a:p>
            <a:pPr marL="298450" marR="57785" indent="-285750">
              <a:lnSpc>
                <a:spcPct val="150100"/>
              </a:lnSpc>
              <a:spcBef>
                <a:spcPts val="95"/>
              </a:spcBef>
              <a:buFont typeface="Wingdings" panose="05000000000000000000" pitchFamily="2" charset="2"/>
              <a:buChar char="§"/>
            </a:pPr>
            <a:r>
              <a:rPr lang="en-US" sz="2000" spc="-15" dirty="0">
                <a:latin typeface="Arial" panose="020B0604020202020204" pitchFamily="34" charset="0"/>
                <a:cs typeface="Arial" panose="020B0604020202020204" pitchFamily="34" charset="0"/>
              </a:rPr>
              <a:t>This expansion has brought forth environmental challenges, primarily in the form of air pollution, which poses significant threats to both human health and climate stability.</a:t>
            </a:r>
          </a:p>
          <a:p>
            <a:pPr marL="298450" marR="57785" indent="-285750">
              <a:lnSpc>
                <a:spcPct val="150100"/>
              </a:lnSpc>
              <a:spcBef>
                <a:spcPts val="95"/>
              </a:spcBef>
              <a:buFont typeface="Wingdings" panose="05000000000000000000" pitchFamily="2" charset="2"/>
              <a:buChar char="§"/>
            </a:pPr>
            <a:r>
              <a:rPr lang="en-US" sz="2000" spc="-15" dirty="0">
                <a:latin typeface="Arial" panose="020B0604020202020204" pitchFamily="34" charset="0"/>
                <a:cs typeface="Arial" panose="020B0604020202020204" pitchFamily="34" charset="0"/>
              </a:rPr>
              <a:t>This dissertation explores the impacts of aviation on the environment, focusing on carbon dioxide (CO2) emissions as a significant contributor to air pollution.</a:t>
            </a:r>
          </a:p>
          <a:p>
            <a:pPr marL="298450" marR="57785" indent="-285750">
              <a:lnSpc>
                <a:spcPct val="150100"/>
              </a:lnSpc>
              <a:spcBef>
                <a:spcPts val="95"/>
              </a:spcBef>
              <a:buFont typeface="Wingdings" panose="05000000000000000000" pitchFamily="2" charset="2"/>
              <a:buChar char="§"/>
            </a:pPr>
            <a:r>
              <a:rPr lang="en-US" sz="2000" spc="-15" dirty="0">
                <a:latin typeface="Arial" panose="020B0604020202020204" pitchFamily="34" charset="0"/>
                <a:cs typeface="Arial" panose="020B0604020202020204" pitchFamily="34" charset="0"/>
              </a:rPr>
              <a:t>Machine learning is used for sustainable aviation practices by utilizing daily CO2 emission data from various countries.</a:t>
            </a:r>
            <a:endParaRPr lang="en-US" sz="2000" dirty="0">
              <a:latin typeface="Arial" panose="020B0604020202020204" pitchFamily="34" charset="0"/>
              <a:cs typeface="Arial"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137786" y="2881960"/>
            <a:ext cx="3634104" cy="940435"/>
          </a:xfrm>
          <a:prstGeom prst="rect">
            <a:avLst/>
          </a:prstGeom>
        </p:spPr>
        <p:txBody>
          <a:bodyPr vert="horz" wrap="square" lIns="0" tIns="12700" rIns="0" bIns="0" rtlCol="0">
            <a:spAutoFit/>
          </a:bodyPr>
          <a:lstStyle/>
          <a:p>
            <a:pPr marL="12700">
              <a:lnSpc>
                <a:spcPct val="100000"/>
              </a:lnSpc>
              <a:spcBef>
                <a:spcPts val="100"/>
              </a:spcBef>
            </a:pPr>
            <a:r>
              <a:rPr spc="-10" dirty="0"/>
              <a:t>Thank</a:t>
            </a:r>
            <a:r>
              <a:rPr spc="-295" dirty="0"/>
              <a:t> </a:t>
            </a:r>
            <a:r>
              <a:rPr spc="-125" dirty="0"/>
              <a:t>You</a:t>
            </a:r>
          </a:p>
        </p:txBody>
      </p:sp>
      <p:sp>
        <p:nvSpPr>
          <p:cNvPr id="3" name="object 3"/>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b="1" spc="-5" dirty="0">
                <a:latin typeface="Arial"/>
                <a:cs typeface="Arial"/>
              </a:rPr>
              <a:t>BITS</a:t>
            </a:r>
            <a:r>
              <a:rPr b="1" spc="-25" dirty="0">
                <a:latin typeface="Arial"/>
                <a:cs typeface="Arial"/>
              </a:rPr>
              <a:t> </a:t>
            </a:r>
            <a:r>
              <a:rPr spc="-5" dirty="0"/>
              <a:t>Pilani,</a:t>
            </a:r>
            <a:r>
              <a:rPr spc="-40" dirty="0"/>
              <a:t> </a:t>
            </a:r>
            <a:r>
              <a:rPr spc="-5" dirty="0"/>
              <a:t>Pilani</a:t>
            </a:r>
            <a:r>
              <a:rPr spc="-65" dirty="0"/>
              <a:t> </a:t>
            </a:r>
            <a:r>
              <a:rPr dirty="0"/>
              <a:t>Campus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3293" y="424941"/>
            <a:ext cx="5037455" cy="574040"/>
          </a:xfrm>
          <a:prstGeom prst="rect">
            <a:avLst/>
          </a:prstGeom>
        </p:spPr>
        <p:txBody>
          <a:bodyPr vert="horz" wrap="square" lIns="0" tIns="12700" rIns="0" bIns="0" rtlCol="0">
            <a:spAutoFit/>
          </a:bodyPr>
          <a:lstStyle/>
          <a:p>
            <a:pPr marL="12700">
              <a:lnSpc>
                <a:spcPct val="100000"/>
              </a:lnSpc>
              <a:spcBef>
                <a:spcPts val="100"/>
              </a:spcBef>
            </a:pPr>
            <a:r>
              <a:rPr lang="en-US" sz="3600" b="1" dirty="0">
                <a:latin typeface="Arial"/>
                <a:cs typeface="Arial"/>
              </a:rPr>
              <a:t>Dataset Overview</a:t>
            </a:r>
            <a:endParaRPr sz="3600" dirty="0">
              <a:latin typeface="Arial"/>
              <a:cs typeface="Arial"/>
            </a:endParaRP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b="1" spc="-5" dirty="0">
                <a:latin typeface="Arial"/>
                <a:cs typeface="Arial"/>
              </a:rPr>
              <a:t>BITS</a:t>
            </a:r>
            <a:r>
              <a:rPr b="1" spc="-25" dirty="0">
                <a:latin typeface="Arial"/>
                <a:cs typeface="Arial"/>
              </a:rPr>
              <a:t> </a:t>
            </a:r>
            <a:r>
              <a:rPr spc="-5" dirty="0"/>
              <a:t>Pilani,</a:t>
            </a:r>
            <a:r>
              <a:rPr spc="-40" dirty="0"/>
              <a:t> </a:t>
            </a:r>
            <a:r>
              <a:rPr spc="-5" dirty="0"/>
              <a:t>Pilani</a:t>
            </a:r>
            <a:r>
              <a:rPr spc="-65" dirty="0"/>
              <a:t> </a:t>
            </a:r>
            <a:r>
              <a:rPr dirty="0"/>
              <a:t>Campus</a:t>
            </a:r>
          </a:p>
        </p:txBody>
      </p:sp>
      <p:sp>
        <p:nvSpPr>
          <p:cNvPr id="3" name="object 3"/>
          <p:cNvSpPr txBox="1"/>
          <p:nvPr/>
        </p:nvSpPr>
        <p:spPr>
          <a:xfrm>
            <a:off x="393293" y="1828800"/>
            <a:ext cx="11173867" cy="2182649"/>
          </a:xfrm>
          <a:prstGeom prst="rect">
            <a:avLst/>
          </a:prstGeom>
        </p:spPr>
        <p:txBody>
          <a:bodyPr vert="horz" wrap="square" lIns="0" tIns="12700" rIns="0" bIns="0" rtlCol="0">
            <a:spAutoFit/>
          </a:bodyPr>
          <a:lstStyle/>
          <a:p>
            <a:pPr marL="414655" indent="-285750">
              <a:spcAft>
                <a:spcPts val="1500"/>
              </a:spcAft>
              <a:buFont typeface="Wingdings" panose="05000000000000000000" pitchFamily="2" charset="2"/>
              <a:buChar char="§"/>
            </a:pPr>
            <a:r>
              <a:rPr lang="en-IN" spc="-5" dirty="0">
                <a:latin typeface="Arial" panose="020B0604020202020204" pitchFamily="34" charset="0"/>
                <a:cs typeface="Arial" panose="020B0604020202020204" pitchFamily="34" charset="0"/>
              </a:rPr>
              <a:t>The dataset utilized in this study, originates from </a:t>
            </a:r>
            <a:r>
              <a:rPr lang="en-IN" spc="-5" dirty="0">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Carbon Monitor</a:t>
            </a:r>
            <a:r>
              <a:rPr lang="en-IN" spc="-5" dirty="0">
                <a:latin typeface="Arial" panose="020B0604020202020204" pitchFamily="34" charset="0"/>
                <a:cs typeface="Arial" panose="020B0604020202020204" pitchFamily="34" charset="0"/>
              </a:rPr>
              <a:t>, a platform dedicated to tracking and analyzing carbon emissions globally</a:t>
            </a:r>
          </a:p>
          <a:p>
            <a:pPr marL="298450" indent="-285750">
              <a:lnSpc>
                <a:spcPct val="100000"/>
              </a:lnSpc>
              <a:spcBef>
                <a:spcPts val="100"/>
              </a:spcBef>
              <a:buFont typeface="Wingdings" panose="05000000000000000000" pitchFamily="2" charset="2"/>
              <a:buChar char="§"/>
              <a:tabLst>
                <a:tab pos="264160" algn="l"/>
              </a:tabLst>
            </a:pPr>
            <a:r>
              <a:rPr lang="en-US" spc="-5" dirty="0">
                <a:latin typeface="Arial" panose="020B0604020202020204" pitchFamily="34" charset="0"/>
                <a:cs typeface="Arial" panose="020B0604020202020204" pitchFamily="34" charset="0"/>
              </a:rPr>
              <a:t>This dataset provides comprehensive insights into carbon dioxide (CO2) emissions attributed to aviation activities across various countries and sectors.</a:t>
            </a:r>
          </a:p>
          <a:p>
            <a:pPr marL="12700">
              <a:lnSpc>
                <a:spcPct val="100000"/>
              </a:lnSpc>
              <a:spcBef>
                <a:spcPts val="100"/>
              </a:spcBef>
              <a:tabLst>
                <a:tab pos="264160" algn="l"/>
              </a:tabLst>
            </a:pPr>
            <a:endParaRPr lang="en-US" spc="-5" dirty="0">
              <a:latin typeface="Arial" panose="020B0604020202020204" pitchFamily="34" charset="0"/>
              <a:cs typeface="Arial" panose="020B0604020202020204" pitchFamily="34" charset="0"/>
            </a:endParaRPr>
          </a:p>
          <a:p>
            <a:pPr marL="298450" indent="-285750">
              <a:lnSpc>
                <a:spcPct val="100000"/>
              </a:lnSpc>
              <a:spcBef>
                <a:spcPts val="100"/>
              </a:spcBef>
              <a:buFont typeface="Wingdings" panose="05000000000000000000" pitchFamily="2" charset="2"/>
              <a:buChar char="§"/>
              <a:tabLst>
                <a:tab pos="264160" algn="l"/>
              </a:tabLst>
            </a:pPr>
            <a:r>
              <a:rPr lang="en-US" spc="-5" dirty="0">
                <a:latin typeface="Arial" panose="020B0604020202020204" pitchFamily="34" charset="0"/>
                <a:cs typeface="Arial" panose="020B0604020202020204" pitchFamily="34" charset="0"/>
              </a:rPr>
              <a:t>It includes information on the daily CO2 emissions recorded for each country, categorized by both Domestic aviation and International Aviation.</a:t>
            </a:r>
            <a:endParaRPr dirty="0">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3292" y="424941"/>
            <a:ext cx="5931307" cy="443711"/>
          </a:xfrm>
          <a:prstGeom prst="rect">
            <a:avLst/>
          </a:prstGeom>
        </p:spPr>
        <p:txBody>
          <a:bodyPr vert="horz" wrap="square" lIns="0" tIns="12700" rIns="0" bIns="0" rtlCol="0">
            <a:spAutoFit/>
          </a:bodyPr>
          <a:lstStyle/>
          <a:p>
            <a:pPr marL="12700">
              <a:lnSpc>
                <a:spcPct val="100000"/>
              </a:lnSpc>
              <a:spcBef>
                <a:spcPts val="100"/>
              </a:spcBef>
            </a:pPr>
            <a:r>
              <a:rPr lang="en-US" sz="2800" b="1" dirty="0">
                <a:latin typeface="Arial"/>
                <a:cs typeface="Arial"/>
              </a:rPr>
              <a:t>Data Pre-processing</a:t>
            </a:r>
            <a:endParaRPr sz="2800" b="1" dirty="0">
              <a:latin typeface="Arial"/>
              <a:cs typeface="Arial"/>
            </a:endParaRP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b="1" spc="-5" dirty="0">
                <a:latin typeface="Arial"/>
                <a:cs typeface="Arial"/>
              </a:rPr>
              <a:t>BITS</a:t>
            </a:r>
            <a:r>
              <a:rPr b="1" spc="-25" dirty="0">
                <a:latin typeface="Arial"/>
                <a:cs typeface="Arial"/>
              </a:rPr>
              <a:t> </a:t>
            </a:r>
            <a:r>
              <a:rPr spc="-5" dirty="0"/>
              <a:t>Pilani,</a:t>
            </a:r>
            <a:r>
              <a:rPr spc="-40" dirty="0"/>
              <a:t> </a:t>
            </a:r>
            <a:r>
              <a:rPr spc="-5" dirty="0"/>
              <a:t>Pilani</a:t>
            </a:r>
            <a:r>
              <a:rPr spc="-65" dirty="0"/>
              <a:t> </a:t>
            </a:r>
            <a:r>
              <a:rPr dirty="0"/>
              <a:t>Campus</a:t>
            </a:r>
          </a:p>
        </p:txBody>
      </p:sp>
      <p:sp>
        <p:nvSpPr>
          <p:cNvPr id="3" name="object 3"/>
          <p:cNvSpPr txBox="1"/>
          <p:nvPr/>
        </p:nvSpPr>
        <p:spPr>
          <a:xfrm>
            <a:off x="393292" y="1673001"/>
            <a:ext cx="11414659" cy="4188326"/>
          </a:xfrm>
          <a:prstGeom prst="rect">
            <a:avLst/>
          </a:prstGeom>
        </p:spPr>
        <p:txBody>
          <a:bodyPr vert="horz" wrap="square" lIns="0" tIns="12700" rIns="0" bIns="0" rtlCol="0">
            <a:spAutoFit/>
          </a:bodyPr>
          <a:lstStyle/>
          <a:p>
            <a:pPr marL="6350" marR="164465" indent="-6350" algn="just">
              <a:lnSpc>
                <a:spcPct val="150000"/>
              </a:lnSpc>
              <a:spcBef>
                <a:spcPts val="200"/>
              </a:spcBef>
            </a:pPr>
            <a:r>
              <a:rPr lang="en-IN" b="1" kern="100" dirty="0">
                <a:solidFill>
                  <a:srgbClr val="0D0D0D"/>
                </a:solidFill>
                <a:effectLst/>
                <a:highlight>
                  <a:srgbClr val="FFFFFF"/>
                </a:highlight>
                <a:latin typeface="Arial" panose="020B0604020202020204" pitchFamily="34" charset="0"/>
                <a:ea typeface="Times New Roman" panose="02020603050405020304" pitchFamily="18" charset="0"/>
                <a:cs typeface="Arial" panose="020B0604020202020204" pitchFamily="34" charset="0"/>
              </a:rPr>
              <a:t>Data transformation and cleaning</a:t>
            </a:r>
            <a:endParaRPr lang="en-IN" b="1" kern="100" dirty="0">
              <a:solidFill>
                <a:srgbClr val="0A2F40"/>
              </a:solidFill>
              <a:effectLst/>
              <a:highlight>
                <a:srgbClr val="FFFFFF"/>
              </a:highlight>
              <a:latin typeface="Arial" panose="020B0604020202020204" pitchFamily="34" charset="0"/>
              <a:ea typeface="Times New Roman" panose="02020603050405020304" pitchFamily="18" charset="0"/>
              <a:cs typeface="Arial" panose="020B0604020202020204" pitchFamily="34" charset="0"/>
            </a:endParaRPr>
          </a:p>
          <a:p>
            <a:pPr marL="310515" marR="164465" lvl="0" indent="-285750">
              <a:spcBef>
                <a:spcPts val="100"/>
              </a:spcBef>
              <a:spcAft>
                <a:spcPts val="850"/>
              </a:spcAft>
              <a:buSzPts val="1000"/>
              <a:buFont typeface="Wingdings" panose="05000000000000000000" pitchFamily="2" charset="2"/>
              <a:buChar char="§"/>
              <a:tabLst>
                <a:tab pos="457200" algn="l"/>
              </a:tabLst>
            </a:pPr>
            <a:r>
              <a:rPr lang="en-IN" dirty="0">
                <a:latin typeface="Arial" panose="020B0604020202020204" pitchFamily="34" charset="0"/>
                <a:cs typeface="Arial" panose="020B0604020202020204" pitchFamily="34" charset="0"/>
              </a:rPr>
              <a:t>Dropped unused columns from the dataset.</a:t>
            </a:r>
          </a:p>
          <a:p>
            <a:pPr marL="310515" marR="164465" indent="-285750">
              <a:spcBef>
                <a:spcPts val="100"/>
              </a:spcBef>
              <a:spcAft>
                <a:spcPts val="850"/>
              </a:spcAft>
              <a:buSzPts val="1000"/>
              <a:buFont typeface="Wingdings" panose="05000000000000000000" pitchFamily="2" charset="2"/>
              <a:buChar char="§"/>
              <a:tabLst>
                <a:tab pos="457200" algn="l"/>
              </a:tabLst>
            </a:pPr>
            <a:r>
              <a:rPr lang="en-IN" dirty="0">
                <a:latin typeface="Arial" panose="020B0604020202020204" pitchFamily="34" charset="0"/>
                <a:cs typeface="Arial" panose="020B0604020202020204" pitchFamily="34" charset="0"/>
              </a:rPr>
              <a:t>The 'date' column in the dataset is converted to a datetime format to facilitate temporal analysis. </a:t>
            </a:r>
          </a:p>
          <a:p>
            <a:pPr marL="310515" marR="164465" lvl="0" indent="-285750">
              <a:spcBef>
                <a:spcPts val="100"/>
              </a:spcBef>
              <a:spcAft>
                <a:spcPts val="850"/>
              </a:spcAft>
              <a:buSzPts val="1000"/>
              <a:buFont typeface="Wingdings" panose="05000000000000000000" pitchFamily="2" charset="2"/>
              <a:buChar char="§"/>
              <a:tabLst>
                <a:tab pos="457200" algn="l"/>
              </a:tabLst>
            </a:pPr>
            <a:r>
              <a:rPr lang="en-US" dirty="0">
                <a:latin typeface="Arial" panose="020B0604020202020204" pitchFamily="34" charset="0"/>
                <a:cs typeface="Arial" panose="020B0604020202020204" pitchFamily="34" charset="0"/>
              </a:rPr>
              <a:t>Log-transformed the CO2 emissions value to address potential skewness.</a:t>
            </a:r>
          </a:p>
          <a:p>
            <a:pPr marL="24765">
              <a:lnSpc>
                <a:spcPct val="100000"/>
              </a:lnSpc>
              <a:spcBef>
                <a:spcPts val="100"/>
              </a:spcBef>
            </a:pPr>
            <a:r>
              <a:rPr lang="en-US" b="1" dirty="0">
                <a:latin typeface="Arial" panose="020B0604020202020204" pitchFamily="34" charset="0"/>
                <a:cs typeface="Arial" panose="020B0604020202020204" pitchFamily="34" charset="0"/>
              </a:rPr>
              <a:t>Feature engineering: </a:t>
            </a:r>
          </a:p>
          <a:p>
            <a:pPr marL="310515" indent="-285750">
              <a:spcBef>
                <a:spcPts val="100"/>
              </a:spcBef>
              <a:buFont typeface="Wingdings" panose="05000000000000000000" pitchFamily="2" charset="2"/>
              <a:buChar char="§"/>
            </a:pPr>
            <a:r>
              <a:rPr lang="en-US" dirty="0">
                <a:latin typeface="Arial" panose="020B0604020202020204" pitchFamily="34" charset="0"/>
                <a:cs typeface="Arial" panose="020B0604020202020204" pitchFamily="34" charset="0"/>
              </a:rPr>
              <a:t>It aims to preprocess the dataset and extract meaningful information from the raw data, making it suitable for training machine learning models. By transforming and creating features appropriately, the feature engineering process enhances the predictive performance of the models and facilitates the interpretation of model outputs.</a:t>
            </a:r>
            <a:endParaRPr lang="en-US" b="1" dirty="0">
              <a:latin typeface="Arial" panose="020B0604020202020204" pitchFamily="34" charset="0"/>
              <a:cs typeface="Arial" panose="020B0604020202020204" pitchFamily="34" charset="0"/>
            </a:endParaRPr>
          </a:p>
          <a:p>
            <a:pPr marL="310515" indent="-285750">
              <a:lnSpc>
                <a:spcPct val="100000"/>
              </a:lnSpc>
              <a:spcBef>
                <a:spcPts val="100"/>
              </a:spcBef>
              <a:buFont typeface="Arial" panose="020B0604020202020204" pitchFamily="34" charset="0"/>
              <a:buChar char="•"/>
            </a:pPr>
            <a:r>
              <a:rPr lang="en-US" dirty="0">
                <a:latin typeface="Arial" panose="020B0604020202020204" pitchFamily="34" charset="0"/>
                <a:cs typeface="Arial" panose="020B0604020202020204" pitchFamily="34" charset="0"/>
              </a:rPr>
              <a:t>The month-year information is extracted from the 'date' column and stored as a separate column ('</a:t>
            </a:r>
            <a:r>
              <a:rPr lang="en-US" dirty="0" err="1">
                <a:latin typeface="Arial" panose="020B0604020202020204" pitchFamily="34" charset="0"/>
                <a:cs typeface="Arial" panose="020B0604020202020204" pitchFamily="34" charset="0"/>
              </a:rPr>
              <a:t>month_year</a:t>
            </a:r>
            <a:r>
              <a:rPr lang="en-US" dirty="0">
                <a:latin typeface="Arial" panose="020B0604020202020204" pitchFamily="34" charset="0"/>
                <a:cs typeface="Arial" panose="020B0604020202020204" pitchFamily="34" charset="0"/>
              </a:rPr>
              <a:t>'). </a:t>
            </a:r>
          </a:p>
          <a:p>
            <a:pPr marL="310515" indent="-285750">
              <a:lnSpc>
                <a:spcPct val="100000"/>
              </a:lnSpc>
              <a:spcBef>
                <a:spcPts val="100"/>
              </a:spcBef>
              <a:buFont typeface="Arial" panose="020B0604020202020204" pitchFamily="34" charset="0"/>
              <a:buChar char="•"/>
            </a:pPr>
            <a:r>
              <a:rPr lang="en-US" dirty="0">
                <a:latin typeface="Arial" panose="020B0604020202020204" pitchFamily="34" charset="0"/>
                <a:cs typeface="Arial" panose="020B0604020202020204" pitchFamily="34" charset="0"/>
              </a:rPr>
              <a:t>This feature allows for the aggregation of CO2 emissions data at the monthly level, enabling the exploration of temporal patterns and trends.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3292" y="424941"/>
            <a:ext cx="5702708" cy="505267"/>
          </a:xfrm>
          <a:prstGeom prst="rect">
            <a:avLst/>
          </a:prstGeom>
        </p:spPr>
        <p:txBody>
          <a:bodyPr vert="horz" wrap="square" lIns="0" tIns="12700" rIns="0" bIns="0" rtlCol="0">
            <a:spAutoFit/>
          </a:bodyPr>
          <a:lstStyle/>
          <a:p>
            <a:pPr marL="12700">
              <a:lnSpc>
                <a:spcPct val="100000"/>
              </a:lnSpc>
              <a:spcBef>
                <a:spcPts val="100"/>
              </a:spcBef>
            </a:pPr>
            <a:r>
              <a:rPr lang="en-US" sz="3200" b="1" spc="-5" dirty="0">
                <a:latin typeface="Arial"/>
                <a:cs typeface="Arial"/>
              </a:rPr>
              <a:t>Exploratory Data Analysis</a:t>
            </a:r>
            <a:endParaRPr sz="3200" dirty="0">
              <a:latin typeface="Arial"/>
              <a:cs typeface="Arial"/>
            </a:endParaRP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b="1" spc="-5" dirty="0">
                <a:latin typeface="Arial"/>
                <a:cs typeface="Arial"/>
              </a:rPr>
              <a:t>BITS</a:t>
            </a:r>
            <a:r>
              <a:rPr b="1" spc="-25" dirty="0">
                <a:latin typeface="Arial"/>
                <a:cs typeface="Arial"/>
              </a:rPr>
              <a:t> </a:t>
            </a:r>
            <a:r>
              <a:rPr spc="-5" dirty="0"/>
              <a:t>Pilani,</a:t>
            </a:r>
            <a:r>
              <a:rPr spc="-40" dirty="0"/>
              <a:t> </a:t>
            </a:r>
            <a:r>
              <a:rPr spc="-5" dirty="0"/>
              <a:t>Pilani</a:t>
            </a:r>
            <a:r>
              <a:rPr spc="-65" dirty="0"/>
              <a:t> </a:t>
            </a:r>
            <a:r>
              <a:rPr dirty="0"/>
              <a:t>Campus</a:t>
            </a:r>
          </a:p>
        </p:txBody>
      </p:sp>
      <p:sp>
        <p:nvSpPr>
          <p:cNvPr id="3" name="object 3"/>
          <p:cNvSpPr txBox="1"/>
          <p:nvPr/>
        </p:nvSpPr>
        <p:spPr>
          <a:xfrm>
            <a:off x="387431" y="1633208"/>
            <a:ext cx="11478667" cy="997389"/>
          </a:xfrm>
          <a:prstGeom prst="rect">
            <a:avLst/>
          </a:prstGeom>
        </p:spPr>
        <p:txBody>
          <a:bodyPr vert="horz" wrap="square" lIns="0" tIns="12700" rIns="0" bIns="0" rtlCol="0">
            <a:spAutoFit/>
          </a:bodyPr>
          <a:lstStyle/>
          <a:p>
            <a:pPr marL="310515" marR="164465" indent="-285750">
              <a:lnSpc>
                <a:spcPct val="150000"/>
              </a:lnSpc>
              <a:spcBef>
                <a:spcPts val="100"/>
              </a:spcBef>
              <a:spcAft>
                <a:spcPts val="1500"/>
              </a:spcAft>
            </a:pPr>
            <a:r>
              <a:rPr lang="en-IN" sz="1800" b="1" kern="0" dirty="0">
                <a:solidFill>
                  <a:srgbClr val="0D0D0D"/>
                </a:solidFill>
                <a:effectLst/>
                <a:latin typeface="Segoe UI" panose="020B0502040204020203" pitchFamily="34" charset="0"/>
                <a:ea typeface="Times New Roman" panose="02020603050405020304" pitchFamily="18" charset="0"/>
              </a:rPr>
              <a:t>Trend of CO2 Emissions from Aviation by Country:</a:t>
            </a:r>
          </a:p>
          <a:p>
            <a:pPr marL="310515" marR="164465" indent="-285750">
              <a:lnSpc>
                <a:spcPct val="150000"/>
              </a:lnSpc>
              <a:spcBef>
                <a:spcPts val="100"/>
              </a:spcBef>
              <a:spcAft>
                <a:spcPts val="1500"/>
              </a:spcAft>
            </a:pPr>
            <a:endParaRPr lang="en-IN" sz="1800" b="1" kern="0" dirty="0">
              <a:solidFill>
                <a:srgbClr val="0D0D0D"/>
              </a:solidFill>
              <a:effectLst/>
              <a:latin typeface="Segoe UI" panose="020B0502040204020203" pitchFamily="34" charset="0"/>
              <a:ea typeface="Times New Roman" panose="02020603050405020304" pitchFamily="18" charset="0"/>
            </a:endParaRPr>
          </a:p>
        </p:txBody>
      </p:sp>
      <p:pic>
        <p:nvPicPr>
          <p:cNvPr id="6" name="Picture 5" descr="A graph showing the growth of the stock market&#10;&#10;Description automatically generated">
            <a:extLst>
              <a:ext uri="{FF2B5EF4-FFF2-40B4-BE49-F238E27FC236}">
                <a16:creationId xmlns:a16="http://schemas.microsoft.com/office/drawing/2014/main" id="{0852D5DC-BCB4-5233-BA21-4AB86870327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58447" y="2133600"/>
            <a:ext cx="8073221" cy="3962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3292" y="424941"/>
            <a:ext cx="1740307" cy="505267"/>
          </a:xfrm>
          <a:prstGeom prst="rect">
            <a:avLst/>
          </a:prstGeom>
        </p:spPr>
        <p:txBody>
          <a:bodyPr vert="horz" wrap="square" lIns="0" tIns="12700" rIns="0" bIns="0" rtlCol="0">
            <a:spAutoFit/>
          </a:bodyPr>
          <a:lstStyle/>
          <a:p>
            <a:pPr marL="12700">
              <a:lnSpc>
                <a:spcPct val="100000"/>
              </a:lnSpc>
              <a:spcBef>
                <a:spcPts val="100"/>
              </a:spcBef>
            </a:pPr>
            <a:r>
              <a:rPr lang="en-US" sz="3200" b="1" spc="-5" dirty="0">
                <a:latin typeface="Arial"/>
                <a:cs typeface="Arial"/>
              </a:rPr>
              <a:t>Contd..</a:t>
            </a:r>
            <a:endParaRPr lang="en-US" sz="3200" dirty="0">
              <a:latin typeface="Arial"/>
              <a:cs typeface="Arial"/>
            </a:endParaRP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b="1" spc="-5" dirty="0">
                <a:latin typeface="Arial"/>
                <a:cs typeface="Arial"/>
              </a:rPr>
              <a:t>BITS</a:t>
            </a:r>
            <a:r>
              <a:rPr b="1" spc="-25" dirty="0">
                <a:latin typeface="Arial"/>
                <a:cs typeface="Arial"/>
              </a:rPr>
              <a:t> </a:t>
            </a:r>
            <a:r>
              <a:rPr spc="-5" dirty="0"/>
              <a:t>Pilani,</a:t>
            </a:r>
            <a:r>
              <a:rPr spc="-40" dirty="0"/>
              <a:t> </a:t>
            </a:r>
            <a:r>
              <a:rPr spc="-5" dirty="0"/>
              <a:t>Pilani</a:t>
            </a:r>
            <a:r>
              <a:rPr spc="-65" dirty="0"/>
              <a:t> </a:t>
            </a:r>
            <a:r>
              <a:rPr dirty="0"/>
              <a:t>Campus</a:t>
            </a:r>
          </a:p>
        </p:txBody>
      </p:sp>
      <p:sp>
        <p:nvSpPr>
          <p:cNvPr id="3" name="object 3"/>
          <p:cNvSpPr txBox="1"/>
          <p:nvPr/>
        </p:nvSpPr>
        <p:spPr>
          <a:xfrm>
            <a:off x="387431" y="1633208"/>
            <a:ext cx="11478667" cy="2385268"/>
          </a:xfrm>
          <a:prstGeom prst="rect">
            <a:avLst/>
          </a:prstGeom>
        </p:spPr>
        <p:txBody>
          <a:bodyPr vert="horz" wrap="square" lIns="0" tIns="12700" rIns="0" bIns="0" rtlCol="0">
            <a:spAutoFit/>
          </a:bodyPr>
          <a:lstStyle/>
          <a:p>
            <a:pPr marL="6350" marR="164465" indent="-6350" algn="l">
              <a:lnSpc>
                <a:spcPct val="150000"/>
              </a:lnSpc>
              <a:spcAft>
                <a:spcPts val="850"/>
              </a:spcAft>
            </a:pPr>
            <a:r>
              <a:rPr lang="en-IN" b="1" kern="100" dirty="0">
                <a:solidFill>
                  <a:srgbClr val="000000"/>
                </a:solidFill>
                <a:effectLst/>
                <a:highlight>
                  <a:srgbClr val="FFFFFF"/>
                </a:highlight>
                <a:latin typeface="Arial" panose="020B0604020202020204" pitchFamily="34" charset="0"/>
                <a:ea typeface="Arial" panose="020B0604020202020204" pitchFamily="34" charset="0"/>
                <a:cs typeface="Arial" panose="020B0604020202020204" pitchFamily="34" charset="0"/>
              </a:rPr>
              <a:t>Insights:</a:t>
            </a:r>
            <a:endParaRPr lang="en-IN" kern="100" dirty="0">
              <a:solidFill>
                <a:srgbClr val="000000"/>
              </a:solidFill>
              <a:effectLst/>
              <a:highlight>
                <a:srgbClr val="FFFFFF"/>
              </a:highlight>
              <a:latin typeface="Arial" panose="020B0604020202020204" pitchFamily="34" charset="0"/>
              <a:ea typeface="Arial" panose="020B0604020202020204" pitchFamily="34" charset="0"/>
              <a:cs typeface="Arial" panose="020B0604020202020204" pitchFamily="34" charset="0"/>
            </a:endParaRPr>
          </a:p>
          <a:p>
            <a:pPr marL="342900" marR="164465" lvl="0" indent="-342900" algn="l">
              <a:lnSpc>
                <a:spcPct val="150000"/>
              </a:lnSpc>
              <a:spcAft>
                <a:spcPts val="850"/>
              </a:spcAft>
              <a:buSzPts val="1000"/>
              <a:buFont typeface="Symbol" panose="05050102010706020507" pitchFamily="18" charset="2"/>
              <a:buChar char=""/>
              <a:tabLst>
                <a:tab pos="457200" algn="l"/>
              </a:tabLst>
            </a:pPr>
            <a:r>
              <a:rPr lang="en-US" kern="100" dirty="0">
                <a:solidFill>
                  <a:srgbClr val="0D0D0D"/>
                </a:solidFill>
                <a:effectLst/>
                <a:highlight>
                  <a:srgbClr val="FFFFFF"/>
                </a:highlight>
                <a:latin typeface="Arial" panose="020B0604020202020204" pitchFamily="34" charset="0"/>
                <a:ea typeface="Arial" panose="020B0604020202020204" pitchFamily="34" charset="0"/>
                <a:cs typeface="Arial" panose="020B0604020202020204" pitchFamily="34" charset="0"/>
              </a:rPr>
              <a:t>Distinct disparities in CO2 emissions across countries and aviation were apparent, making significant contributions to the total emissions.</a:t>
            </a:r>
          </a:p>
          <a:p>
            <a:pPr marL="342900" marR="164465" lvl="0" indent="-342900" algn="l">
              <a:lnSpc>
                <a:spcPct val="150000"/>
              </a:lnSpc>
              <a:spcAft>
                <a:spcPts val="850"/>
              </a:spcAft>
              <a:buSzPts val="1000"/>
              <a:buFont typeface="Symbol" panose="05050102010706020507" pitchFamily="18" charset="2"/>
              <a:buChar char=""/>
              <a:tabLst>
                <a:tab pos="457200" algn="l"/>
              </a:tabLst>
            </a:pPr>
            <a:r>
              <a:rPr lang="en-US" kern="100" dirty="0">
                <a:solidFill>
                  <a:srgbClr val="0D0D0D"/>
                </a:solidFill>
                <a:effectLst/>
                <a:highlight>
                  <a:srgbClr val="FFFFFF"/>
                </a:highlight>
                <a:latin typeface="Arial" panose="020B0604020202020204" pitchFamily="34" charset="0"/>
                <a:ea typeface="Arial" panose="020B0604020202020204" pitchFamily="34" charset="0"/>
                <a:cs typeface="Arial" panose="020B0604020202020204" pitchFamily="34" charset="0"/>
              </a:rPr>
              <a:t>A significant decrease in CO2 emissions was noted during the COVID-19 lockdown period.</a:t>
            </a:r>
          </a:p>
          <a:p>
            <a:pPr marL="342900" marR="164465" lvl="0" indent="-342900" algn="l">
              <a:lnSpc>
                <a:spcPct val="150000"/>
              </a:lnSpc>
              <a:spcAft>
                <a:spcPts val="850"/>
              </a:spcAft>
              <a:buSzPts val="1000"/>
              <a:buFont typeface="Symbol" panose="05050102010706020507" pitchFamily="18" charset="2"/>
              <a:buChar char=""/>
              <a:tabLst>
                <a:tab pos="457200" algn="l"/>
              </a:tabLst>
            </a:pPr>
            <a:r>
              <a:rPr lang="en-US" kern="100" dirty="0">
                <a:solidFill>
                  <a:srgbClr val="0D0D0D"/>
                </a:solidFill>
                <a:effectLst/>
                <a:highlight>
                  <a:srgbClr val="FFFFFF"/>
                </a:highlight>
                <a:latin typeface="Arial" panose="020B0604020202020204" pitchFamily="34" charset="0"/>
                <a:ea typeface="Arial" panose="020B0604020202020204" pitchFamily="34" charset="0"/>
                <a:cs typeface="Arial" panose="020B0604020202020204" pitchFamily="34" charset="0"/>
              </a:rPr>
              <a:t>Seasonal fluctuations in CO2 emissions were observable annually</a:t>
            </a:r>
          </a:p>
        </p:txBody>
      </p:sp>
    </p:spTree>
    <p:extLst>
      <p:ext uri="{BB962C8B-B14F-4D97-AF65-F5344CB8AC3E}">
        <p14:creationId xmlns:p14="http://schemas.microsoft.com/office/powerpoint/2010/main" val="17755415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3292" y="424941"/>
            <a:ext cx="1740307" cy="505267"/>
          </a:xfrm>
          <a:prstGeom prst="rect">
            <a:avLst/>
          </a:prstGeom>
        </p:spPr>
        <p:txBody>
          <a:bodyPr vert="horz" wrap="square" lIns="0" tIns="12700" rIns="0" bIns="0" rtlCol="0">
            <a:spAutoFit/>
          </a:bodyPr>
          <a:lstStyle/>
          <a:p>
            <a:pPr marL="12700">
              <a:lnSpc>
                <a:spcPct val="100000"/>
              </a:lnSpc>
              <a:spcBef>
                <a:spcPts val="100"/>
              </a:spcBef>
            </a:pPr>
            <a:r>
              <a:rPr lang="en-US" sz="3200" b="1" spc="-5" dirty="0">
                <a:latin typeface="Arial"/>
                <a:cs typeface="Arial"/>
              </a:rPr>
              <a:t>Contd..</a:t>
            </a:r>
            <a:endParaRPr lang="en-US" sz="3200" dirty="0">
              <a:latin typeface="Arial"/>
              <a:cs typeface="Arial"/>
            </a:endParaRP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b="1" spc="-5" dirty="0">
                <a:latin typeface="Arial"/>
                <a:cs typeface="Arial"/>
              </a:rPr>
              <a:t>BITS</a:t>
            </a:r>
            <a:r>
              <a:rPr b="1" spc="-25" dirty="0">
                <a:latin typeface="Arial"/>
                <a:cs typeface="Arial"/>
              </a:rPr>
              <a:t> </a:t>
            </a:r>
            <a:r>
              <a:rPr spc="-5" dirty="0"/>
              <a:t>Pilani,</a:t>
            </a:r>
            <a:r>
              <a:rPr spc="-40" dirty="0"/>
              <a:t> </a:t>
            </a:r>
            <a:r>
              <a:rPr spc="-5" dirty="0"/>
              <a:t>Pilani</a:t>
            </a:r>
            <a:r>
              <a:rPr spc="-65" dirty="0"/>
              <a:t> </a:t>
            </a:r>
            <a:r>
              <a:rPr dirty="0"/>
              <a:t>Campus</a:t>
            </a:r>
          </a:p>
        </p:txBody>
      </p:sp>
      <p:sp>
        <p:nvSpPr>
          <p:cNvPr id="3" name="object 3"/>
          <p:cNvSpPr txBox="1"/>
          <p:nvPr/>
        </p:nvSpPr>
        <p:spPr>
          <a:xfrm>
            <a:off x="387431" y="1633208"/>
            <a:ext cx="11478667" cy="1969770"/>
          </a:xfrm>
          <a:prstGeom prst="rect">
            <a:avLst/>
          </a:prstGeom>
        </p:spPr>
        <p:txBody>
          <a:bodyPr vert="horz" wrap="square" lIns="0" tIns="12700" rIns="0" bIns="0" rtlCol="0">
            <a:spAutoFit/>
          </a:bodyPr>
          <a:lstStyle/>
          <a:p>
            <a:pPr marL="228600" marR="164465" indent="-6350" algn="just">
              <a:lnSpc>
                <a:spcPct val="150000"/>
              </a:lnSpc>
              <a:spcAft>
                <a:spcPts val="850"/>
              </a:spcAft>
            </a:pPr>
            <a:r>
              <a:rPr lang="en-IN" sz="1800" b="1" kern="100" dirty="0">
                <a:solidFill>
                  <a:srgbClr val="0D0D0D"/>
                </a:solidFill>
                <a:effectLst/>
                <a:highlight>
                  <a:srgbClr val="FFFFFF"/>
                </a:highlight>
                <a:latin typeface="Segoe UI" panose="020B0502040204020203" pitchFamily="34" charset="0"/>
                <a:ea typeface="Arial" panose="020B0604020202020204" pitchFamily="34" charset="0"/>
              </a:rPr>
              <a:t>Time Series Analysis of Country-wise CO2 Emissions by Aviation over a period of last 3 years</a:t>
            </a:r>
            <a:r>
              <a:rPr lang="en-IN" sz="1800" kern="100" dirty="0">
                <a:solidFill>
                  <a:srgbClr val="0D0D0D"/>
                </a:solidFill>
                <a:effectLst/>
                <a:highlight>
                  <a:srgbClr val="FFFFFF"/>
                </a:highlight>
                <a:latin typeface="Segoe UI" panose="020B0502040204020203" pitchFamily="34" charset="0"/>
                <a:ea typeface="Arial" panose="020B0604020202020204" pitchFamily="34" charset="0"/>
              </a:rPr>
              <a:t>:</a:t>
            </a:r>
          </a:p>
          <a:p>
            <a:pPr marL="228600" marR="164465" indent="-6350" algn="just">
              <a:lnSpc>
                <a:spcPct val="150000"/>
              </a:lnSpc>
              <a:spcAft>
                <a:spcPts val="850"/>
              </a:spcAft>
            </a:pPr>
            <a:r>
              <a:rPr lang="en-IN" sz="1800" b="1" kern="100" dirty="0">
                <a:solidFill>
                  <a:srgbClr val="0D0D0D"/>
                </a:solidFill>
                <a:effectLst/>
                <a:highlight>
                  <a:srgbClr val="FFFFFF"/>
                </a:highlight>
                <a:latin typeface="Segoe UI" panose="020B0502040204020203" pitchFamily="34" charset="0"/>
                <a:ea typeface="Arial" panose="020B0604020202020204" pitchFamily="34" charset="0"/>
              </a:rPr>
              <a:t>Example: India’s CO2 emissions</a:t>
            </a:r>
            <a:endParaRPr lang="en-IN" sz="1800" kern="100" dirty="0">
              <a:solidFill>
                <a:srgbClr val="000000"/>
              </a:solidFill>
              <a:effectLst/>
              <a:latin typeface="Arial" panose="020B0604020202020204" pitchFamily="34" charset="0"/>
              <a:ea typeface="Arial" panose="020B0604020202020204" pitchFamily="34" charset="0"/>
            </a:endParaRPr>
          </a:p>
          <a:p>
            <a:pPr marL="228600" marR="164465" indent="-6350" algn="just">
              <a:lnSpc>
                <a:spcPct val="150000"/>
              </a:lnSpc>
              <a:spcAft>
                <a:spcPts val="850"/>
              </a:spcAft>
            </a:pPr>
            <a:endParaRPr lang="en-IN" sz="1800" kern="100" dirty="0">
              <a:solidFill>
                <a:srgbClr val="0D0D0D"/>
              </a:solidFill>
              <a:effectLst/>
              <a:highlight>
                <a:srgbClr val="FFFFFF"/>
              </a:highlight>
              <a:latin typeface="Segoe UI" panose="020B0502040204020203" pitchFamily="34" charset="0"/>
              <a:ea typeface="Arial" panose="020B0604020202020204" pitchFamily="34" charset="0"/>
            </a:endParaRPr>
          </a:p>
          <a:p>
            <a:pPr marL="228600" marR="164465" indent="-6350" algn="just">
              <a:lnSpc>
                <a:spcPct val="150000"/>
              </a:lnSpc>
              <a:spcAft>
                <a:spcPts val="850"/>
              </a:spcAft>
            </a:pPr>
            <a:endParaRPr lang="en-IN" sz="1800" kern="100" dirty="0">
              <a:solidFill>
                <a:srgbClr val="000000"/>
              </a:solidFill>
              <a:effectLst/>
              <a:latin typeface="Arial" panose="020B0604020202020204" pitchFamily="34" charset="0"/>
              <a:ea typeface="Arial" panose="020B0604020202020204" pitchFamily="34" charset="0"/>
            </a:endParaRPr>
          </a:p>
        </p:txBody>
      </p:sp>
      <p:pic>
        <p:nvPicPr>
          <p:cNvPr id="5" name="Picture 4" descr="A graph of a graph&#10;&#10;Description automatically generated with medium confidence">
            <a:extLst>
              <a:ext uri="{FF2B5EF4-FFF2-40B4-BE49-F238E27FC236}">
                <a16:creationId xmlns:a16="http://schemas.microsoft.com/office/drawing/2014/main" id="{950ED1F0-D737-031F-6B60-E32F4C970A9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33599" y="2540355"/>
            <a:ext cx="6307368" cy="2920066"/>
          </a:xfrm>
          <a:prstGeom prst="rect">
            <a:avLst/>
          </a:prstGeom>
          <a:noFill/>
          <a:ln>
            <a:noFill/>
          </a:ln>
        </p:spPr>
      </p:pic>
      <p:sp>
        <p:nvSpPr>
          <p:cNvPr id="7" name="TextBox 6">
            <a:extLst>
              <a:ext uri="{FF2B5EF4-FFF2-40B4-BE49-F238E27FC236}">
                <a16:creationId xmlns:a16="http://schemas.microsoft.com/office/drawing/2014/main" id="{AACC8D62-D84B-16E5-9885-1B0A683CF166}"/>
              </a:ext>
            </a:extLst>
          </p:cNvPr>
          <p:cNvSpPr txBox="1"/>
          <p:nvPr/>
        </p:nvSpPr>
        <p:spPr>
          <a:xfrm>
            <a:off x="387431" y="5460421"/>
            <a:ext cx="11271169" cy="871970"/>
          </a:xfrm>
          <a:prstGeom prst="rect">
            <a:avLst/>
          </a:prstGeom>
          <a:noFill/>
        </p:spPr>
        <p:txBody>
          <a:bodyPr wrap="square">
            <a:spAutoFit/>
          </a:bodyPr>
          <a:lstStyle/>
          <a:p>
            <a:pPr marL="228600" marR="164465" indent="-6350" algn="l">
              <a:lnSpc>
                <a:spcPct val="150000"/>
              </a:lnSpc>
              <a:spcAft>
                <a:spcPts val="850"/>
              </a:spcAft>
            </a:pPr>
            <a:r>
              <a:rPr lang="en-IN" sz="1800" b="1" kern="100" dirty="0">
                <a:solidFill>
                  <a:srgbClr val="0D0D0D"/>
                </a:solidFill>
                <a:effectLst/>
                <a:highlight>
                  <a:srgbClr val="FFFFFF"/>
                </a:highlight>
                <a:latin typeface="Segoe UI" panose="020B0502040204020203" pitchFamily="34" charset="0"/>
                <a:ea typeface="Arial" panose="020B0604020202020204" pitchFamily="34" charset="0"/>
              </a:rPr>
              <a:t>Insight: </a:t>
            </a:r>
            <a:r>
              <a:rPr lang="en-US" sz="1800" kern="100" dirty="0">
                <a:solidFill>
                  <a:srgbClr val="0D0D0D"/>
                </a:solidFill>
                <a:effectLst/>
                <a:highlight>
                  <a:srgbClr val="FFFFFF"/>
                </a:highlight>
                <a:latin typeface="Segoe UI" panose="020B0502040204020203" pitchFamily="34" charset="0"/>
                <a:ea typeface="Arial" panose="020B0604020202020204" pitchFamily="34" charset="0"/>
              </a:rPr>
              <a:t>A seasonal trend exists, with higher CO2 emissions in winter and lower emissions in summer. This likely reflects increased heating energy use in winter.</a:t>
            </a:r>
            <a:endParaRPr lang="en-IN" sz="1800" kern="100" dirty="0">
              <a:solidFill>
                <a:srgbClr val="000000"/>
              </a:solidFill>
              <a:effectLst/>
              <a:highlight>
                <a:srgbClr val="FFFFFF"/>
              </a:highligh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9507872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3292" y="424941"/>
            <a:ext cx="1740307" cy="505267"/>
          </a:xfrm>
          <a:prstGeom prst="rect">
            <a:avLst/>
          </a:prstGeom>
        </p:spPr>
        <p:txBody>
          <a:bodyPr vert="horz" wrap="square" lIns="0" tIns="12700" rIns="0" bIns="0" rtlCol="0">
            <a:spAutoFit/>
          </a:bodyPr>
          <a:lstStyle/>
          <a:p>
            <a:pPr marL="12700">
              <a:lnSpc>
                <a:spcPct val="100000"/>
              </a:lnSpc>
              <a:spcBef>
                <a:spcPts val="100"/>
              </a:spcBef>
            </a:pPr>
            <a:r>
              <a:rPr lang="en-US" sz="3200" b="1" spc="-5" dirty="0">
                <a:latin typeface="Arial"/>
                <a:cs typeface="Arial"/>
              </a:rPr>
              <a:t>Contd..</a:t>
            </a:r>
            <a:endParaRPr lang="en-US" sz="3200" dirty="0">
              <a:latin typeface="Arial"/>
              <a:cs typeface="Arial"/>
            </a:endParaRP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b="1" spc="-5" dirty="0">
                <a:latin typeface="Arial"/>
                <a:cs typeface="Arial"/>
              </a:rPr>
              <a:t>BITS</a:t>
            </a:r>
            <a:r>
              <a:rPr b="1" spc="-25" dirty="0">
                <a:latin typeface="Arial"/>
                <a:cs typeface="Arial"/>
              </a:rPr>
              <a:t> </a:t>
            </a:r>
            <a:r>
              <a:rPr spc="-5" dirty="0"/>
              <a:t>Pilani,</a:t>
            </a:r>
            <a:r>
              <a:rPr spc="-40" dirty="0"/>
              <a:t> </a:t>
            </a:r>
            <a:r>
              <a:rPr spc="-5" dirty="0"/>
              <a:t>Pilani</a:t>
            </a:r>
            <a:r>
              <a:rPr spc="-65" dirty="0"/>
              <a:t> </a:t>
            </a:r>
            <a:r>
              <a:rPr dirty="0"/>
              <a:t>Campus</a:t>
            </a:r>
          </a:p>
        </p:txBody>
      </p:sp>
      <p:sp>
        <p:nvSpPr>
          <p:cNvPr id="3" name="object 3"/>
          <p:cNvSpPr txBox="1"/>
          <p:nvPr/>
        </p:nvSpPr>
        <p:spPr>
          <a:xfrm>
            <a:off x="387431" y="1633208"/>
            <a:ext cx="11478667" cy="654025"/>
          </a:xfrm>
          <a:prstGeom prst="rect">
            <a:avLst/>
          </a:prstGeom>
        </p:spPr>
        <p:txBody>
          <a:bodyPr vert="horz" wrap="square" lIns="0" tIns="12700" rIns="0" bIns="0" rtlCol="0">
            <a:spAutoFit/>
          </a:bodyPr>
          <a:lstStyle/>
          <a:p>
            <a:r>
              <a:rPr lang="en-IN" sz="1800" b="1" dirty="0">
                <a:solidFill>
                  <a:srgbClr val="0D0D0D"/>
                </a:solidFill>
                <a:effectLst/>
                <a:highlight>
                  <a:srgbClr val="FFFFFF"/>
                </a:highlight>
                <a:latin typeface="Segoe UI" panose="020B0502040204020203" pitchFamily="34" charset="0"/>
                <a:ea typeface="Arial" panose="020B0604020202020204" pitchFamily="34" charset="0"/>
              </a:rPr>
              <a:t>Box Plot of Global CO2 Emissions by Aviation:</a:t>
            </a:r>
            <a:endParaRPr lang="en-IN" sz="1800" kern="100" dirty="0">
              <a:solidFill>
                <a:srgbClr val="0D0D0D"/>
              </a:solidFill>
              <a:effectLst/>
              <a:highlight>
                <a:srgbClr val="FFFFFF"/>
              </a:highlight>
              <a:latin typeface="Segoe UI" panose="020B0502040204020203" pitchFamily="34" charset="0"/>
              <a:ea typeface="Arial" panose="020B0604020202020204" pitchFamily="34" charset="0"/>
            </a:endParaRPr>
          </a:p>
          <a:p>
            <a:pPr marL="228600" marR="164465" indent="-6350" algn="just">
              <a:lnSpc>
                <a:spcPct val="150000"/>
              </a:lnSpc>
              <a:spcAft>
                <a:spcPts val="850"/>
              </a:spcAft>
            </a:pPr>
            <a:endParaRPr lang="en-IN" sz="1800" kern="100" dirty="0">
              <a:solidFill>
                <a:srgbClr val="000000"/>
              </a:solidFill>
              <a:effectLst/>
              <a:latin typeface="Arial" panose="020B0604020202020204" pitchFamily="34" charset="0"/>
              <a:ea typeface="Arial" panose="020B0604020202020204" pitchFamily="34" charset="0"/>
            </a:endParaRPr>
          </a:p>
        </p:txBody>
      </p:sp>
      <p:pic>
        <p:nvPicPr>
          <p:cNvPr id="6" name="Picture 5" descr="A graph with blue squares&#10;&#10;Description automatically generated with medium confidence">
            <a:extLst>
              <a:ext uri="{FF2B5EF4-FFF2-40B4-BE49-F238E27FC236}">
                <a16:creationId xmlns:a16="http://schemas.microsoft.com/office/drawing/2014/main" id="{A43F0157-8F68-3B9E-7300-9006FC29A3F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63443" y="2260110"/>
            <a:ext cx="8861011" cy="3835889"/>
          </a:xfrm>
          <a:prstGeom prst="rect">
            <a:avLst/>
          </a:prstGeom>
          <a:noFill/>
          <a:ln>
            <a:noFill/>
          </a:ln>
        </p:spPr>
      </p:pic>
    </p:spTree>
    <p:extLst>
      <p:ext uri="{BB962C8B-B14F-4D97-AF65-F5344CB8AC3E}">
        <p14:creationId xmlns:p14="http://schemas.microsoft.com/office/powerpoint/2010/main" val="37011484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3292" y="424941"/>
            <a:ext cx="1740307" cy="505267"/>
          </a:xfrm>
          <a:prstGeom prst="rect">
            <a:avLst/>
          </a:prstGeom>
        </p:spPr>
        <p:txBody>
          <a:bodyPr vert="horz" wrap="square" lIns="0" tIns="12700" rIns="0" bIns="0" rtlCol="0">
            <a:spAutoFit/>
          </a:bodyPr>
          <a:lstStyle/>
          <a:p>
            <a:pPr marL="12700">
              <a:lnSpc>
                <a:spcPct val="100000"/>
              </a:lnSpc>
              <a:spcBef>
                <a:spcPts val="100"/>
              </a:spcBef>
            </a:pPr>
            <a:r>
              <a:rPr lang="en-US" sz="3200" b="1" spc="-5" dirty="0">
                <a:latin typeface="Arial"/>
                <a:cs typeface="Arial"/>
              </a:rPr>
              <a:t>Contd..</a:t>
            </a:r>
            <a:endParaRPr lang="en-US" sz="3200" dirty="0">
              <a:latin typeface="Arial"/>
              <a:cs typeface="Arial"/>
            </a:endParaRP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b="1" spc="-5" dirty="0">
                <a:latin typeface="Arial"/>
                <a:cs typeface="Arial"/>
              </a:rPr>
              <a:t>BITS</a:t>
            </a:r>
            <a:r>
              <a:rPr b="1" spc="-25" dirty="0">
                <a:latin typeface="Arial"/>
                <a:cs typeface="Arial"/>
              </a:rPr>
              <a:t> </a:t>
            </a:r>
            <a:r>
              <a:rPr spc="-5" dirty="0"/>
              <a:t>Pilani,</a:t>
            </a:r>
            <a:r>
              <a:rPr spc="-40" dirty="0"/>
              <a:t> </a:t>
            </a:r>
            <a:r>
              <a:rPr spc="-5" dirty="0"/>
              <a:t>Pilani</a:t>
            </a:r>
            <a:r>
              <a:rPr spc="-65" dirty="0"/>
              <a:t> </a:t>
            </a:r>
            <a:r>
              <a:rPr dirty="0"/>
              <a:t>Campus</a:t>
            </a:r>
          </a:p>
        </p:txBody>
      </p:sp>
      <p:sp>
        <p:nvSpPr>
          <p:cNvPr id="3" name="object 3"/>
          <p:cNvSpPr txBox="1"/>
          <p:nvPr/>
        </p:nvSpPr>
        <p:spPr>
          <a:xfrm>
            <a:off x="387431" y="1633208"/>
            <a:ext cx="11478667" cy="3216201"/>
          </a:xfrm>
          <a:prstGeom prst="rect">
            <a:avLst/>
          </a:prstGeom>
        </p:spPr>
        <p:txBody>
          <a:bodyPr vert="horz" wrap="square" lIns="0" tIns="12700" rIns="0" bIns="0" rtlCol="0">
            <a:spAutoFit/>
          </a:bodyPr>
          <a:lstStyle/>
          <a:p>
            <a:pPr marL="6350" marR="164465" indent="-6350" algn="l">
              <a:lnSpc>
                <a:spcPct val="150000"/>
              </a:lnSpc>
              <a:spcAft>
                <a:spcPts val="850"/>
              </a:spcAft>
            </a:pPr>
            <a:r>
              <a:rPr lang="en-IN" sz="1800" b="1" kern="100" dirty="0">
                <a:solidFill>
                  <a:srgbClr val="000000"/>
                </a:solidFill>
                <a:effectLst/>
                <a:highlight>
                  <a:srgbClr val="FFFFFF"/>
                </a:highlight>
                <a:latin typeface="Arial" panose="020B0604020202020204" pitchFamily="34" charset="0"/>
                <a:ea typeface="Arial" panose="020B0604020202020204" pitchFamily="34" charset="0"/>
              </a:rPr>
              <a:t>Insights:</a:t>
            </a:r>
            <a:endParaRPr lang="en-IN" sz="1800" kern="100" dirty="0">
              <a:solidFill>
                <a:srgbClr val="000000"/>
              </a:solidFill>
              <a:effectLst/>
              <a:highlight>
                <a:srgbClr val="FFFFFF"/>
              </a:highlight>
              <a:latin typeface="Arial" panose="020B0604020202020204" pitchFamily="34" charset="0"/>
              <a:ea typeface="Arial" panose="020B0604020202020204" pitchFamily="34" charset="0"/>
            </a:endParaRPr>
          </a:p>
          <a:p>
            <a:pPr marL="342900" marR="164465" lvl="0" indent="-342900" algn="l">
              <a:lnSpc>
                <a:spcPct val="150000"/>
              </a:lnSpc>
              <a:spcAft>
                <a:spcPts val="850"/>
              </a:spcAft>
              <a:buSzPts val="1000"/>
              <a:buFont typeface="Symbol" panose="05050102010706020507" pitchFamily="18" charset="2"/>
              <a:buChar char=""/>
              <a:tabLst>
                <a:tab pos="457200" algn="l"/>
              </a:tabLst>
            </a:pPr>
            <a:r>
              <a:rPr lang="en-IN" sz="1800" kern="100" dirty="0">
                <a:solidFill>
                  <a:srgbClr val="0D0D0D"/>
                </a:solidFill>
                <a:effectLst/>
                <a:highlight>
                  <a:srgbClr val="FFFFFF"/>
                </a:highlight>
                <a:latin typeface="Segoe UI" panose="020B0502040204020203" pitchFamily="34" charset="0"/>
                <a:ea typeface="Arial" panose="020B0604020202020204" pitchFamily="34" charset="0"/>
              </a:rPr>
              <a:t>The box plot shows the spread of CO2 emissions for domestic aviation and international aviation.</a:t>
            </a:r>
            <a:endParaRPr lang="en-IN" sz="1800" kern="100" dirty="0">
              <a:solidFill>
                <a:srgbClr val="0D0D0D"/>
              </a:solidFill>
              <a:effectLst/>
              <a:highlight>
                <a:srgbClr val="FFFFFF"/>
              </a:highlight>
              <a:latin typeface="Arial" panose="020B0604020202020204" pitchFamily="34" charset="0"/>
              <a:ea typeface="Arial" panose="020B0604020202020204" pitchFamily="34" charset="0"/>
            </a:endParaRPr>
          </a:p>
          <a:p>
            <a:pPr marL="342900" marR="164465" lvl="0" indent="-342900" algn="l">
              <a:lnSpc>
                <a:spcPct val="150000"/>
              </a:lnSpc>
              <a:spcAft>
                <a:spcPts val="850"/>
              </a:spcAft>
              <a:buSzPts val="1000"/>
              <a:buFont typeface="Symbol" panose="05050102010706020507" pitchFamily="18" charset="2"/>
              <a:buChar char=""/>
              <a:tabLst>
                <a:tab pos="457200" algn="l"/>
              </a:tabLst>
            </a:pPr>
            <a:r>
              <a:rPr lang="en-IN" sz="1800" kern="100" dirty="0">
                <a:solidFill>
                  <a:srgbClr val="0D0D0D"/>
                </a:solidFill>
                <a:effectLst/>
                <a:highlight>
                  <a:srgbClr val="FFFFFF"/>
                </a:highlight>
                <a:latin typeface="Segoe UI" panose="020B0502040204020203" pitchFamily="34" charset="0"/>
                <a:ea typeface="Arial" panose="020B0604020202020204" pitchFamily="34" charset="0"/>
              </a:rPr>
              <a:t>Based on the position of the line in the middle of the box, it appears that CO2 emissions from domestic aviation tend to be lower than CO2 emissions from international aviation.</a:t>
            </a:r>
            <a:endParaRPr lang="en-IN" sz="1800" kern="100" dirty="0">
              <a:solidFill>
                <a:srgbClr val="0D0D0D"/>
              </a:solidFill>
              <a:effectLst/>
              <a:highlight>
                <a:srgbClr val="FFFFFF"/>
              </a:highlight>
              <a:latin typeface="Arial" panose="020B0604020202020204" pitchFamily="34" charset="0"/>
              <a:ea typeface="Arial" panose="020B0604020202020204" pitchFamily="34" charset="0"/>
            </a:endParaRPr>
          </a:p>
          <a:p>
            <a:pPr marL="342900" marR="164465" lvl="0" indent="-342900" algn="l">
              <a:lnSpc>
                <a:spcPct val="150000"/>
              </a:lnSpc>
              <a:spcAft>
                <a:spcPts val="850"/>
              </a:spcAft>
              <a:buSzPts val="1000"/>
              <a:buFont typeface="Symbol" panose="05050102010706020507" pitchFamily="18" charset="2"/>
              <a:buChar char=""/>
              <a:tabLst>
                <a:tab pos="457200" algn="l"/>
              </a:tabLst>
            </a:pPr>
            <a:r>
              <a:rPr lang="en-IN" sz="1800" kern="100" dirty="0">
                <a:solidFill>
                  <a:srgbClr val="0D0D0D"/>
                </a:solidFill>
                <a:effectLst/>
                <a:highlight>
                  <a:srgbClr val="FFFFFF"/>
                </a:highlight>
                <a:latin typeface="Segoe UI" panose="020B0502040204020203" pitchFamily="34" charset="0"/>
                <a:ea typeface="Arial" panose="020B0604020202020204" pitchFamily="34" charset="0"/>
              </a:rPr>
              <a:t>The box for domestic aviation is smaller than the box for international aviation. This suggests that CO2 emissions from domestic flights are more tightly clustered around the median than CO2 emissions from international flights. There is more variability in emissions from international flights.</a:t>
            </a:r>
            <a:endParaRPr lang="en-IN" sz="1800" kern="100" dirty="0">
              <a:solidFill>
                <a:srgbClr val="0D0D0D"/>
              </a:solidFill>
              <a:effectLst/>
              <a:highlight>
                <a:srgbClr val="FFFFFF"/>
              </a:highligh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8794202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204</TotalTime>
  <Words>1529</Words>
  <Application>Microsoft Office PowerPoint</Application>
  <PresentationFormat>Widescreen</PresentationFormat>
  <Paragraphs>156</Paragraphs>
  <Slides>20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Arial</vt:lpstr>
      <vt:lpstr>Arial MT</vt:lpstr>
      <vt:lpstr>Calibri</vt:lpstr>
      <vt:lpstr>Courier New</vt:lpstr>
      <vt:lpstr>Segoe UI</vt:lpstr>
      <vt:lpstr>Symbol</vt:lpstr>
      <vt:lpstr>Times New Roman</vt:lpstr>
      <vt:lpstr>Wingdings</vt:lpstr>
      <vt:lpstr>Office Theme</vt:lpstr>
      <vt:lpstr>PowerPoint Presentation</vt:lpstr>
      <vt:lpstr>Abstract</vt:lpstr>
      <vt:lpstr>Dataset Overview</vt:lpstr>
      <vt:lpstr>Data Pre-processing</vt:lpstr>
      <vt:lpstr>Exploratory Data Analysis</vt:lpstr>
      <vt:lpstr>Contd..</vt:lpstr>
      <vt:lpstr>Contd..</vt:lpstr>
      <vt:lpstr>Contd..</vt:lpstr>
      <vt:lpstr>Contd..</vt:lpstr>
      <vt:lpstr>Contd..</vt:lpstr>
      <vt:lpstr>Contd..</vt:lpstr>
      <vt:lpstr>Contd..</vt:lpstr>
      <vt:lpstr>Machine Learning Model</vt:lpstr>
      <vt:lpstr>Contd..</vt:lpstr>
      <vt:lpstr>Results</vt:lpstr>
      <vt:lpstr>Summary</vt:lpstr>
      <vt:lpstr>Recommendations</vt:lpstr>
      <vt:lpstr>Future Work</vt:lpstr>
      <vt:lpstr>Questions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Ankitha Yamini</dc:creator>
  <cp:lastModifiedBy>BATHINOZU ANKITHA YAMINI .</cp:lastModifiedBy>
  <cp:revision>26</cp:revision>
  <dcterms:created xsi:type="dcterms:W3CDTF">2024-04-29T18:22:15Z</dcterms:created>
  <dcterms:modified xsi:type="dcterms:W3CDTF">2024-04-30T17:28:17Z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2023-10-28T00:00:00Z</vt:filetime>
  </property>
  <property fmtid="{D5CDD505-2E9C-101B-9397-08002B2CF9AE}" pid="3" name="Creator">
    <vt:lpwstr>Microsoft® PowerPoint® for Microsoft 365</vt:lpwstr>
  </property>
  <property fmtid="{D5CDD505-2E9C-101B-9397-08002B2CF9AE}" pid="4" name="LastSaved">
    <vt:filetime>2024-04-29T00:00:00Z</vt:filetime>
  </property>
</Properties>
</file>