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0" r:id="rId1"/>
  </p:sldMasterIdLst>
  <p:sldIdLst>
    <p:sldId id="299" r:id="rId2"/>
    <p:sldId id="314" r:id="rId3"/>
    <p:sldId id="313" r:id="rId4"/>
    <p:sldId id="306" r:id="rId5"/>
    <p:sldId id="302" r:id="rId6"/>
    <p:sldId id="305" r:id="rId7"/>
    <p:sldId id="307" r:id="rId8"/>
    <p:sldId id="311" r:id="rId9"/>
    <p:sldId id="301" r:id="rId10"/>
    <p:sldId id="308" r:id="rId11"/>
    <p:sldId id="310" r:id="rId12"/>
    <p:sldId id="316" r:id="rId13"/>
    <p:sldId id="315" r:id="rId14"/>
    <p:sldId id="312" r:id="rId15"/>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CAFF"/>
    <a:srgbClr val="003860"/>
    <a:srgbClr val="004474"/>
    <a:srgbClr val="005A9A"/>
    <a:srgbClr val="2276CA"/>
    <a:srgbClr val="338DCD"/>
    <a:srgbClr val="002D4D"/>
    <a:srgbClr val="005490"/>
    <a:srgbClr val="0070C0"/>
    <a:srgbClr val="67A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6" autoAdjust="0"/>
    <p:restoredTop sz="93837" autoAdjust="0"/>
  </p:normalViewPr>
  <p:slideViewPr>
    <p:cSldViewPr snapToGrid="0">
      <p:cViewPr>
        <p:scale>
          <a:sx n="50" d="100"/>
          <a:sy n="50" d="100"/>
        </p:scale>
        <p:origin x="-1860" y="-58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95F17D-094C-41EE-9775-364ACE3F5E54}" type="doc">
      <dgm:prSet loTypeId="urn:microsoft.com/office/officeart/2005/8/layout/vList2" loCatId="list" qsTypeId="urn:microsoft.com/office/officeart/2005/8/quickstyle/simple1" qsCatId="simple" csTypeId="urn:microsoft.com/office/officeart/2005/8/colors/accent2_5" csCatId="accent2"/>
      <dgm:spPr/>
      <dgm:t>
        <a:bodyPr/>
        <a:lstStyle/>
        <a:p>
          <a:endParaRPr lang="en-IN"/>
        </a:p>
      </dgm:t>
    </dgm:pt>
    <dgm:pt modelId="{D4D5852C-F62A-4265-8B6D-11C00BF0FB38}">
      <dgm:prSet/>
      <dgm:spPr/>
      <dgm:t>
        <a:bodyPr/>
        <a:lstStyle/>
        <a:p>
          <a:pPr rtl="0"/>
          <a:r>
            <a:rPr lang="en-IN" smtClean="0">
              <a:solidFill>
                <a:schemeClr val="tx1"/>
              </a:solidFill>
            </a:rPr>
            <a:t>2112001</a:t>
          </a:r>
          <a:endParaRPr lang="en-IN">
            <a:solidFill>
              <a:schemeClr val="tx1"/>
            </a:solidFill>
          </a:endParaRPr>
        </a:p>
      </dgm:t>
    </dgm:pt>
    <dgm:pt modelId="{FA1E2BEC-4260-4173-BC94-4C1FE7F420FD}" type="parTrans" cxnId="{9D15A9D6-BD87-4B0C-9AE7-ABDB8EC9CDE7}">
      <dgm:prSet/>
      <dgm:spPr/>
      <dgm:t>
        <a:bodyPr/>
        <a:lstStyle/>
        <a:p>
          <a:endParaRPr lang="en-IN"/>
        </a:p>
      </dgm:t>
    </dgm:pt>
    <dgm:pt modelId="{4A2E78E0-140A-43BF-91DD-62E5CFDC709D}" type="sibTrans" cxnId="{9D15A9D6-BD87-4B0C-9AE7-ABDB8EC9CDE7}">
      <dgm:prSet/>
      <dgm:spPr/>
      <dgm:t>
        <a:bodyPr/>
        <a:lstStyle/>
        <a:p>
          <a:endParaRPr lang="en-IN"/>
        </a:p>
      </dgm:t>
    </dgm:pt>
    <dgm:pt modelId="{6F2C7ACD-C82C-4A1D-942E-1AAFEF4F3C51}">
      <dgm:prSet/>
      <dgm:spPr/>
      <dgm:t>
        <a:bodyPr/>
        <a:lstStyle/>
        <a:p>
          <a:pPr rtl="0"/>
          <a:r>
            <a:rPr lang="en-IN" dirty="0" smtClean="0">
              <a:solidFill>
                <a:schemeClr val="tx1"/>
              </a:solidFill>
            </a:rPr>
            <a:t>2112088</a:t>
          </a:r>
          <a:endParaRPr lang="en-IN" dirty="0">
            <a:solidFill>
              <a:schemeClr val="tx1"/>
            </a:solidFill>
          </a:endParaRPr>
        </a:p>
      </dgm:t>
    </dgm:pt>
    <dgm:pt modelId="{868D5E81-C718-4999-8C6E-63EC1AF9CBA2}" type="parTrans" cxnId="{77446A52-D113-4D32-AE43-01BB0947F0B8}">
      <dgm:prSet/>
      <dgm:spPr/>
      <dgm:t>
        <a:bodyPr/>
        <a:lstStyle/>
        <a:p>
          <a:endParaRPr lang="en-IN"/>
        </a:p>
      </dgm:t>
    </dgm:pt>
    <dgm:pt modelId="{E0444205-F8A5-4A8E-A4CD-2C46248CB57A}" type="sibTrans" cxnId="{77446A52-D113-4D32-AE43-01BB0947F0B8}">
      <dgm:prSet/>
      <dgm:spPr/>
      <dgm:t>
        <a:bodyPr/>
        <a:lstStyle/>
        <a:p>
          <a:endParaRPr lang="en-IN"/>
        </a:p>
      </dgm:t>
    </dgm:pt>
    <dgm:pt modelId="{377841AE-F0E5-438C-AA15-C5BF18729607}">
      <dgm:prSet/>
      <dgm:spPr/>
      <dgm:t>
        <a:bodyPr/>
        <a:lstStyle/>
        <a:p>
          <a:pPr rtl="0"/>
          <a:r>
            <a:rPr lang="en-IN" dirty="0" smtClean="0">
              <a:solidFill>
                <a:schemeClr val="tx1"/>
              </a:solidFill>
            </a:rPr>
            <a:t>2112100</a:t>
          </a:r>
          <a:endParaRPr lang="en-IN" dirty="0">
            <a:solidFill>
              <a:schemeClr val="tx1"/>
            </a:solidFill>
          </a:endParaRPr>
        </a:p>
      </dgm:t>
    </dgm:pt>
    <dgm:pt modelId="{B0D60D2D-1FD3-4843-8A47-61EDF3CF67E8}" type="parTrans" cxnId="{63BC7505-A8FD-43E5-8F66-4B04C91651D9}">
      <dgm:prSet/>
      <dgm:spPr/>
      <dgm:t>
        <a:bodyPr/>
        <a:lstStyle/>
        <a:p>
          <a:endParaRPr lang="en-IN"/>
        </a:p>
      </dgm:t>
    </dgm:pt>
    <dgm:pt modelId="{3A6F39C5-76EC-4CBE-B3CF-AAA40F6C9A02}" type="sibTrans" cxnId="{63BC7505-A8FD-43E5-8F66-4B04C91651D9}">
      <dgm:prSet/>
      <dgm:spPr/>
      <dgm:t>
        <a:bodyPr/>
        <a:lstStyle/>
        <a:p>
          <a:endParaRPr lang="en-IN"/>
        </a:p>
      </dgm:t>
    </dgm:pt>
    <dgm:pt modelId="{921A11C7-0FDB-451D-88F0-243962921769}" type="pres">
      <dgm:prSet presAssocID="{BD95F17D-094C-41EE-9775-364ACE3F5E54}" presName="linear" presStyleCnt="0">
        <dgm:presLayoutVars>
          <dgm:animLvl val="lvl"/>
          <dgm:resizeHandles val="exact"/>
        </dgm:presLayoutVars>
      </dgm:prSet>
      <dgm:spPr/>
    </dgm:pt>
    <dgm:pt modelId="{20CA5DAF-08FA-4CBC-A682-23F7C7F640CD}" type="pres">
      <dgm:prSet presAssocID="{D4D5852C-F62A-4265-8B6D-11C00BF0FB38}" presName="parentText" presStyleLbl="node1" presStyleIdx="0" presStyleCnt="3">
        <dgm:presLayoutVars>
          <dgm:chMax val="0"/>
          <dgm:bulletEnabled val="1"/>
        </dgm:presLayoutVars>
      </dgm:prSet>
      <dgm:spPr/>
    </dgm:pt>
    <dgm:pt modelId="{595D450B-AFF8-4003-821A-64ECEC010D60}" type="pres">
      <dgm:prSet presAssocID="{4A2E78E0-140A-43BF-91DD-62E5CFDC709D}" presName="spacer" presStyleCnt="0"/>
      <dgm:spPr/>
    </dgm:pt>
    <dgm:pt modelId="{4368549E-E952-4687-8D9D-13B61FC255D7}" type="pres">
      <dgm:prSet presAssocID="{6F2C7ACD-C82C-4A1D-942E-1AAFEF4F3C51}" presName="parentText" presStyleLbl="node1" presStyleIdx="1" presStyleCnt="3">
        <dgm:presLayoutVars>
          <dgm:chMax val="0"/>
          <dgm:bulletEnabled val="1"/>
        </dgm:presLayoutVars>
      </dgm:prSet>
      <dgm:spPr/>
    </dgm:pt>
    <dgm:pt modelId="{91EC6EC8-6BDD-411E-929A-1DB20B423594}" type="pres">
      <dgm:prSet presAssocID="{E0444205-F8A5-4A8E-A4CD-2C46248CB57A}" presName="spacer" presStyleCnt="0"/>
      <dgm:spPr/>
    </dgm:pt>
    <dgm:pt modelId="{85EC8825-3C46-401B-A0E3-6A4530ECCB78}" type="pres">
      <dgm:prSet presAssocID="{377841AE-F0E5-438C-AA15-C5BF18729607}" presName="parentText" presStyleLbl="node1" presStyleIdx="2" presStyleCnt="3">
        <dgm:presLayoutVars>
          <dgm:chMax val="0"/>
          <dgm:bulletEnabled val="1"/>
        </dgm:presLayoutVars>
      </dgm:prSet>
      <dgm:spPr/>
    </dgm:pt>
  </dgm:ptLst>
  <dgm:cxnLst>
    <dgm:cxn modelId="{AA2E51F7-3AE6-44F8-90B4-42A0A0E0D822}" type="presOf" srcId="{D4D5852C-F62A-4265-8B6D-11C00BF0FB38}" destId="{20CA5DAF-08FA-4CBC-A682-23F7C7F640CD}" srcOrd="0" destOrd="0" presId="urn:microsoft.com/office/officeart/2005/8/layout/vList2"/>
    <dgm:cxn modelId="{7B3D0857-117C-4842-9216-EDF2E6E05738}" type="presOf" srcId="{377841AE-F0E5-438C-AA15-C5BF18729607}" destId="{85EC8825-3C46-401B-A0E3-6A4530ECCB78}" srcOrd="0" destOrd="0" presId="urn:microsoft.com/office/officeart/2005/8/layout/vList2"/>
    <dgm:cxn modelId="{CBF7C2FA-093E-4B98-BF40-CCA3EEAFE78E}" type="presOf" srcId="{6F2C7ACD-C82C-4A1D-942E-1AAFEF4F3C51}" destId="{4368549E-E952-4687-8D9D-13B61FC255D7}" srcOrd="0" destOrd="0" presId="urn:microsoft.com/office/officeart/2005/8/layout/vList2"/>
    <dgm:cxn modelId="{63BC7505-A8FD-43E5-8F66-4B04C91651D9}" srcId="{BD95F17D-094C-41EE-9775-364ACE3F5E54}" destId="{377841AE-F0E5-438C-AA15-C5BF18729607}" srcOrd="2" destOrd="0" parTransId="{B0D60D2D-1FD3-4843-8A47-61EDF3CF67E8}" sibTransId="{3A6F39C5-76EC-4CBE-B3CF-AAA40F6C9A02}"/>
    <dgm:cxn modelId="{F459E396-63BE-4B0C-A6C3-D52FFB0AC33A}" type="presOf" srcId="{BD95F17D-094C-41EE-9775-364ACE3F5E54}" destId="{921A11C7-0FDB-451D-88F0-243962921769}" srcOrd="0" destOrd="0" presId="urn:microsoft.com/office/officeart/2005/8/layout/vList2"/>
    <dgm:cxn modelId="{9D15A9D6-BD87-4B0C-9AE7-ABDB8EC9CDE7}" srcId="{BD95F17D-094C-41EE-9775-364ACE3F5E54}" destId="{D4D5852C-F62A-4265-8B6D-11C00BF0FB38}" srcOrd="0" destOrd="0" parTransId="{FA1E2BEC-4260-4173-BC94-4C1FE7F420FD}" sibTransId="{4A2E78E0-140A-43BF-91DD-62E5CFDC709D}"/>
    <dgm:cxn modelId="{77446A52-D113-4D32-AE43-01BB0947F0B8}" srcId="{BD95F17D-094C-41EE-9775-364ACE3F5E54}" destId="{6F2C7ACD-C82C-4A1D-942E-1AAFEF4F3C51}" srcOrd="1" destOrd="0" parTransId="{868D5E81-C718-4999-8C6E-63EC1AF9CBA2}" sibTransId="{E0444205-F8A5-4A8E-A4CD-2C46248CB57A}"/>
    <dgm:cxn modelId="{5CAFF903-99A0-4838-81F4-F2E81C603D6C}" type="presParOf" srcId="{921A11C7-0FDB-451D-88F0-243962921769}" destId="{20CA5DAF-08FA-4CBC-A682-23F7C7F640CD}" srcOrd="0" destOrd="0" presId="urn:microsoft.com/office/officeart/2005/8/layout/vList2"/>
    <dgm:cxn modelId="{36934AFF-F4DB-4516-9FCF-4C1F7F1F7E8E}" type="presParOf" srcId="{921A11C7-0FDB-451D-88F0-243962921769}" destId="{595D450B-AFF8-4003-821A-64ECEC010D60}" srcOrd="1" destOrd="0" presId="urn:microsoft.com/office/officeart/2005/8/layout/vList2"/>
    <dgm:cxn modelId="{18ECA22F-FAE5-4539-9C7B-E83173F166AB}" type="presParOf" srcId="{921A11C7-0FDB-451D-88F0-243962921769}" destId="{4368549E-E952-4687-8D9D-13B61FC255D7}" srcOrd="2" destOrd="0" presId="urn:microsoft.com/office/officeart/2005/8/layout/vList2"/>
    <dgm:cxn modelId="{1AEFF02D-152E-4903-A5CD-FDC03F595616}" type="presParOf" srcId="{921A11C7-0FDB-451D-88F0-243962921769}" destId="{91EC6EC8-6BDD-411E-929A-1DB20B423594}" srcOrd="3" destOrd="0" presId="urn:microsoft.com/office/officeart/2005/8/layout/vList2"/>
    <dgm:cxn modelId="{605A7420-F5CF-4CDE-B1BE-BDB46E2BA948}" type="presParOf" srcId="{921A11C7-0FDB-451D-88F0-243962921769}" destId="{85EC8825-3C46-401B-A0E3-6A4530ECCB7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A5DAF-08FA-4CBC-A682-23F7C7F640CD}">
      <dsp:nvSpPr>
        <dsp:cNvPr id="0" name=""/>
        <dsp:cNvSpPr/>
      </dsp:nvSpPr>
      <dsp:spPr>
        <a:xfrm>
          <a:off x="0" y="18158"/>
          <a:ext cx="4243168" cy="631800"/>
        </a:xfrm>
        <a:prstGeom prst="roundRect">
          <a:avLst/>
        </a:prstGeom>
        <a:solidFill>
          <a:schemeClr val="accent2">
            <a:alpha val="90000"/>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IN" sz="2700" kern="1200" smtClean="0">
              <a:solidFill>
                <a:schemeClr val="tx1"/>
              </a:solidFill>
            </a:rPr>
            <a:t>2112001</a:t>
          </a:r>
          <a:endParaRPr lang="en-IN" sz="2700" kern="1200">
            <a:solidFill>
              <a:schemeClr val="tx1"/>
            </a:solidFill>
          </a:endParaRPr>
        </a:p>
      </dsp:txBody>
      <dsp:txXfrm>
        <a:off x="30842" y="49000"/>
        <a:ext cx="4181484" cy="570116"/>
      </dsp:txXfrm>
    </dsp:sp>
    <dsp:sp modelId="{4368549E-E952-4687-8D9D-13B61FC255D7}">
      <dsp:nvSpPr>
        <dsp:cNvPr id="0" name=""/>
        <dsp:cNvSpPr/>
      </dsp:nvSpPr>
      <dsp:spPr>
        <a:xfrm>
          <a:off x="0" y="727718"/>
          <a:ext cx="4243168" cy="631800"/>
        </a:xfrm>
        <a:prstGeom prst="roundRect">
          <a:avLst/>
        </a:prstGeom>
        <a:solidFill>
          <a:schemeClr val="accent2">
            <a:alpha val="90000"/>
            <a:hueOff val="0"/>
            <a:satOff val="0"/>
            <a:lumOff val="0"/>
            <a:alphaOff val="-2000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IN" sz="2700" kern="1200" dirty="0" smtClean="0">
              <a:solidFill>
                <a:schemeClr val="tx1"/>
              </a:solidFill>
            </a:rPr>
            <a:t>2112088</a:t>
          </a:r>
          <a:endParaRPr lang="en-IN" sz="2700" kern="1200" dirty="0">
            <a:solidFill>
              <a:schemeClr val="tx1"/>
            </a:solidFill>
          </a:endParaRPr>
        </a:p>
      </dsp:txBody>
      <dsp:txXfrm>
        <a:off x="30842" y="758560"/>
        <a:ext cx="4181484" cy="570116"/>
      </dsp:txXfrm>
    </dsp:sp>
    <dsp:sp modelId="{85EC8825-3C46-401B-A0E3-6A4530ECCB78}">
      <dsp:nvSpPr>
        <dsp:cNvPr id="0" name=""/>
        <dsp:cNvSpPr/>
      </dsp:nvSpPr>
      <dsp:spPr>
        <a:xfrm>
          <a:off x="0" y="1437278"/>
          <a:ext cx="4243168" cy="631800"/>
        </a:xfrm>
        <a:prstGeom prst="roundRect">
          <a:avLst/>
        </a:prstGeom>
        <a:solidFill>
          <a:schemeClr val="accent2">
            <a:alpha val="90000"/>
            <a:hueOff val="0"/>
            <a:satOff val="0"/>
            <a:lumOff val="0"/>
            <a:alphaOff val="-4000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IN" sz="2700" kern="1200" dirty="0" smtClean="0">
              <a:solidFill>
                <a:schemeClr val="tx1"/>
              </a:solidFill>
            </a:rPr>
            <a:t>2112100</a:t>
          </a:r>
          <a:endParaRPr lang="en-IN" sz="2700" kern="1200" dirty="0">
            <a:solidFill>
              <a:schemeClr val="tx1"/>
            </a:solidFill>
          </a:endParaRPr>
        </a:p>
      </dsp:txBody>
      <dsp:txXfrm>
        <a:off x="30842" y="1468120"/>
        <a:ext cx="4181484" cy="5701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0A98AF03-7270-45C2-A683-C5E353EF01A5}" type="datetime4">
              <a:rPr lang="en-US" smtClean="0"/>
              <a:pPr/>
              <a:t>April 21, 2024</a:t>
            </a:fld>
            <a:endParaRPr lang="en-US" dirty="0"/>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8B37D5FE-740C-46F5-801A-FA5477D9711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FB5AFD-D735-4504-A039-ADEBB6448D55}" type="datetime4">
              <a:rPr lang="en-US" smtClean="0"/>
              <a:pPr/>
              <a:t>April 21, 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AB5C8118-FB93-4E87-B380-0175F2FE2167}" type="datetime4">
              <a:rPr lang="en-US" smtClean="0"/>
              <a:pPr/>
              <a:t>April 21, 2024</a:t>
            </a:fld>
            <a:endParaRPr lang="en-US"/>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8B37D5FE-740C-46F5-801A-FA5477D9711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l-4-dark-0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0E5EFFC-5A64-1047-8E31-F04B528A07BF}"/>
              </a:ext>
            </a:extLst>
          </p:cNvPr>
          <p:cNvSpPr>
            <a:spLocks noGrp="1"/>
          </p:cNvSpPr>
          <p:nvPr>
            <p:ph type="title" hasCustomPrompt="1"/>
          </p:nvPr>
        </p:nvSpPr>
        <p:spPr>
          <a:xfrm>
            <a:off x="408000" y="240024"/>
            <a:ext cx="11376000" cy="439200"/>
          </a:xfrm>
          <a:prstGeom prst="rect">
            <a:avLst/>
          </a:prstGeom>
        </p:spPr>
        <p:txBody>
          <a:bodyPr anchor="ctr">
            <a:noAutofit/>
          </a:bodyPr>
          <a:lstStyle>
            <a:lvl1pPr>
              <a:defRPr sz="3600" b="1">
                <a:solidFill>
                  <a:schemeClr val="bg1"/>
                </a:solidFill>
                <a:latin typeface="+mj-lt"/>
                <a:cs typeface="Arial" panose="020B0604020202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xmlns="" id="{C1C13708-1D5B-3942-94E8-1F47C567CA2C}"/>
              </a:ext>
            </a:extLst>
          </p:cNvPr>
          <p:cNvSpPr>
            <a:spLocks noGrp="1"/>
          </p:cNvSpPr>
          <p:nvPr>
            <p:ph type="body" sz="quarter" idx="13"/>
          </p:nvPr>
        </p:nvSpPr>
        <p:spPr>
          <a:xfrm>
            <a:off x="408000" y="644088"/>
            <a:ext cx="11376000" cy="583200"/>
          </a:xfrm>
          <a:prstGeom prst="rect">
            <a:avLst/>
          </a:prstGeom>
        </p:spPr>
        <p:txBody>
          <a:bodyPr anchor="ctr">
            <a:normAutofit/>
          </a:bodyPr>
          <a:lstStyle>
            <a:lvl1pPr marL="0" indent="0">
              <a:buNone/>
              <a:defRPr sz="2400">
                <a:solidFill>
                  <a:schemeClr val="bg1"/>
                </a:solidFill>
                <a:latin typeface="+mj-lt"/>
                <a:cs typeface="Arial" panose="020B0604020202020204" pitchFamily="34" charset="0"/>
              </a:defRPr>
            </a:lvl1pPr>
          </a:lstStyle>
          <a:p>
            <a:pPr lvl="0"/>
            <a:r>
              <a:rPr lang="en-GB"/>
              <a:t>Click to edit Master text styles</a:t>
            </a:r>
          </a:p>
        </p:txBody>
      </p:sp>
    </p:spTree>
    <p:extLst>
      <p:ext uri="{BB962C8B-B14F-4D97-AF65-F5344CB8AC3E}">
        <p14:creationId xmlns:p14="http://schemas.microsoft.com/office/powerpoint/2010/main" val="2425461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l-4-dark-02">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0E5EFFC-5A64-1047-8E31-F04B528A07BF}"/>
              </a:ext>
            </a:extLst>
          </p:cNvPr>
          <p:cNvSpPr>
            <a:spLocks noGrp="1"/>
          </p:cNvSpPr>
          <p:nvPr>
            <p:ph type="title" hasCustomPrompt="1"/>
          </p:nvPr>
        </p:nvSpPr>
        <p:spPr>
          <a:xfrm>
            <a:off x="408000" y="240024"/>
            <a:ext cx="11376000" cy="439200"/>
          </a:xfrm>
          <a:prstGeom prst="rect">
            <a:avLst/>
          </a:prstGeom>
        </p:spPr>
        <p:txBody>
          <a:bodyPr anchor="ctr">
            <a:noAutofit/>
          </a:bodyPr>
          <a:lstStyle>
            <a:lvl1pPr>
              <a:defRPr sz="3600" b="1">
                <a:solidFill>
                  <a:schemeClr val="bg1"/>
                </a:solidFill>
                <a:latin typeface="+mn-lt"/>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43037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l-1-grey-02">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8987AAB-7734-3B48-BC06-9CB379EE8417}"/>
              </a:ext>
            </a:extLst>
          </p:cNvPr>
          <p:cNvSpPr>
            <a:spLocks noGrp="1"/>
          </p:cNvSpPr>
          <p:nvPr>
            <p:ph type="title" hasCustomPrompt="1"/>
          </p:nvPr>
        </p:nvSpPr>
        <p:spPr>
          <a:xfrm>
            <a:off x="408000" y="240024"/>
            <a:ext cx="11376000" cy="439200"/>
          </a:xfrm>
          <a:prstGeom prst="rect">
            <a:avLst/>
          </a:prstGeom>
        </p:spPr>
        <p:txBody>
          <a:bodyPr anchor="ctr">
            <a:noAutofit/>
          </a:bodyPr>
          <a:lstStyle>
            <a:lvl1pPr>
              <a:defRPr sz="3600" b="1">
                <a:solidFill>
                  <a:schemeClr val="tx1">
                    <a:lumMod val="75000"/>
                    <a:lumOff val="25000"/>
                  </a:schemeClr>
                </a:solidFill>
                <a:latin typeface="+mj-lt"/>
              </a:defRPr>
            </a:lvl1pPr>
          </a:lstStyle>
          <a:p>
            <a:r>
              <a:rPr lang="en-US" dirty="0"/>
              <a:t>CLICK TO EDIT MASTER TITLE STYLE</a:t>
            </a:r>
          </a:p>
        </p:txBody>
      </p:sp>
    </p:spTree>
    <p:extLst>
      <p:ext uri="{BB962C8B-B14F-4D97-AF65-F5344CB8AC3E}">
        <p14:creationId xmlns:p14="http://schemas.microsoft.com/office/powerpoint/2010/main" val="311640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A93482-8E69-40F7-BCAD-5662A6CADB27}" type="datetime4">
              <a:rPr lang="en-US" smtClean="0"/>
              <a:pPr/>
              <a:t>April 21, 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FBB7EAE1-CAAC-4AEF-919E-158692B1E55E}" type="datetime4">
              <a:rPr lang="en-US" smtClean="0"/>
              <a:pPr/>
              <a:t>April 21, 2024</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extLst/>
          </a:lstStyle>
          <a:p>
            <a:fld id="{8B37D5FE-740C-46F5-801A-FA5477D9711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25A706-D8F2-4D1A-855A-CADC92600C26}" type="datetime4">
              <a:rPr lang="en-US" smtClean="0"/>
              <a:pPr/>
              <a:t>April 21, 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B37D5FE-740C-46F5-801A-FA5477D9711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9B4F123-1704-49AC-9D15-C4B1462B8014}" type="datetime4">
              <a:rPr lang="en-US" smtClean="0"/>
              <a:pPr/>
              <a:t>April 21, 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3127EC2-47FB-48A1-8644-C8A81DDAA119}" type="datetime4">
              <a:rPr lang="en-US" smtClean="0"/>
              <a:pPr/>
              <a:t>April 21, 2024</a:t>
            </a:fld>
            <a:endParaRPr lang="en-US"/>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AE3EC3ED-7435-49F9-84C8-03CCA2F8DEDB}" type="datetime4">
              <a:rPr lang="en-US" smtClean="0"/>
              <a:pPr/>
              <a:t>April 21, 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FC49BF1-FCD3-4395-8FF6-0047AF66228E}" type="datetime4">
              <a:rPr lang="en-US" smtClean="0"/>
              <a:pPr/>
              <a:t>April 21, 2024</a:t>
            </a:fld>
            <a:endParaRPr lang="en-US"/>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8B37D5FE-740C-46F5-801A-FA5477D9711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CA861222-2C8B-4501-BE87-6797EC025925}" type="datetime4">
              <a:rPr lang="en-US" smtClean="0"/>
              <a:pPr/>
              <a:t>April 21, 2024</a:t>
            </a:fld>
            <a:endParaRPr lang="en-US"/>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8B37D5FE-740C-46F5-801A-FA5477D9711F}"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6">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16C01193-8287-4834-A286-6B880643E934}" type="datetime4">
              <a:rPr lang="en-US" smtClean="0"/>
              <a:pPr/>
              <a:t>April 21, 2024</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 id="2147484132" r:id="rId12"/>
    <p:sldLayoutId id="2147484133" r:id="rId13"/>
    <p:sldLayoutId id="2147484134" r:id="rId14"/>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459" y="320634"/>
            <a:ext cx="7825839" cy="1579417"/>
          </a:xfrm>
        </p:spPr>
        <p:txBody>
          <a:bodyPr/>
          <a:lstStyle/>
          <a:p>
            <a:pPr algn="r"/>
            <a:r>
              <a:rPr lang="en-IN" sz="5400" dirty="0" smtClean="0">
                <a:solidFill>
                  <a:schemeClr val="tx1"/>
                </a:solidFill>
                <a:latin typeface="Bahnschrift Light" pitchFamily="34" charset="0"/>
              </a:rPr>
              <a:t>BAR CODE DETECTOR</a:t>
            </a:r>
            <a:endParaRPr lang="en-IN" sz="5400" dirty="0">
              <a:solidFill>
                <a:schemeClr val="tx1"/>
              </a:solidFill>
              <a:latin typeface="Bahnschrift Light" pitchFamily="34" charset="0"/>
            </a:endParaRPr>
          </a:p>
        </p:txBody>
      </p:sp>
      <p:graphicFrame>
        <p:nvGraphicFramePr>
          <p:cNvPr id="5" name="Diagram 4"/>
          <p:cNvGraphicFramePr/>
          <p:nvPr>
            <p:extLst>
              <p:ext uri="{D42A27DB-BD31-4B8C-83A1-F6EECF244321}">
                <p14:modId xmlns:p14="http://schemas.microsoft.com/office/powerpoint/2010/main" val="879827957"/>
              </p:ext>
            </p:extLst>
          </p:nvPr>
        </p:nvGraphicFramePr>
        <p:xfrm>
          <a:off x="6555180" y="3434790"/>
          <a:ext cx="4243168" cy="2087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30" name="Picture 6" descr="C:\Users\iamis\AppData\Local\Packages\Microsoft.Windows.Photos_8wekyb3d8bbwe\TempState\ShareServiceTempFolder\bc1.jpe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91659" y="1644157"/>
            <a:ext cx="2447085" cy="18353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91659" y="1121620"/>
            <a:ext cx="1056700" cy="369332"/>
          </a:xfrm>
          <a:prstGeom prst="rect">
            <a:avLst/>
          </a:prstGeom>
          <a:noFill/>
        </p:spPr>
        <p:txBody>
          <a:bodyPr wrap="none" rtlCol="0">
            <a:spAutoFit/>
          </a:bodyPr>
          <a:lstStyle/>
          <a:p>
            <a:r>
              <a:rPr lang="en-IN" b="1" u="sng" dirty="0" smtClean="0"/>
              <a:t>Before :</a:t>
            </a:r>
            <a:endParaRPr lang="en-IN" b="1" u="sng" dirty="0"/>
          </a:p>
        </p:txBody>
      </p:sp>
      <p:sp>
        <p:nvSpPr>
          <p:cNvPr id="9" name="TextBox 8"/>
          <p:cNvSpPr txBox="1"/>
          <p:nvPr/>
        </p:nvSpPr>
        <p:spPr>
          <a:xfrm>
            <a:off x="1191658" y="3793568"/>
            <a:ext cx="893193" cy="369332"/>
          </a:xfrm>
          <a:prstGeom prst="rect">
            <a:avLst/>
          </a:prstGeom>
          <a:noFill/>
        </p:spPr>
        <p:txBody>
          <a:bodyPr wrap="none" rtlCol="0">
            <a:spAutoFit/>
          </a:bodyPr>
          <a:lstStyle/>
          <a:p>
            <a:r>
              <a:rPr lang="en-IN" b="1" u="sng" dirty="0" smtClean="0"/>
              <a:t>After :</a:t>
            </a:r>
            <a:endParaRPr lang="en-IN" b="1" u="sng" dirty="0"/>
          </a:p>
        </p:txBody>
      </p:sp>
      <p:pic>
        <p:nvPicPr>
          <p:cNvPr id="1034" name="Picture 10" descr="C:\Users\iamis\AppData\Local\Packages\Microsoft.Windows.Photos_8wekyb3d8bbwe\TempState\ShareServiceTempFolder\bc1op.jpe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1659" y="4381774"/>
            <a:ext cx="2450242" cy="184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341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Freeform: Shape 44">
            <a:extLst>
              <a:ext uri="{FF2B5EF4-FFF2-40B4-BE49-F238E27FC236}">
                <a16:creationId xmlns:a16="http://schemas.microsoft.com/office/drawing/2014/main" xmlns="" id="{1CBBA4CD-7521-4055-AA01-2B704342759D}"/>
              </a:ext>
            </a:extLst>
          </p:cNvPr>
          <p:cNvSpPr/>
          <p:nvPr/>
        </p:nvSpPr>
        <p:spPr>
          <a:xfrm>
            <a:off x="2193754" y="821379"/>
            <a:ext cx="7793394" cy="3465613"/>
          </a:xfrm>
          <a:custGeom>
            <a:avLst/>
            <a:gdLst>
              <a:gd name="connsiteX0" fmla="*/ 115097 w 5166130"/>
              <a:gd name="connsiteY0" fmla="*/ 0 h 1124476"/>
              <a:gd name="connsiteX1" fmla="*/ 115148 w 5166130"/>
              <a:gd name="connsiteY1" fmla="*/ 0 h 1124476"/>
              <a:gd name="connsiteX2" fmla="*/ 2944145 w 5166130"/>
              <a:gd name="connsiteY2" fmla="*/ 0 h 1124476"/>
              <a:gd name="connsiteX3" fmla="*/ 4396474 w 5166130"/>
              <a:gd name="connsiteY3" fmla="*/ 0 h 1124476"/>
              <a:gd name="connsiteX4" fmla="*/ 4603892 w 5166130"/>
              <a:gd name="connsiteY4" fmla="*/ 0 h 1124476"/>
              <a:gd name="connsiteX5" fmla="*/ 5166130 w 5166130"/>
              <a:gd name="connsiteY5" fmla="*/ 562238 h 1124476"/>
              <a:gd name="connsiteX6" fmla="*/ 4603892 w 5166130"/>
              <a:gd name="connsiteY6" fmla="*/ 1124476 h 1124476"/>
              <a:gd name="connsiteX7" fmla="*/ 4396474 w 5166130"/>
              <a:gd name="connsiteY7" fmla="*/ 1124476 h 1124476"/>
              <a:gd name="connsiteX8" fmla="*/ 2944145 w 5166130"/>
              <a:gd name="connsiteY8" fmla="*/ 1124476 h 1124476"/>
              <a:gd name="connsiteX9" fmla="*/ 0 w 5166130"/>
              <a:gd name="connsiteY9" fmla="*/ 1124476 h 1124476"/>
              <a:gd name="connsiteX10" fmla="*/ 0 w 5166130"/>
              <a:gd name="connsiteY10" fmla="*/ 134794 h 1124476"/>
              <a:gd name="connsiteX11" fmla="*/ 115097 w 5166130"/>
              <a:gd name="connsiteY11" fmla="*/ 0 h 112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6130" h="1124476">
                <a:moveTo>
                  <a:pt x="115097" y="0"/>
                </a:moveTo>
                <a:cubicBezTo>
                  <a:pt x="115115" y="0"/>
                  <a:pt x="115130" y="0"/>
                  <a:pt x="115148" y="0"/>
                </a:cubicBezTo>
                <a:lnTo>
                  <a:pt x="2944145" y="0"/>
                </a:lnTo>
                <a:lnTo>
                  <a:pt x="4396474" y="0"/>
                </a:lnTo>
                <a:lnTo>
                  <a:pt x="4603892" y="0"/>
                </a:lnTo>
                <a:lnTo>
                  <a:pt x="5166130" y="562238"/>
                </a:lnTo>
                <a:lnTo>
                  <a:pt x="4603892" y="1124476"/>
                </a:lnTo>
                <a:lnTo>
                  <a:pt x="4396474" y="1124476"/>
                </a:lnTo>
                <a:lnTo>
                  <a:pt x="2944145" y="1124476"/>
                </a:lnTo>
                <a:lnTo>
                  <a:pt x="0" y="1124476"/>
                </a:lnTo>
                <a:lnTo>
                  <a:pt x="0" y="134794"/>
                </a:lnTo>
                <a:cubicBezTo>
                  <a:pt x="0" y="60350"/>
                  <a:pt x="51531" y="0"/>
                  <a:pt x="115097" y="0"/>
                </a:cubicBezTo>
                <a:close/>
              </a:path>
            </a:pathLst>
          </a:custGeom>
          <a:solidFill>
            <a:schemeClr val="accent3"/>
          </a:solidFill>
          <a:ln w="4243" cap="flat">
            <a:noFill/>
            <a:prstDash val="solid"/>
            <a:miter/>
          </a:ln>
        </p:spPr>
        <p:txBody>
          <a:bodyPr rtlCol="0" anchor="ctr"/>
          <a:lstStyle/>
          <a:p>
            <a:endParaRPr lang="en-US">
              <a:solidFill>
                <a:schemeClr val="bg1"/>
              </a:solidFill>
            </a:endParaRPr>
          </a:p>
        </p:txBody>
      </p:sp>
      <p:grpSp>
        <p:nvGrpSpPr>
          <p:cNvPr id="4" name="Group 3">
            <a:extLst>
              <a:ext uri="{FF2B5EF4-FFF2-40B4-BE49-F238E27FC236}">
                <a16:creationId xmlns:a16="http://schemas.microsoft.com/office/drawing/2014/main" xmlns="" id="{80AFB93A-7160-4C3B-9F30-4B6769DF133B}"/>
              </a:ext>
            </a:extLst>
          </p:cNvPr>
          <p:cNvGrpSpPr/>
          <p:nvPr/>
        </p:nvGrpSpPr>
        <p:grpSpPr>
          <a:xfrm>
            <a:off x="807002" y="1200662"/>
            <a:ext cx="1507487" cy="1122795"/>
            <a:chOff x="3036000" y="3720098"/>
            <a:chExt cx="1507486" cy="1122795"/>
          </a:xfrm>
        </p:grpSpPr>
        <p:sp>
          <p:nvSpPr>
            <p:cNvPr id="5" name="Freeform: Shape 30">
              <a:extLst>
                <a:ext uri="{FF2B5EF4-FFF2-40B4-BE49-F238E27FC236}">
                  <a16:creationId xmlns:a16="http://schemas.microsoft.com/office/drawing/2014/main" xmlns="" id="{3ACDF62A-168D-4D28-A4F1-CE6EC32DE257}"/>
                </a:ext>
              </a:extLst>
            </p:cNvPr>
            <p:cNvSpPr/>
            <p:nvPr/>
          </p:nvSpPr>
          <p:spPr>
            <a:xfrm>
              <a:off x="3855243" y="3755498"/>
              <a:ext cx="688243" cy="999545"/>
            </a:xfrm>
            <a:custGeom>
              <a:avLst/>
              <a:gdLst>
                <a:gd name="connsiteX0" fmla="*/ 1131891 w 1126941"/>
                <a:gd name="connsiteY0" fmla="*/ -550 h 1636670"/>
                <a:gd name="connsiteX1" fmla="*/ 1131891 w 1126941"/>
                <a:gd name="connsiteY1" fmla="*/ 1477129 h 1636670"/>
                <a:gd name="connsiteX2" fmla="*/ 972900 w 1126941"/>
                <a:gd name="connsiteY2" fmla="*/ 1636120 h 1636670"/>
                <a:gd name="connsiteX3" fmla="*/ 4950 w 1126941"/>
                <a:gd name="connsiteY3" fmla="*/ 1636120 h 1636670"/>
                <a:gd name="connsiteX4" fmla="*/ 4950 w 1126941"/>
                <a:gd name="connsiteY4" fmla="*/ 92969 h 1636670"/>
                <a:gd name="connsiteX5" fmla="*/ 986903 w 1126941"/>
                <a:gd name="connsiteY5" fmla="*/ 92969 h 1636670"/>
                <a:gd name="connsiteX6" fmla="*/ 1080464 w 1126941"/>
                <a:gd name="connsiteY6" fmla="*/ 60255 h 1636670"/>
                <a:gd name="connsiteX7" fmla="*/ 1131891 w 1126941"/>
                <a:gd name="connsiteY7" fmla="*/ -550 h 163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941" h="1636670">
                  <a:moveTo>
                    <a:pt x="1131891" y="-550"/>
                  </a:moveTo>
                  <a:lnTo>
                    <a:pt x="1131891" y="1477129"/>
                  </a:lnTo>
                  <a:cubicBezTo>
                    <a:pt x="1131848" y="1564920"/>
                    <a:pt x="1060690" y="1636078"/>
                    <a:pt x="972900" y="1636120"/>
                  </a:cubicBezTo>
                  <a:lnTo>
                    <a:pt x="4950" y="1636120"/>
                  </a:lnTo>
                  <a:lnTo>
                    <a:pt x="4950" y="92969"/>
                  </a:lnTo>
                  <a:lnTo>
                    <a:pt x="986903" y="92969"/>
                  </a:lnTo>
                  <a:cubicBezTo>
                    <a:pt x="1020635" y="91438"/>
                    <a:pt x="1053138" y="80066"/>
                    <a:pt x="1080464" y="60255"/>
                  </a:cubicBezTo>
                  <a:cubicBezTo>
                    <a:pt x="1102146" y="44301"/>
                    <a:pt x="1119755" y="23471"/>
                    <a:pt x="1131891" y="-550"/>
                  </a:cubicBezTo>
                  <a:close/>
                </a:path>
              </a:pathLst>
            </a:custGeom>
            <a:solidFill>
              <a:schemeClr val="accent3">
                <a:lumMod val="75000"/>
              </a:schemeClr>
            </a:solidFill>
            <a:ln w="4243" cap="flat">
              <a:noFill/>
              <a:prstDash val="solid"/>
              <a:miter/>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6" name="Freeform: Shape 31">
              <a:extLst>
                <a:ext uri="{FF2B5EF4-FFF2-40B4-BE49-F238E27FC236}">
                  <a16:creationId xmlns:a16="http://schemas.microsoft.com/office/drawing/2014/main" xmlns="" id="{94E927F2-1932-48B8-8CA6-A7BB35E014FA}"/>
                </a:ext>
              </a:extLst>
            </p:cNvPr>
            <p:cNvSpPr/>
            <p:nvPr/>
          </p:nvSpPr>
          <p:spPr>
            <a:xfrm>
              <a:off x="3036000" y="3720098"/>
              <a:ext cx="1122795" cy="1122795"/>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accent3">
                <a:lumMod val="75000"/>
              </a:schemeClr>
            </a:solidFill>
            <a:ln w="4243" cap="flat">
              <a:noFill/>
              <a:prstDash val="solid"/>
              <a:miter/>
            </a:ln>
          </p:spPr>
          <p:txBody>
            <a:bodyPr rtlCol="0" anchor="ctr"/>
            <a:lstStyle/>
            <a:p>
              <a:endParaRPr lang="en-US">
                <a:solidFill>
                  <a:schemeClr val="bg1"/>
                </a:solidFill>
              </a:endParaRPr>
            </a:p>
          </p:txBody>
        </p:sp>
        <p:sp>
          <p:nvSpPr>
            <p:cNvPr id="7" name="Freeform: Shape 48">
              <a:extLst>
                <a:ext uri="{FF2B5EF4-FFF2-40B4-BE49-F238E27FC236}">
                  <a16:creationId xmlns:a16="http://schemas.microsoft.com/office/drawing/2014/main" xmlns="" id="{BD655441-DAC6-4175-9A16-E7A11E15DFDD}"/>
                </a:ext>
              </a:extLst>
            </p:cNvPr>
            <p:cNvSpPr/>
            <p:nvPr/>
          </p:nvSpPr>
          <p:spPr>
            <a:xfrm>
              <a:off x="3156735" y="3840834"/>
              <a:ext cx="881324" cy="881324"/>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accent6">
                <a:lumMod val="60000"/>
                <a:lumOff val="40000"/>
              </a:schemeClr>
            </a:solidFill>
            <a:ln w="4243"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solidFill>
              </a:endParaRPr>
            </a:p>
          </p:txBody>
        </p:sp>
      </p:grpSp>
      <p:sp>
        <p:nvSpPr>
          <p:cNvPr id="8" name="Freeform: Shape 29">
            <a:extLst>
              <a:ext uri="{FF2B5EF4-FFF2-40B4-BE49-F238E27FC236}">
                <a16:creationId xmlns:a16="http://schemas.microsoft.com/office/drawing/2014/main" xmlns="" id="{3DF3A821-E751-46DE-9CE6-2A1D10EFEAEB}"/>
              </a:ext>
            </a:extLst>
          </p:cNvPr>
          <p:cNvSpPr/>
          <p:nvPr/>
        </p:nvSpPr>
        <p:spPr>
          <a:xfrm>
            <a:off x="1671829" y="1044272"/>
            <a:ext cx="642660" cy="273105"/>
          </a:xfrm>
          <a:custGeom>
            <a:avLst/>
            <a:gdLst>
              <a:gd name="connsiteX0" fmla="*/ 1057253 w 1052302"/>
              <a:gd name="connsiteY0" fmla="*/ 262102 h 447186"/>
              <a:gd name="connsiteX1" fmla="*/ 1057253 w 1052302"/>
              <a:gd name="connsiteY1" fmla="*/ 446637 h 447186"/>
              <a:gd name="connsiteX2" fmla="*/ 4950 w 1052302"/>
              <a:gd name="connsiteY2" fmla="*/ 446637 h 447186"/>
              <a:gd name="connsiteX3" fmla="*/ 4950 w 1052302"/>
              <a:gd name="connsiteY3" fmla="*/ -550 h 447186"/>
              <a:gd name="connsiteX4" fmla="*/ 58966 w 1052302"/>
              <a:gd name="connsiteY4" fmla="*/ 49350 h 447186"/>
              <a:gd name="connsiteX5" fmla="*/ 146247 w 1052302"/>
              <a:gd name="connsiteY5" fmla="*/ 77397 h 447186"/>
              <a:gd name="connsiteX6" fmla="*/ 872377 w 1052302"/>
              <a:gd name="connsiteY6" fmla="*/ 77397 h 447186"/>
              <a:gd name="connsiteX7" fmla="*/ 1057253 w 1052302"/>
              <a:gd name="connsiteY7" fmla="*/ 261932 h 447186"/>
              <a:gd name="connsiteX8" fmla="*/ 1057253 w 1052302"/>
              <a:gd name="connsiteY8" fmla="*/ 262102 h 4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302" h="447186">
                <a:moveTo>
                  <a:pt x="1057253" y="262102"/>
                </a:moveTo>
                <a:lnTo>
                  <a:pt x="1057253" y="446637"/>
                </a:lnTo>
                <a:lnTo>
                  <a:pt x="4950" y="446637"/>
                </a:lnTo>
                <a:lnTo>
                  <a:pt x="4950" y="-550"/>
                </a:lnTo>
                <a:cubicBezTo>
                  <a:pt x="19588" y="19397"/>
                  <a:pt x="37920" y="36340"/>
                  <a:pt x="58966" y="49350"/>
                </a:cubicBezTo>
                <a:cubicBezTo>
                  <a:pt x="85400" y="65533"/>
                  <a:pt x="115314" y="75153"/>
                  <a:pt x="146247" y="77397"/>
                </a:cubicBezTo>
                <a:lnTo>
                  <a:pt x="872377" y="77397"/>
                </a:lnTo>
                <a:cubicBezTo>
                  <a:pt x="974383" y="77304"/>
                  <a:pt x="1057168" y="159922"/>
                  <a:pt x="1057253" y="261932"/>
                </a:cubicBezTo>
                <a:cubicBezTo>
                  <a:pt x="1057253" y="261987"/>
                  <a:pt x="1057253" y="262047"/>
                  <a:pt x="1057253" y="262102"/>
                </a:cubicBezTo>
                <a:close/>
              </a:path>
            </a:pathLst>
          </a:custGeom>
          <a:solidFill>
            <a:schemeClr val="accent3">
              <a:lumMod val="50000"/>
            </a:schemeClr>
          </a:solidFill>
          <a:ln w="42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Tree>
    <p:extLst>
      <p:ext uri="{BB962C8B-B14F-4D97-AF65-F5344CB8AC3E}">
        <p14:creationId xmlns:p14="http://schemas.microsoft.com/office/powerpoint/2010/main" val="286452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p:stCondLst>
                              <p:cond delay="250"/>
                            </p:stCondLst>
                            <p:childTnLst>
                              <p:par>
                                <p:cTn id="14" presetID="2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Freeform: Shape 44">
            <a:extLst>
              <a:ext uri="{FF2B5EF4-FFF2-40B4-BE49-F238E27FC236}">
                <a16:creationId xmlns:a16="http://schemas.microsoft.com/office/drawing/2014/main" xmlns="" id="{1CBBA4CD-7521-4055-AA01-2B704342759D}"/>
              </a:ext>
            </a:extLst>
          </p:cNvPr>
          <p:cNvSpPr/>
          <p:nvPr/>
        </p:nvSpPr>
        <p:spPr>
          <a:xfrm>
            <a:off x="2193754" y="821379"/>
            <a:ext cx="7793394" cy="3465613"/>
          </a:xfrm>
          <a:custGeom>
            <a:avLst/>
            <a:gdLst>
              <a:gd name="connsiteX0" fmla="*/ 115097 w 5166130"/>
              <a:gd name="connsiteY0" fmla="*/ 0 h 1124476"/>
              <a:gd name="connsiteX1" fmla="*/ 115148 w 5166130"/>
              <a:gd name="connsiteY1" fmla="*/ 0 h 1124476"/>
              <a:gd name="connsiteX2" fmla="*/ 2944145 w 5166130"/>
              <a:gd name="connsiteY2" fmla="*/ 0 h 1124476"/>
              <a:gd name="connsiteX3" fmla="*/ 4396474 w 5166130"/>
              <a:gd name="connsiteY3" fmla="*/ 0 h 1124476"/>
              <a:gd name="connsiteX4" fmla="*/ 4603892 w 5166130"/>
              <a:gd name="connsiteY4" fmla="*/ 0 h 1124476"/>
              <a:gd name="connsiteX5" fmla="*/ 5166130 w 5166130"/>
              <a:gd name="connsiteY5" fmla="*/ 562238 h 1124476"/>
              <a:gd name="connsiteX6" fmla="*/ 4603892 w 5166130"/>
              <a:gd name="connsiteY6" fmla="*/ 1124476 h 1124476"/>
              <a:gd name="connsiteX7" fmla="*/ 4396474 w 5166130"/>
              <a:gd name="connsiteY7" fmla="*/ 1124476 h 1124476"/>
              <a:gd name="connsiteX8" fmla="*/ 2944145 w 5166130"/>
              <a:gd name="connsiteY8" fmla="*/ 1124476 h 1124476"/>
              <a:gd name="connsiteX9" fmla="*/ 0 w 5166130"/>
              <a:gd name="connsiteY9" fmla="*/ 1124476 h 1124476"/>
              <a:gd name="connsiteX10" fmla="*/ 0 w 5166130"/>
              <a:gd name="connsiteY10" fmla="*/ 134794 h 1124476"/>
              <a:gd name="connsiteX11" fmla="*/ 115097 w 5166130"/>
              <a:gd name="connsiteY11" fmla="*/ 0 h 112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6130" h="1124476">
                <a:moveTo>
                  <a:pt x="115097" y="0"/>
                </a:moveTo>
                <a:cubicBezTo>
                  <a:pt x="115115" y="0"/>
                  <a:pt x="115130" y="0"/>
                  <a:pt x="115148" y="0"/>
                </a:cubicBezTo>
                <a:lnTo>
                  <a:pt x="2944145" y="0"/>
                </a:lnTo>
                <a:lnTo>
                  <a:pt x="4396474" y="0"/>
                </a:lnTo>
                <a:lnTo>
                  <a:pt x="4603892" y="0"/>
                </a:lnTo>
                <a:lnTo>
                  <a:pt x="5166130" y="562238"/>
                </a:lnTo>
                <a:lnTo>
                  <a:pt x="4603892" y="1124476"/>
                </a:lnTo>
                <a:lnTo>
                  <a:pt x="4396474" y="1124476"/>
                </a:lnTo>
                <a:lnTo>
                  <a:pt x="2944145" y="1124476"/>
                </a:lnTo>
                <a:lnTo>
                  <a:pt x="0" y="1124476"/>
                </a:lnTo>
                <a:lnTo>
                  <a:pt x="0" y="134794"/>
                </a:lnTo>
                <a:cubicBezTo>
                  <a:pt x="0" y="60350"/>
                  <a:pt x="51531" y="0"/>
                  <a:pt x="115097" y="0"/>
                </a:cubicBezTo>
                <a:close/>
              </a:path>
            </a:pathLst>
          </a:custGeom>
          <a:solidFill>
            <a:schemeClr val="accent4"/>
          </a:solidFill>
          <a:ln w="4243" cap="flat">
            <a:noFill/>
            <a:prstDash val="solid"/>
            <a:miter/>
          </a:ln>
        </p:spPr>
        <p:txBody>
          <a:bodyPr rtlCol="0" anchor="ctr"/>
          <a:lstStyle/>
          <a:p>
            <a:endParaRPr lang="en-US">
              <a:solidFill>
                <a:schemeClr val="bg1"/>
              </a:solidFill>
            </a:endParaRPr>
          </a:p>
        </p:txBody>
      </p:sp>
      <p:grpSp>
        <p:nvGrpSpPr>
          <p:cNvPr id="4" name="Group 3">
            <a:extLst>
              <a:ext uri="{FF2B5EF4-FFF2-40B4-BE49-F238E27FC236}">
                <a16:creationId xmlns:a16="http://schemas.microsoft.com/office/drawing/2014/main" xmlns="" id="{80AFB93A-7160-4C3B-9F30-4B6769DF133B}"/>
              </a:ext>
            </a:extLst>
          </p:cNvPr>
          <p:cNvGrpSpPr/>
          <p:nvPr/>
        </p:nvGrpSpPr>
        <p:grpSpPr>
          <a:xfrm>
            <a:off x="807002" y="1200662"/>
            <a:ext cx="1507487" cy="1122795"/>
            <a:chOff x="3036000" y="3720098"/>
            <a:chExt cx="1507486" cy="1122795"/>
          </a:xfrm>
          <a:solidFill>
            <a:schemeClr val="accent4">
              <a:lumMod val="75000"/>
            </a:schemeClr>
          </a:solidFill>
        </p:grpSpPr>
        <p:sp>
          <p:nvSpPr>
            <p:cNvPr id="5" name="Freeform: Shape 30">
              <a:extLst>
                <a:ext uri="{FF2B5EF4-FFF2-40B4-BE49-F238E27FC236}">
                  <a16:creationId xmlns:a16="http://schemas.microsoft.com/office/drawing/2014/main" xmlns="" id="{3ACDF62A-168D-4D28-A4F1-CE6EC32DE257}"/>
                </a:ext>
              </a:extLst>
            </p:cNvPr>
            <p:cNvSpPr/>
            <p:nvPr/>
          </p:nvSpPr>
          <p:spPr>
            <a:xfrm>
              <a:off x="3855243" y="3755498"/>
              <a:ext cx="688243" cy="999545"/>
            </a:xfrm>
            <a:custGeom>
              <a:avLst/>
              <a:gdLst>
                <a:gd name="connsiteX0" fmla="*/ 1131891 w 1126941"/>
                <a:gd name="connsiteY0" fmla="*/ -550 h 1636670"/>
                <a:gd name="connsiteX1" fmla="*/ 1131891 w 1126941"/>
                <a:gd name="connsiteY1" fmla="*/ 1477129 h 1636670"/>
                <a:gd name="connsiteX2" fmla="*/ 972900 w 1126941"/>
                <a:gd name="connsiteY2" fmla="*/ 1636120 h 1636670"/>
                <a:gd name="connsiteX3" fmla="*/ 4950 w 1126941"/>
                <a:gd name="connsiteY3" fmla="*/ 1636120 h 1636670"/>
                <a:gd name="connsiteX4" fmla="*/ 4950 w 1126941"/>
                <a:gd name="connsiteY4" fmla="*/ 92969 h 1636670"/>
                <a:gd name="connsiteX5" fmla="*/ 986903 w 1126941"/>
                <a:gd name="connsiteY5" fmla="*/ 92969 h 1636670"/>
                <a:gd name="connsiteX6" fmla="*/ 1080464 w 1126941"/>
                <a:gd name="connsiteY6" fmla="*/ 60255 h 1636670"/>
                <a:gd name="connsiteX7" fmla="*/ 1131891 w 1126941"/>
                <a:gd name="connsiteY7" fmla="*/ -550 h 163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941" h="1636670">
                  <a:moveTo>
                    <a:pt x="1131891" y="-550"/>
                  </a:moveTo>
                  <a:lnTo>
                    <a:pt x="1131891" y="1477129"/>
                  </a:lnTo>
                  <a:cubicBezTo>
                    <a:pt x="1131848" y="1564920"/>
                    <a:pt x="1060690" y="1636078"/>
                    <a:pt x="972900" y="1636120"/>
                  </a:cubicBezTo>
                  <a:lnTo>
                    <a:pt x="4950" y="1636120"/>
                  </a:lnTo>
                  <a:lnTo>
                    <a:pt x="4950" y="92969"/>
                  </a:lnTo>
                  <a:lnTo>
                    <a:pt x="986903" y="92969"/>
                  </a:lnTo>
                  <a:cubicBezTo>
                    <a:pt x="1020635" y="91438"/>
                    <a:pt x="1053138" y="80066"/>
                    <a:pt x="1080464" y="60255"/>
                  </a:cubicBezTo>
                  <a:cubicBezTo>
                    <a:pt x="1102146" y="44301"/>
                    <a:pt x="1119755" y="23471"/>
                    <a:pt x="1131891" y="-550"/>
                  </a:cubicBezTo>
                  <a:close/>
                </a:path>
              </a:pathLst>
            </a:custGeom>
            <a:grpFill/>
            <a:ln w="4243" cap="flat">
              <a:noFill/>
              <a:prstDash val="solid"/>
              <a:miter/>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6" name="Freeform: Shape 31">
              <a:extLst>
                <a:ext uri="{FF2B5EF4-FFF2-40B4-BE49-F238E27FC236}">
                  <a16:creationId xmlns:a16="http://schemas.microsoft.com/office/drawing/2014/main" xmlns="" id="{94E927F2-1932-48B8-8CA6-A7BB35E014FA}"/>
                </a:ext>
              </a:extLst>
            </p:cNvPr>
            <p:cNvSpPr/>
            <p:nvPr/>
          </p:nvSpPr>
          <p:spPr>
            <a:xfrm>
              <a:off x="3036000" y="3720098"/>
              <a:ext cx="1122795" cy="1122795"/>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grpFill/>
            <a:ln w="4243" cap="flat">
              <a:noFill/>
              <a:prstDash val="solid"/>
              <a:miter/>
            </a:ln>
          </p:spPr>
          <p:txBody>
            <a:bodyPr rtlCol="0" anchor="ctr"/>
            <a:lstStyle/>
            <a:p>
              <a:endParaRPr lang="en-US">
                <a:solidFill>
                  <a:schemeClr val="bg1"/>
                </a:solidFill>
              </a:endParaRPr>
            </a:p>
          </p:txBody>
        </p:sp>
        <p:sp>
          <p:nvSpPr>
            <p:cNvPr id="7" name="Freeform: Shape 48">
              <a:extLst>
                <a:ext uri="{FF2B5EF4-FFF2-40B4-BE49-F238E27FC236}">
                  <a16:creationId xmlns:a16="http://schemas.microsoft.com/office/drawing/2014/main" xmlns="" id="{BD655441-DAC6-4175-9A16-E7A11E15DFDD}"/>
                </a:ext>
              </a:extLst>
            </p:cNvPr>
            <p:cNvSpPr/>
            <p:nvPr/>
          </p:nvSpPr>
          <p:spPr>
            <a:xfrm>
              <a:off x="3156735" y="3840834"/>
              <a:ext cx="881324" cy="881324"/>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accent4">
                <a:lumMod val="60000"/>
                <a:lumOff val="40000"/>
              </a:schemeClr>
            </a:solidFill>
            <a:ln w="4243"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solidFill>
              </a:endParaRPr>
            </a:p>
          </p:txBody>
        </p:sp>
      </p:grpSp>
      <p:sp>
        <p:nvSpPr>
          <p:cNvPr id="8" name="Freeform: Shape 29">
            <a:extLst>
              <a:ext uri="{FF2B5EF4-FFF2-40B4-BE49-F238E27FC236}">
                <a16:creationId xmlns:a16="http://schemas.microsoft.com/office/drawing/2014/main" xmlns="" id="{3DF3A821-E751-46DE-9CE6-2A1D10EFEAEB}"/>
              </a:ext>
            </a:extLst>
          </p:cNvPr>
          <p:cNvSpPr/>
          <p:nvPr/>
        </p:nvSpPr>
        <p:spPr>
          <a:xfrm>
            <a:off x="1671829" y="1044272"/>
            <a:ext cx="642660" cy="273105"/>
          </a:xfrm>
          <a:custGeom>
            <a:avLst/>
            <a:gdLst>
              <a:gd name="connsiteX0" fmla="*/ 1057253 w 1052302"/>
              <a:gd name="connsiteY0" fmla="*/ 262102 h 447186"/>
              <a:gd name="connsiteX1" fmla="*/ 1057253 w 1052302"/>
              <a:gd name="connsiteY1" fmla="*/ 446637 h 447186"/>
              <a:gd name="connsiteX2" fmla="*/ 4950 w 1052302"/>
              <a:gd name="connsiteY2" fmla="*/ 446637 h 447186"/>
              <a:gd name="connsiteX3" fmla="*/ 4950 w 1052302"/>
              <a:gd name="connsiteY3" fmla="*/ -550 h 447186"/>
              <a:gd name="connsiteX4" fmla="*/ 58966 w 1052302"/>
              <a:gd name="connsiteY4" fmla="*/ 49350 h 447186"/>
              <a:gd name="connsiteX5" fmla="*/ 146247 w 1052302"/>
              <a:gd name="connsiteY5" fmla="*/ 77397 h 447186"/>
              <a:gd name="connsiteX6" fmla="*/ 872377 w 1052302"/>
              <a:gd name="connsiteY6" fmla="*/ 77397 h 447186"/>
              <a:gd name="connsiteX7" fmla="*/ 1057253 w 1052302"/>
              <a:gd name="connsiteY7" fmla="*/ 261932 h 447186"/>
              <a:gd name="connsiteX8" fmla="*/ 1057253 w 1052302"/>
              <a:gd name="connsiteY8" fmla="*/ 262102 h 4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302" h="447186">
                <a:moveTo>
                  <a:pt x="1057253" y="262102"/>
                </a:moveTo>
                <a:lnTo>
                  <a:pt x="1057253" y="446637"/>
                </a:lnTo>
                <a:lnTo>
                  <a:pt x="4950" y="446637"/>
                </a:lnTo>
                <a:lnTo>
                  <a:pt x="4950" y="-550"/>
                </a:lnTo>
                <a:cubicBezTo>
                  <a:pt x="19588" y="19397"/>
                  <a:pt x="37920" y="36340"/>
                  <a:pt x="58966" y="49350"/>
                </a:cubicBezTo>
                <a:cubicBezTo>
                  <a:pt x="85400" y="65533"/>
                  <a:pt x="115314" y="75153"/>
                  <a:pt x="146247" y="77397"/>
                </a:cubicBezTo>
                <a:lnTo>
                  <a:pt x="872377" y="77397"/>
                </a:lnTo>
                <a:cubicBezTo>
                  <a:pt x="974383" y="77304"/>
                  <a:pt x="1057168" y="159922"/>
                  <a:pt x="1057253" y="261932"/>
                </a:cubicBezTo>
                <a:cubicBezTo>
                  <a:pt x="1057253" y="261987"/>
                  <a:pt x="1057253" y="262047"/>
                  <a:pt x="1057253" y="262102"/>
                </a:cubicBezTo>
                <a:close/>
              </a:path>
            </a:pathLst>
          </a:custGeom>
          <a:solidFill>
            <a:schemeClr val="accent4">
              <a:lumMod val="50000"/>
            </a:schemeClr>
          </a:solidFill>
          <a:ln w="42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Tree>
    <p:extLst>
      <p:ext uri="{BB962C8B-B14F-4D97-AF65-F5344CB8AC3E}">
        <p14:creationId xmlns:p14="http://schemas.microsoft.com/office/powerpoint/2010/main" val="275901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p:stCondLst>
                              <p:cond delay="250"/>
                            </p:stCondLst>
                            <p:childTnLst>
                              <p:par>
                                <p:cTn id="14" presetID="2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00" y="240024"/>
            <a:ext cx="11376000" cy="1101888"/>
          </a:xfrm>
        </p:spPr>
        <p:txBody>
          <a:bodyPr/>
          <a:lstStyle/>
          <a:p>
            <a:r>
              <a:rPr lang="en-IN" cap="none"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BAR CODE DETECTOR : </a:t>
            </a:r>
            <a:endParaRPr lang="en-IN" dirty="0"/>
          </a:p>
        </p:txBody>
      </p:sp>
      <p:pic>
        <p:nvPicPr>
          <p:cNvPr id="2050" name="Picture 2" descr="C:\Users\iamis\Downloads\bc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895" y="1859252"/>
            <a:ext cx="3429000" cy="23082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iamis\Downloads\Arrow_png_im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0756" y="2489488"/>
            <a:ext cx="2451993"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661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CONCLUSION : </a:t>
            </a:r>
            <a:endPar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451262" y="1033154"/>
            <a:ext cx="9737767" cy="4524315"/>
          </a:xfrm>
          <a:prstGeom prst="rect">
            <a:avLst/>
          </a:prstGeom>
          <a:noFill/>
        </p:spPr>
        <p:txBody>
          <a:bodyPr wrap="square" rtlCol="0">
            <a:spAutoFit/>
          </a:bodyPr>
          <a:lstStyle/>
          <a:p>
            <a:pPr algn="just"/>
            <a:r>
              <a:rPr lang="en-US" sz="3600" dirty="0">
                <a:latin typeface="Bahnschrift Light Condensed" pitchFamily="34" charset="0"/>
              </a:rPr>
              <a:t>Our MATLAB-based barcode detection solution combines gradient computation, </a:t>
            </a:r>
            <a:r>
              <a:rPr lang="en-US" sz="3600" dirty="0" err="1">
                <a:latin typeface="Bahnschrift Light Condensed" pitchFamily="34" charset="0"/>
              </a:rPr>
              <a:t>binarization</a:t>
            </a:r>
            <a:r>
              <a:rPr lang="en-US" sz="3600" dirty="0">
                <a:latin typeface="Bahnschrift Light Condensed" pitchFamily="34" charset="0"/>
              </a:rPr>
              <a:t>, morphological operations, and connected component analysis to accurately locate and identify barcodes in images</a:t>
            </a:r>
            <a:r>
              <a:rPr lang="en-US" sz="3600" dirty="0" smtClean="0">
                <a:latin typeface="Bahnschrift Light Condensed" pitchFamily="34" charset="0"/>
              </a:rPr>
              <a:t>.</a:t>
            </a:r>
          </a:p>
          <a:p>
            <a:pPr algn="just"/>
            <a:endParaRPr lang="en-US" sz="3600" dirty="0">
              <a:latin typeface="Bahnschrift Light Condensed" pitchFamily="34" charset="0"/>
            </a:endParaRPr>
          </a:p>
          <a:p>
            <a:pPr algn="just"/>
            <a:r>
              <a:rPr lang="en-US" sz="3600" dirty="0">
                <a:latin typeface="Bahnschrift Light Condensed" pitchFamily="34" charset="0"/>
              </a:rPr>
              <a:t>This approach offers a versatile and powerful tool for real-world barcode recognition tasks, contributing to advancements in image processing applications.</a:t>
            </a:r>
            <a:endParaRPr lang="en-IN" sz="3600" dirty="0">
              <a:latin typeface="Bahnschrift Light Condensed" pitchFamily="34" charset="0"/>
            </a:endParaRPr>
          </a:p>
        </p:txBody>
      </p:sp>
    </p:spTree>
    <p:extLst>
      <p:ext uri="{BB962C8B-B14F-4D97-AF65-F5344CB8AC3E}">
        <p14:creationId xmlns:p14="http://schemas.microsoft.com/office/powerpoint/2010/main" val="1267320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00" y="240023"/>
            <a:ext cx="11376000" cy="4593233"/>
          </a:xfrm>
        </p:spPr>
        <p:txBody>
          <a:bodyPr/>
          <a:lstStyle/>
          <a:p>
            <a:r>
              <a:rPr lang="en-IN" dirty="0" smtClean="0"/>
              <a:t>Thank You !!!</a:t>
            </a:r>
            <a:endParaRPr lang="en-IN" dirty="0"/>
          </a:p>
        </p:txBody>
      </p:sp>
    </p:spTree>
    <p:extLst>
      <p:ext uri="{BB962C8B-B14F-4D97-AF65-F5344CB8AC3E}">
        <p14:creationId xmlns:p14="http://schemas.microsoft.com/office/powerpoint/2010/main" val="1852766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AIM :</a:t>
            </a:r>
            <a:endParaRPr lang="en-IN" dirty="0"/>
          </a:p>
        </p:txBody>
      </p:sp>
      <p:sp>
        <p:nvSpPr>
          <p:cNvPr id="3" name="TextBox 2"/>
          <p:cNvSpPr txBox="1"/>
          <p:nvPr/>
        </p:nvSpPr>
        <p:spPr>
          <a:xfrm>
            <a:off x="427512" y="1116281"/>
            <a:ext cx="10058400" cy="1077218"/>
          </a:xfrm>
          <a:prstGeom prst="rect">
            <a:avLst/>
          </a:prstGeom>
          <a:noFill/>
        </p:spPr>
        <p:txBody>
          <a:bodyPr wrap="square" rtlCol="0">
            <a:spAutoFit/>
          </a:bodyPr>
          <a:lstStyle/>
          <a:p>
            <a:pPr algn="just"/>
            <a:r>
              <a:rPr lang="en-US" sz="3200" dirty="0">
                <a:latin typeface="Bahnschrift Light Condensed" pitchFamily="34" charset="0"/>
              </a:rPr>
              <a:t>The aim of this presentation is to demonstrate a MATLAB-based approach for barcode detection in images.</a:t>
            </a:r>
            <a:endParaRPr lang="en-IN" sz="3200" dirty="0">
              <a:latin typeface="Bahnschrift Light Condensed" pitchFamily="34" charset="0"/>
            </a:endParaRPr>
          </a:p>
        </p:txBody>
      </p:sp>
      <p:sp>
        <p:nvSpPr>
          <p:cNvPr id="4" name="Rectangle 3"/>
          <p:cNvSpPr/>
          <p:nvPr/>
        </p:nvSpPr>
        <p:spPr>
          <a:xfrm>
            <a:off x="427513" y="2911848"/>
            <a:ext cx="6757058" cy="646331"/>
          </a:xfrm>
          <a:prstGeom prst="rect">
            <a:avLst/>
          </a:prstGeom>
        </p:spPr>
        <p:txBody>
          <a:bodyPr wrap="square">
            <a:spAutoFit/>
          </a:bodyPr>
          <a:lstStyle/>
          <a:p>
            <a:r>
              <a:rPr lang="en-IN"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OVERVIEW :</a:t>
            </a:r>
            <a:endParaRPr lang="en-IN" sz="3600" dirty="0">
              <a:effectLst>
                <a:outerShdw blurRad="38100" dist="38100" dir="2700000" algn="tl">
                  <a:srgbClr val="000000">
                    <a:alpha val="43137"/>
                  </a:srgbClr>
                </a:outerShdw>
              </a:effectLst>
            </a:endParaRPr>
          </a:p>
        </p:txBody>
      </p:sp>
      <p:sp>
        <p:nvSpPr>
          <p:cNvPr id="6" name="TextBox 5"/>
          <p:cNvSpPr txBox="1"/>
          <p:nvPr/>
        </p:nvSpPr>
        <p:spPr>
          <a:xfrm>
            <a:off x="522514" y="3930732"/>
            <a:ext cx="10046525" cy="1569660"/>
          </a:xfrm>
          <a:prstGeom prst="rect">
            <a:avLst/>
          </a:prstGeom>
          <a:noFill/>
        </p:spPr>
        <p:txBody>
          <a:bodyPr wrap="square" rtlCol="0">
            <a:spAutoFit/>
          </a:bodyPr>
          <a:lstStyle/>
          <a:p>
            <a:pPr algn="just"/>
            <a:r>
              <a:rPr lang="en-US" sz="3200" dirty="0">
                <a:latin typeface="Bahnschrift Light Condensed" pitchFamily="34" charset="0"/>
              </a:rPr>
              <a:t>We'll explore various image processing techniques including gradient computation, </a:t>
            </a:r>
            <a:r>
              <a:rPr lang="en-US" sz="3200" dirty="0" err="1">
                <a:latin typeface="Bahnschrift Light Condensed" pitchFamily="34" charset="0"/>
              </a:rPr>
              <a:t>binarization</a:t>
            </a:r>
            <a:r>
              <a:rPr lang="en-US" sz="3200" dirty="0">
                <a:latin typeface="Bahnschrift Light Condensed" pitchFamily="34" charset="0"/>
              </a:rPr>
              <a:t>, morphological operations, and connected component analysis to achieve accurate and robust barcode detection.</a:t>
            </a:r>
            <a:endParaRPr lang="en-IN" sz="3200" dirty="0">
              <a:latin typeface="Bahnschrift Light Condensed" pitchFamily="34" charset="0"/>
            </a:endParaRPr>
          </a:p>
        </p:txBody>
      </p:sp>
    </p:spTree>
    <p:extLst>
      <p:ext uri="{BB962C8B-B14F-4D97-AF65-F5344CB8AC3E}">
        <p14:creationId xmlns:p14="http://schemas.microsoft.com/office/powerpoint/2010/main" val="1286271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ABSTRACT :</a:t>
            </a:r>
            <a:endParaRPr lang="en-IN" dirty="0"/>
          </a:p>
        </p:txBody>
      </p:sp>
      <p:sp>
        <p:nvSpPr>
          <p:cNvPr id="3" name="TextBox 2"/>
          <p:cNvSpPr txBox="1"/>
          <p:nvPr/>
        </p:nvSpPr>
        <p:spPr>
          <a:xfrm>
            <a:off x="451262" y="1033153"/>
            <a:ext cx="10236530" cy="5509200"/>
          </a:xfrm>
          <a:prstGeom prst="rect">
            <a:avLst/>
          </a:prstGeom>
          <a:noFill/>
        </p:spPr>
        <p:txBody>
          <a:bodyPr wrap="square" rtlCol="0">
            <a:spAutoFit/>
          </a:bodyPr>
          <a:lstStyle/>
          <a:p>
            <a:pPr algn="just"/>
            <a:r>
              <a:rPr lang="en-US" sz="3200" dirty="0">
                <a:latin typeface="Bahnschrift Light Condensed" pitchFamily="34" charset="0"/>
              </a:rPr>
              <a:t>This presentation showcases a MATLAB approach for detecting barcodes in images. We cover image preprocessing, gradient computation, </a:t>
            </a:r>
            <a:r>
              <a:rPr lang="en-US" sz="3200" dirty="0" err="1">
                <a:latin typeface="Bahnschrift Light Condensed" pitchFamily="34" charset="0"/>
              </a:rPr>
              <a:t>binarization</a:t>
            </a:r>
            <a:r>
              <a:rPr lang="en-US" sz="3200" dirty="0">
                <a:latin typeface="Bahnschrift Light Condensed" pitchFamily="34" charset="0"/>
              </a:rPr>
              <a:t>, morphological operations, and connected component analysis</a:t>
            </a:r>
            <a:r>
              <a:rPr lang="en-US" sz="3200" dirty="0" smtClean="0">
                <a:latin typeface="Bahnschrift Light Condensed" pitchFamily="34" charset="0"/>
              </a:rPr>
              <a:t>.</a:t>
            </a:r>
          </a:p>
          <a:p>
            <a:pPr algn="just"/>
            <a:endParaRPr lang="en-US" sz="3200" dirty="0">
              <a:latin typeface="Bahnschrift Light Condensed" pitchFamily="34" charset="0"/>
            </a:endParaRPr>
          </a:p>
          <a:p>
            <a:pPr algn="just"/>
            <a:r>
              <a:rPr lang="en-US" sz="3200" dirty="0">
                <a:latin typeface="Bahnschrift Light Condensed" pitchFamily="34" charset="0"/>
              </a:rPr>
              <a:t>Through a series of MATLAB demonstrations, we illustrate each stage of the barcode detection pipeline, providing insights into the underlying algorithms and their implementation. Finally, we present the results of barcode detection, showcasing the effectiveness of the proposed approach in accurately localizing and identifying barcodes in diverse image </a:t>
            </a:r>
            <a:r>
              <a:rPr lang="en-US" sz="3200" dirty="0" smtClean="0">
                <a:latin typeface="Bahnschrift Light Condensed" pitchFamily="34" charset="0"/>
              </a:rPr>
              <a:t>scenarios.</a:t>
            </a:r>
            <a:endParaRPr lang="en-IN" sz="3200" dirty="0">
              <a:latin typeface="Bahnschrift Light Condensed" pitchFamily="34" charset="0"/>
            </a:endParaRPr>
          </a:p>
        </p:txBody>
      </p:sp>
    </p:spTree>
    <p:extLst>
      <p:ext uri="{BB962C8B-B14F-4D97-AF65-F5344CB8AC3E}">
        <p14:creationId xmlns:p14="http://schemas.microsoft.com/office/powerpoint/2010/main" val="1881568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451" y="156895"/>
            <a:ext cx="11376000" cy="769379"/>
          </a:xfrm>
        </p:spPr>
        <p:txBody>
          <a:bodyPr/>
          <a:lstStyle/>
          <a:p>
            <a:r>
              <a:rPr lang="en-US"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Loading and Preprocessing the Image:</a:t>
            </a:r>
            <a:endPar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Freeform: Shape 44">
            <a:extLst>
              <a:ext uri="{FF2B5EF4-FFF2-40B4-BE49-F238E27FC236}">
                <a16:creationId xmlns:a16="http://schemas.microsoft.com/office/drawing/2014/main" xmlns="" id="{1CBBA4CD-7521-4055-AA01-2B704342759D}"/>
              </a:ext>
            </a:extLst>
          </p:cNvPr>
          <p:cNvSpPr/>
          <p:nvPr/>
        </p:nvSpPr>
        <p:spPr>
          <a:xfrm>
            <a:off x="2193754" y="1236063"/>
            <a:ext cx="7793394" cy="1994026"/>
          </a:xfrm>
          <a:custGeom>
            <a:avLst/>
            <a:gdLst>
              <a:gd name="connsiteX0" fmla="*/ 115097 w 5166130"/>
              <a:gd name="connsiteY0" fmla="*/ 0 h 1124476"/>
              <a:gd name="connsiteX1" fmla="*/ 115148 w 5166130"/>
              <a:gd name="connsiteY1" fmla="*/ 0 h 1124476"/>
              <a:gd name="connsiteX2" fmla="*/ 2944145 w 5166130"/>
              <a:gd name="connsiteY2" fmla="*/ 0 h 1124476"/>
              <a:gd name="connsiteX3" fmla="*/ 4396474 w 5166130"/>
              <a:gd name="connsiteY3" fmla="*/ 0 h 1124476"/>
              <a:gd name="connsiteX4" fmla="*/ 4603892 w 5166130"/>
              <a:gd name="connsiteY4" fmla="*/ 0 h 1124476"/>
              <a:gd name="connsiteX5" fmla="*/ 5166130 w 5166130"/>
              <a:gd name="connsiteY5" fmla="*/ 562238 h 1124476"/>
              <a:gd name="connsiteX6" fmla="*/ 4603892 w 5166130"/>
              <a:gd name="connsiteY6" fmla="*/ 1124476 h 1124476"/>
              <a:gd name="connsiteX7" fmla="*/ 4396474 w 5166130"/>
              <a:gd name="connsiteY7" fmla="*/ 1124476 h 1124476"/>
              <a:gd name="connsiteX8" fmla="*/ 2944145 w 5166130"/>
              <a:gd name="connsiteY8" fmla="*/ 1124476 h 1124476"/>
              <a:gd name="connsiteX9" fmla="*/ 0 w 5166130"/>
              <a:gd name="connsiteY9" fmla="*/ 1124476 h 1124476"/>
              <a:gd name="connsiteX10" fmla="*/ 0 w 5166130"/>
              <a:gd name="connsiteY10" fmla="*/ 134794 h 1124476"/>
              <a:gd name="connsiteX11" fmla="*/ 115097 w 5166130"/>
              <a:gd name="connsiteY11" fmla="*/ 0 h 112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6130" h="1124476">
                <a:moveTo>
                  <a:pt x="115097" y="0"/>
                </a:moveTo>
                <a:cubicBezTo>
                  <a:pt x="115115" y="0"/>
                  <a:pt x="115130" y="0"/>
                  <a:pt x="115148" y="0"/>
                </a:cubicBezTo>
                <a:lnTo>
                  <a:pt x="2944145" y="0"/>
                </a:lnTo>
                <a:lnTo>
                  <a:pt x="4396474" y="0"/>
                </a:lnTo>
                <a:lnTo>
                  <a:pt x="4603892" y="0"/>
                </a:lnTo>
                <a:lnTo>
                  <a:pt x="5166130" y="562238"/>
                </a:lnTo>
                <a:lnTo>
                  <a:pt x="4603892" y="1124476"/>
                </a:lnTo>
                <a:lnTo>
                  <a:pt x="4396474" y="1124476"/>
                </a:lnTo>
                <a:lnTo>
                  <a:pt x="2944145" y="1124476"/>
                </a:lnTo>
                <a:lnTo>
                  <a:pt x="0" y="1124476"/>
                </a:lnTo>
                <a:lnTo>
                  <a:pt x="0" y="134794"/>
                </a:lnTo>
                <a:cubicBezTo>
                  <a:pt x="0" y="60350"/>
                  <a:pt x="51531" y="0"/>
                  <a:pt x="115097" y="0"/>
                </a:cubicBezTo>
                <a:close/>
              </a:path>
            </a:pathLst>
          </a:custGeom>
          <a:solidFill>
            <a:schemeClr val="accent2"/>
          </a:solidFill>
          <a:ln w="4243" cap="flat">
            <a:noFill/>
            <a:prstDash val="solid"/>
            <a:miter/>
          </a:ln>
        </p:spPr>
        <p:txBody>
          <a:bodyPr rtlCol="0" anchor="ctr"/>
          <a:lstStyle/>
          <a:p>
            <a:endParaRPr lang="en-US">
              <a:solidFill>
                <a:schemeClr val="bg1"/>
              </a:solidFill>
            </a:endParaRPr>
          </a:p>
        </p:txBody>
      </p:sp>
      <p:grpSp>
        <p:nvGrpSpPr>
          <p:cNvPr id="4" name="Group 3">
            <a:extLst>
              <a:ext uri="{FF2B5EF4-FFF2-40B4-BE49-F238E27FC236}">
                <a16:creationId xmlns:a16="http://schemas.microsoft.com/office/drawing/2014/main" xmlns="" id="{80AFB93A-7160-4C3B-9F30-4B6769DF133B}"/>
              </a:ext>
            </a:extLst>
          </p:cNvPr>
          <p:cNvGrpSpPr/>
          <p:nvPr/>
        </p:nvGrpSpPr>
        <p:grpSpPr>
          <a:xfrm>
            <a:off x="807002" y="1615345"/>
            <a:ext cx="1507487" cy="1122795"/>
            <a:chOff x="3036000" y="3720098"/>
            <a:chExt cx="1507486" cy="1122795"/>
          </a:xfrm>
          <a:solidFill>
            <a:schemeClr val="accent2">
              <a:lumMod val="75000"/>
            </a:schemeClr>
          </a:solidFill>
        </p:grpSpPr>
        <p:sp>
          <p:nvSpPr>
            <p:cNvPr id="5" name="Freeform: Shape 30">
              <a:extLst>
                <a:ext uri="{FF2B5EF4-FFF2-40B4-BE49-F238E27FC236}">
                  <a16:creationId xmlns:a16="http://schemas.microsoft.com/office/drawing/2014/main" xmlns="" id="{3ACDF62A-168D-4D28-A4F1-CE6EC32DE257}"/>
                </a:ext>
              </a:extLst>
            </p:cNvPr>
            <p:cNvSpPr/>
            <p:nvPr/>
          </p:nvSpPr>
          <p:spPr>
            <a:xfrm>
              <a:off x="3855243" y="3755498"/>
              <a:ext cx="688243" cy="999545"/>
            </a:xfrm>
            <a:custGeom>
              <a:avLst/>
              <a:gdLst>
                <a:gd name="connsiteX0" fmla="*/ 1131891 w 1126941"/>
                <a:gd name="connsiteY0" fmla="*/ -550 h 1636670"/>
                <a:gd name="connsiteX1" fmla="*/ 1131891 w 1126941"/>
                <a:gd name="connsiteY1" fmla="*/ 1477129 h 1636670"/>
                <a:gd name="connsiteX2" fmla="*/ 972900 w 1126941"/>
                <a:gd name="connsiteY2" fmla="*/ 1636120 h 1636670"/>
                <a:gd name="connsiteX3" fmla="*/ 4950 w 1126941"/>
                <a:gd name="connsiteY3" fmla="*/ 1636120 h 1636670"/>
                <a:gd name="connsiteX4" fmla="*/ 4950 w 1126941"/>
                <a:gd name="connsiteY4" fmla="*/ 92969 h 1636670"/>
                <a:gd name="connsiteX5" fmla="*/ 986903 w 1126941"/>
                <a:gd name="connsiteY5" fmla="*/ 92969 h 1636670"/>
                <a:gd name="connsiteX6" fmla="*/ 1080464 w 1126941"/>
                <a:gd name="connsiteY6" fmla="*/ 60255 h 1636670"/>
                <a:gd name="connsiteX7" fmla="*/ 1131891 w 1126941"/>
                <a:gd name="connsiteY7" fmla="*/ -550 h 163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941" h="1636670">
                  <a:moveTo>
                    <a:pt x="1131891" y="-550"/>
                  </a:moveTo>
                  <a:lnTo>
                    <a:pt x="1131891" y="1477129"/>
                  </a:lnTo>
                  <a:cubicBezTo>
                    <a:pt x="1131848" y="1564920"/>
                    <a:pt x="1060690" y="1636078"/>
                    <a:pt x="972900" y="1636120"/>
                  </a:cubicBezTo>
                  <a:lnTo>
                    <a:pt x="4950" y="1636120"/>
                  </a:lnTo>
                  <a:lnTo>
                    <a:pt x="4950" y="92969"/>
                  </a:lnTo>
                  <a:lnTo>
                    <a:pt x="986903" y="92969"/>
                  </a:lnTo>
                  <a:cubicBezTo>
                    <a:pt x="1020635" y="91438"/>
                    <a:pt x="1053138" y="80066"/>
                    <a:pt x="1080464" y="60255"/>
                  </a:cubicBezTo>
                  <a:cubicBezTo>
                    <a:pt x="1102146" y="44301"/>
                    <a:pt x="1119755" y="23471"/>
                    <a:pt x="1131891" y="-550"/>
                  </a:cubicBezTo>
                  <a:close/>
                </a:path>
              </a:pathLst>
            </a:custGeom>
            <a:grpFill/>
            <a:ln w="4243" cap="flat">
              <a:noFill/>
              <a:prstDash val="solid"/>
              <a:miter/>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6" name="Freeform: Shape 31">
              <a:extLst>
                <a:ext uri="{FF2B5EF4-FFF2-40B4-BE49-F238E27FC236}">
                  <a16:creationId xmlns:a16="http://schemas.microsoft.com/office/drawing/2014/main" xmlns="" id="{94E927F2-1932-48B8-8CA6-A7BB35E014FA}"/>
                </a:ext>
              </a:extLst>
            </p:cNvPr>
            <p:cNvSpPr/>
            <p:nvPr/>
          </p:nvSpPr>
          <p:spPr>
            <a:xfrm>
              <a:off x="3036000" y="3720098"/>
              <a:ext cx="1122795" cy="1122795"/>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grpFill/>
            <a:ln w="4243" cap="flat">
              <a:noFill/>
              <a:prstDash val="solid"/>
              <a:miter/>
            </a:ln>
          </p:spPr>
          <p:txBody>
            <a:bodyPr rtlCol="0" anchor="ctr"/>
            <a:lstStyle/>
            <a:p>
              <a:endParaRPr lang="en-US">
                <a:solidFill>
                  <a:schemeClr val="bg1"/>
                </a:solidFill>
              </a:endParaRPr>
            </a:p>
          </p:txBody>
        </p:sp>
        <p:sp>
          <p:nvSpPr>
            <p:cNvPr id="7" name="Freeform: Shape 48">
              <a:extLst>
                <a:ext uri="{FF2B5EF4-FFF2-40B4-BE49-F238E27FC236}">
                  <a16:creationId xmlns:a16="http://schemas.microsoft.com/office/drawing/2014/main" xmlns="" id="{BD655441-DAC6-4175-9A16-E7A11E15DFDD}"/>
                </a:ext>
              </a:extLst>
            </p:cNvPr>
            <p:cNvSpPr/>
            <p:nvPr/>
          </p:nvSpPr>
          <p:spPr>
            <a:xfrm>
              <a:off x="3156735" y="3840834"/>
              <a:ext cx="881324" cy="881324"/>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accent2">
                <a:lumMod val="40000"/>
                <a:lumOff val="60000"/>
              </a:schemeClr>
            </a:solidFill>
            <a:ln w="4243" cap="flat">
              <a:noFill/>
              <a:prstDash val="solid"/>
              <a:miter/>
            </a:ln>
            <a:effectLst>
              <a:outerShdw blurRad="50800" dist="38100" dir="2700000" algn="tl" rotWithShape="0">
                <a:prstClr val="black">
                  <a:alpha val="40000"/>
                </a:prstClr>
              </a:outerShdw>
            </a:effectLst>
          </p:spPr>
          <p:txBody>
            <a:bodyPr rtlCol="0" anchor="ct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1.</a:t>
              </a:r>
              <a:endParaRPr lang="en-US" sz="3600" dirty="0">
                <a:solidFill>
                  <a:schemeClr val="bg1"/>
                </a:solidFill>
              </a:endParaRPr>
            </a:p>
          </p:txBody>
        </p:sp>
      </p:grpSp>
      <p:sp>
        <p:nvSpPr>
          <p:cNvPr id="8" name="Freeform: Shape 29">
            <a:extLst>
              <a:ext uri="{FF2B5EF4-FFF2-40B4-BE49-F238E27FC236}">
                <a16:creationId xmlns:a16="http://schemas.microsoft.com/office/drawing/2014/main" xmlns="" id="{3DF3A821-E751-46DE-9CE6-2A1D10EFEAEB}"/>
              </a:ext>
            </a:extLst>
          </p:cNvPr>
          <p:cNvSpPr/>
          <p:nvPr/>
        </p:nvSpPr>
        <p:spPr>
          <a:xfrm>
            <a:off x="1671829" y="1458955"/>
            <a:ext cx="642660" cy="273105"/>
          </a:xfrm>
          <a:custGeom>
            <a:avLst/>
            <a:gdLst>
              <a:gd name="connsiteX0" fmla="*/ 1057253 w 1052302"/>
              <a:gd name="connsiteY0" fmla="*/ 262102 h 447186"/>
              <a:gd name="connsiteX1" fmla="*/ 1057253 w 1052302"/>
              <a:gd name="connsiteY1" fmla="*/ 446637 h 447186"/>
              <a:gd name="connsiteX2" fmla="*/ 4950 w 1052302"/>
              <a:gd name="connsiteY2" fmla="*/ 446637 h 447186"/>
              <a:gd name="connsiteX3" fmla="*/ 4950 w 1052302"/>
              <a:gd name="connsiteY3" fmla="*/ -550 h 447186"/>
              <a:gd name="connsiteX4" fmla="*/ 58966 w 1052302"/>
              <a:gd name="connsiteY4" fmla="*/ 49350 h 447186"/>
              <a:gd name="connsiteX5" fmla="*/ 146247 w 1052302"/>
              <a:gd name="connsiteY5" fmla="*/ 77397 h 447186"/>
              <a:gd name="connsiteX6" fmla="*/ 872377 w 1052302"/>
              <a:gd name="connsiteY6" fmla="*/ 77397 h 447186"/>
              <a:gd name="connsiteX7" fmla="*/ 1057253 w 1052302"/>
              <a:gd name="connsiteY7" fmla="*/ 261932 h 447186"/>
              <a:gd name="connsiteX8" fmla="*/ 1057253 w 1052302"/>
              <a:gd name="connsiteY8" fmla="*/ 262102 h 4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302" h="447186">
                <a:moveTo>
                  <a:pt x="1057253" y="262102"/>
                </a:moveTo>
                <a:lnTo>
                  <a:pt x="1057253" y="446637"/>
                </a:lnTo>
                <a:lnTo>
                  <a:pt x="4950" y="446637"/>
                </a:lnTo>
                <a:lnTo>
                  <a:pt x="4950" y="-550"/>
                </a:lnTo>
                <a:cubicBezTo>
                  <a:pt x="19588" y="19397"/>
                  <a:pt x="37920" y="36340"/>
                  <a:pt x="58966" y="49350"/>
                </a:cubicBezTo>
                <a:cubicBezTo>
                  <a:pt x="85400" y="65533"/>
                  <a:pt x="115314" y="75153"/>
                  <a:pt x="146247" y="77397"/>
                </a:cubicBezTo>
                <a:lnTo>
                  <a:pt x="872377" y="77397"/>
                </a:lnTo>
                <a:cubicBezTo>
                  <a:pt x="974383" y="77304"/>
                  <a:pt x="1057168" y="159922"/>
                  <a:pt x="1057253" y="261932"/>
                </a:cubicBezTo>
                <a:cubicBezTo>
                  <a:pt x="1057253" y="261987"/>
                  <a:pt x="1057253" y="262047"/>
                  <a:pt x="1057253" y="262102"/>
                </a:cubicBezTo>
                <a:close/>
              </a:path>
            </a:pathLst>
          </a:custGeom>
          <a:solidFill>
            <a:schemeClr val="accent2">
              <a:lumMod val="50000"/>
            </a:schemeClr>
          </a:solidFill>
          <a:ln w="42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9" name="TextBox 8"/>
          <p:cNvSpPr txBox="1"/>
          <p:nvPr/>
        </p:nvSpPr>
        <p:spPr>
          <a:xfrm>
            <a:off x="2517569" y="1595507"/>
            <a:ext cx="6614556" cy="1231106"/>
          </a:xfrm>
          <a:prstGeom prst="rect">
            <a:avLst/>
          </a:prstGeom>
          <a:noFill/>
        </p:spPr>
        <p:txBody>
          <a:bodyPr wrap="square" rtlCol="0">
            <a:spAutoFit/>
          </a:bodyPr>
          <a:lstStyle/>
          <a:p>
            <a:pPr marL="285750" indent="-285750">
              <a:buFont typeface="Arial" pitchFamily="34" charset="0"/>
              <a:buChar char="•"/>
            </a:pPr>
            <a:r>
              <a:rPr lang="en-US" sz="2400" dirty="0">
                <a:solidFill>
                  <a:schemeClr val="bg1"/>
                </a:solidFill>
              </a:rPr>
              <a:t>Load the original image and display it.</a:t>
            </a:r>
          </a:p>
          <a:p>
            <a:pPr marL="285750" indent="-285750">
              <a:buFont typeface="Arial" pitchFamily="34" charset="0"/>
              <a:buChar char="•"/>
            </a:pPr>
            <a:r>
              <a:rPr lang="en-US" sz="2400" dirty="0">
                <a:solidFill>
                  <a:schemeClr val="bg1"/>
                </a:solidFill>
              </a:rPr>
              <a:t>Convert the image to </a:t>
            </a:r>
            <a:r>
              <a:rPr lang="en-US" sz="2400" dirty="0" err="1">
                <a:solidFill>
                  <a:schemeClr val="bg1"/>
                </a:solidFill>
              </a:rPr>
              <a:t>grayscale</a:t>
            </a:r>
            <a:r>
              <a:rPr lang="en-US" sz="2400" dirty="0">
                <a:solidFill>
                  <a:schemeClr val="bg1"/>
                </a:solidFill>
              </a:rPr>
              <a:t>.</a:t>
            </a:r>
          </a:p>
          <a:p>
            <a:endParaRPr lang="en-IN" sz="2400" dirty="0"/>
          </a:p>
        </p:txBody>
      </p:sp>
    </p:spTree>
    <p:extLst>
      <p:ext uri="{BB962C8B-B14F-4D97-AF65-F5344CB8AC3E}">
        <p14:creationId xmlns:p14="http://schemas.microsoft.com/office/powerpoint/2010/main" val="354917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p:stCondLst>
                              <p:cond delay="250"/>
                            </p:stCondLst>
                            <p:childTnLst>
                              <p:par>
                                <p:cTn id="14" presetID="2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451" y="453780"/>
            <a:ext cx="11376000" cy="439200"/>
          </a:xfrm>
        </p:spPr>
        <p:txBody>
          <a:bodyPr/>
          <a:lstStyle/>
          <a:p>
            <a:r>
              <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Computing Gradients:</a:t>
            </a:r>
            <a:endParaRPr lang="en-IN" dirty="0"/>
          </a:p>
        </p:txBody>
      </p:sp>
      <p:sp>
        <p:nvSpPr>
          <p:cNvPr id="3" name="Freeform: Shape 44">
            <a:extLst>
              <a:ext uri="{FF2B5EF4-FFF2-40B4-BE49-F238E27FC236}">
                <a16:creationId xmlns:a16="http://schemas.microsoft.com/office/drawing/2014/main" xmlns="" id="{1CBBA4CD-7521-4055-AA01-2B704342759D}"/>
              </a:ext>
            </a:extLst>
          </p:cNvPr>
          <p:cNvSpPr/>
          <p:nvPr/>
        </p:nvSpPr>
        <p:spPr>
          <a:xfrm>
            <a:off x="2193754" y="1250219"/>
            <a:ext cx="7793394" cy="2062998"/>
          </a:xfrm>
          <a:custGeom>
            <a:avLst/>
            <a:gdLst>
              <a:gd name="connsiteX0" fmla="*/ 115097 w 5166130"/>
              <a:gd name="connsiteY0" fmla="*/ 0 h 1124476"/>
              <a:gd name="connsiteX1" fmla="*/ 115148 w 5166130"/>
              <a:gd name="connsiteY1" fmla="*/ 0 h 1124476"/>
              <a:gd name="connsiteX2" fmla="*/ 2944145 w 5166130"/>
              <a:gd name="connsiteY2" fmla="*/ 0 h 1124476"/>
              <a:gd name="connsiteX3" fmla="*/ 4396474 w 5166130"/>
              <a:gd name="connsiteY3" fmla="*/ 0 h 1124476"/>
              <a:gd name="connsiteX4" fmla="*/ 4603892 w 5166130"/>
              <a:gd name="connsiteY4" fmla="*/ 0 h 1124476"/>
              <a:gd name="connsiteX5" fmla="*/ 5166130 w 5166130"/>
              <a:gd name="connsiteY5" fmla="*/ 562238 h 1124476"/>
              <a:gd name="connsiteX6" fmla="*/ 4603892 w 5166130"/>
              <a:gd name="connsiteY6" fmla="*/ 1124476 h 1124476"/>
              <a:gd name="connsiteX7" fmla="*/ 4396474 w 5166130"/>
              <a:gd name="connsiteY7" fmla="*/ 1124476 h 1124476"/>
              <a:gd name="connsiteX8" fmla="*/ 2944145 w 5166130"/>
              <a:gd name="connsiteY8" fmla="*/ 1124476 h 1124476"/>
              <a:gd name="connsiteX9" fmla="*/ 0 w 5166130"/>
              <a:gd name="connsiteY9" fmla="*/ 1124476 h 1124476"/>
              <a:gd name="connsiteX10" fmla="*/ 0 w 5166130"/>
              <a:gd name="connsiteY10" fmla="*/ 134794 h 1124476"/>
              <a:gd name="connsiteX11" fmla="*/ 115097 w 5166130"/>
              <a:gd name="connsiteY11" fmla="*/ 0 h 112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6130" h="1124476">
                <a:moveTo>
                  <a:pt x="115097" y="0"/>
                </a:moveTo>
                <a:cubicBezTo>
                  <a:pt x="115115" y="0"/>
                  <a:pt x="115130" y="0"/>
                  <a:pt x="115148" y="0"/>
                </a:cubicBezTo>
                <a:lnTo>
                  <a:pt x="2944145" y="0"/>
                </a:lnTo>
                <a:lnTo>
                  <a:pt x="4396474" y="0"/>
                </a:lnTo>
                <a:lnTo>
                  <a:pt x="4603892" y="0"/>
                </a:lnTo>
                <a:lnTo>
                  <a:pt x="5166130" y="562238"/>
                </a:lnTo>
                <a:lnTo>
                  <a:pt x="4603892" y="1124476"/>
                </a:lnTo>
                <a:lnTo>
                  <a:pt x="4396474" y="1124476"/>
                </a:lnTo>
                <a:lnTo>
                  <a:pt x="2944145" y="1124476"/>
                </a:lnTo>
                <a:lnTo>
                  <a:pt x="0" y="1124476"/>
                </a:lnTo>
                <a:lnTo>
                  <a:pt x="0" y="134794"/>
                </a:lnTo>
                <a:cubicBezTo>
                  <a:pt x="0" y="60350"/>
                  <a:pt x="51531" y="0"/>
                  <a:pt x="115097" y="0"/>
                </a:cubicBezTo>
                <a:close/>
              </a:path>
            </a:pathLst>
          </a:custGeom>
          <a:solidFill>
            <a:schemeClr val="accent1"/>
          </a:solidFill>
          <a:ln w="4243" cap="flat">
            <a:solidFill>
              <a:schemeClr val="accent1"/>
            </a:solidFill>
            <a:prstDash val="solid"/>
            <a:miter/>
          </a:ln>
        </p:spPr>
        <p:txBody>
          <a:bodyPr rtlCol="0" anchor="ctr"/>
          <a:lstStyle/>
          <a:p>
            <a:endParaRPr lang="en-US" dirty="0">
              <a:solidFill>
                <a:schemeClr val="bg1"/>
              </a:solidFill>
            </a:endParaRPr>
          </a:p>
        </p:txBody>
      </p:sp>
      <p:grpSp>
        <p:nvGrpSpPr>
          <p:cNvPr id="4" name="Group 3">
            <a:extLst>
              <a:ext uri="{FF2B5EF4-FFF2-40B4-BE49-F238E27FC236}">
                <a16:creationId xmlns:a16="http://schemas.microsoft.com/office/drawing/2014/main" xmlns="" id="{80AFB93A-7160-4C3B-9F30-4B6769DF133B}"/>
              </a:ext>
            </a:extLst>
          </p:cNvPr>
          <p:cNvGrpSpPr/>
          <p:nvPr/>
        </p:nvGrpSpPr>
        <p:grpSpPr>
          <a:xfrm>
            <a:off x="807002" y="1629501"/>
            <a:ext cx="1507487" cy="1122795"/>
            <a:chOff x="3036000" y="3720098"/>
            <a:chExt cx="1507486" cy="1122795"/>
          </a:xfrm>
          <a:solidFill>
            <a:schemeClr val="accent1">
              <a:lumMod val="75000"/>
            </a:schemeClr>
          </a:solidFill>
        </p:grpSpPr>
        <p:sp>
          <p:nvSpPr>
            <p:cNvPr id="5" name="Freeform: Shape 30">
              <a:extLst>
                <a:ext uri="{FF2B5EF4-FFF2-40B4-BE49-F238E27FC236}">
                  <a16:creationId xmlns:a16="http://schemas.microsoft.com/office/drawing/2014/main" xmlns="" id="{3ACDF62A-168D-4D28-A4F1-CE6EC32DE257}"/>
                </a:ext>
              </a:extLst>
            </p:cNvPr>
            <p:cNvSpPr/>
            <p:nvPr/>
          </p:nvSpPr>
          <p:spPr>
            <a:xfrm>
              <a:off x="3855243" y="3755498"/>
              <a:ext cx="688243" cy="999545"/>
            </a:xfrm>
            <a:custGeom>
              <a:avLst/>
              <a:gdLst>
                <a:gd name="connsiteX0" fmla="*/ 1131891 w 1126941"/>
                <a:gd name="connsiteY0" fmla="*/ -550 h 1636670"/>
                <a:gd name="connsiteX1" fmla="*/ 1131891 w 1126941"/>
                <a:gd name="connsiteY1" fmla="*/ 1477129 h 1636670"/>
                <a:gd name="connsiteX2" fmla="*/ 972900 w 1126941"/>
                <a:gd name="connsiteY2" fmla="*/ 1636120 h 1636670"/>
                <a:gd name="connsiteX3" fmla="*/ 4950 w 1126941"/>
                <a:gd name="connsiteY3" fmla="*/ 1636120 h 1636670"/>
                <a:gd name="connsiteX4" fmla="*/ 4950 w 1126941"/>
                <a:gd name="connsiteY4" fmla="*/ 92969 h 1636670"/>
                <a:gd name="connsiteX5" fmla="*/ 986903 w 1126941"/>
                <a:gd name="connsiteY5" fmla="*/ 92969 h 1636670"/>
                <a:gd name="connsiteX6" fmla="*/ 1080464 w 1126941"/>
                <a:gd name="connsiteY6" fmla="*/ 60255 h 1636670"/>
                <a:gd name="connsiteX7" fmla="*/ 1131891 w 1126941"/>
                <a:gd name="connsiteY7" fmla="*/ -550 h 163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941" h="1636670">
                  <a:moveTo>
                    <a:pt x="1131891" y="-550"/>
                  </a:moveTo>
                  <a:lnTo>
                    <a:pt x="1131891" y="1477129"/>
                  </a:lnTo>
                  <a:cubicBezTo>
                    <a:pt x="1131848" y="1564920"/>
                    <a:pt x="1060690" y="1636078"/>
                    <a:pt x="972900" y="1636120"/>
                  </a:cubicBezTo>
                  <a:lnTo>
                    <a:pt x="4950" y="1636120"/>
                  </a:lnTo>
                  <a:lnTo>
                    <a:pt x="4950" y="92969"/>
                  </a:lnTo>
                  <a:lnTo>
                    <a:pt x="986903" y="92969"/>
                  </a:lnTo>
                  <a:cubicBezTo>
                    <a:pt x="1020635" y="91438"/>
                    <a:pt x="1053138" y="80066"/>
                    <a:pt x="1080464" y="60255"/>
                  </a:cubicBezTo>
                  <a:cubicBezTo>
                    <a:pt x="1102146" y="44301"/>
                    <a:pt x="1119755" y="23471"/>
                    <a:pt x="1131891" y="-550"/>
                  </a:cubicBezTo>
                  <a:close/>
                </a:path>
              </a:pathLst>
            </a:custGeom>
            <a:grpFill/>
            <a:ln w="4243" cap="flat">
              <a:noFill/>
              <a:prstDash val="solid"/>
              <a:miter/>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6" name="Freeform: Shape 31">
              <a:extLst>
                <a:ext uri="{FF2B5EF4-FFF2-40B4-BE49-F238E27FC236}">
                  <a16:creationId xmlns:a16="http://schemas.microsoft.com/office/drawing/2014/main" xmlns="" id="{94E927F2-1932-48B8-8CA6-A7BB35E014FA}"/>
                </a:ext>
              </a:extLst>
            </p:cNvPr>
            <p:cNvSpPr/>
            <p:nvPr/>
          </p:nvSpPr>
          <p:spPr>
            <a:xfrm>
              <a:off x="3036000" y="3720098"/>
              <a:ext cx="1122795" cy="1122795"/>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grpFill/>
            <a:ln w="4243" cap="flat">
              <a:noFill/>
              <a:prstDash val="solid"/>
              <a:miter/>
            </a:ln>
          </p:spPr>
          <p:txBody>
            <a:bodyPr rtlCol="0" anchor="ctr"/>
            <a:lstStyle/>
            <a:p>
              <a:endParaRPr lang="en-US">
                <a:solidFill>
                  <a:schemeClr val="bg1"/>
                </a:solidFill>
              </a:endParaRPr>
            </a:p>
          </p:txBody>
        </p:sp>
        <p:sp>
          <p:nvSpPr>
            <p:cNvPr id="7" name="Freeform: Shape 48">
              <a:extLst>
                <a:ext uri="{FF2B5EF4-FFF2-40B4-BE49-F238E27FC236}">
                  <a16:creationId xmlns:a16="http://schemas.microsoft.com/office/drawing/2014/main" xmlns="" id="{BD655441-DAC6-4175-9A16-E7A11E15DFDD}"/>
                </a:ext>
              </a:extLst>
            </p:cNvPr>
            <p:cNvSpPr/>
            <p:nvPr/>
          </p:nvSpPr>
          <p:spPr>
            <a:xfrm>
              <a:off x="3156735" y="3840834"/>
              <a:ext cx="881324" cy="881324"/>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tx2">
                <a:lumMod val="20000"/>
                <a:lumOff val="80000"/>
              </a:schemeClr>
            </a:solidFill>
            <a:ln w="4243" cap="flat">
              <a:noFill/>
              <a:prstDash val="solid"/>
              <a:miter/>
            </a:ln>
            <a:effectLst>
              <a:outerShdw blurRad="50800" dist="38100" dir="2700000" algn="tl" rotWithShape="0">
                <a:prstClr val="black">
                  <a:alpha val="40000"/>
                </a:prstClr>
              </a:outerShdw>
            </a:effectLst>
          </p:spPr>
          <p:txBody>
            <a:bodyPr rtlCol="0" anchor="ct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2.</a:t>
              </a:r>
              <a:endParaRPr lang="en-US" sz="3600" dirty="0">
                <a:solidFill>
                  <a:schemeClr val="bg1"/>
                </a:solidFill>
              </a:endParaRPr>
            </a:p>
          </p:txBody>
        </p:sp>
      </p:grpSp>
      <p:sp>
        <p:nvSpPr>
          <p:cNvPr id="8" name="Freeform: Shape 29">
            <a:extLst>
              <a:ext uri="{FF2B5EF4-FFF2-40B4-BE49-F238E27FC236}">
                <a16:creationId xmlns:a16="http://schemas.microsoft.com/office/drawing/2014/main" xmlns="" id="{3DF3A821-E751-46DE-9CE6-2A1D10EFEAEB}"/>
              </a:ext>
            </a:extLst>
          </p:cNvPr>
          <p:cNvSpPr/>
          <p:nvPr/>
        </p:nvSpPr>
        <p:spPr>
          <a:xfrm>
            <a:off x="1671829" y="1473111"/>
            <a:ext cx="642660" cy="273105"/>
          </a:xfrm>
          <a:custGeom>
            <a:avLst/>
            <a:gdLst>
              <a:gd name="connsiteX0" fmla="*/ 1057253 w 1052302"/>
              <a:gd name="connsiteY0" fmla="*/ 262102 h 447186"/>
              <a:gd name="connsiteX1" fmla="*/ 1057253 w 1052302"/>
              <a:gd name="connsiteY1" fmla="*/ 446637 h 447186"/>
              <a:gd name="connsiteX2" fmla="*/ 4950 w 1052302"/>
              <a:gd name="connsiteY2" fmla="*/ 446637 h 447186"/>
              <a:gd name="connsiteX3" fmla="*/ 4950 w 1052302"/>
              <a:gd name="connsiteY3" fmla="*/ -550 h 447186"/>
              <a:gd name="connsiteX4" fmla="*/ 58966 w 1052302"/>
              <a:gd name="connsiteY4" fmla="*/ 49350 h 447186"/>
              <a:gd name="connsiteX5" fmla="*/ 146247 w 1052302"/>
              <a:gd name="connsiteY5" fmla="*/ 77397 h 447186"/>
              <a:gd name="connsiteX6" fmla="*/ 872377 w 1052302"/>
              <a:gd name="connsiteY6" fmla="*/ 77397 h 447186"/>
              <a:gd name="connsiteX7" fmla="*/ 1057253 w 1052302"/>
              <a:gd name="connsiteY7" fmla="*/ 261932 h 447186"/>
              <a:gd name="connsiteX8" fmla="*/ 1057253 w 1052302"/>
              <a:gd name="connsiteY8" fmla="*/ 262102 h 4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302" h="447186">
                <a:moveTo>
                  <a:pt x="1057253" y="262102"/>
                </a:moveTo>
                <a:lnTo>
                  <a:pt x="1057253" y="446637"/>
                </a:lnTo>
                <a:lnTo>
                  <a:pt x="4950" y="446637"/>
                </a:lnTo>
                <a:lnTo>
                  <a:pt x="4950" y="-550"/>
                </a:lnTo>
                <a:cubicBezTo>
                  <a:pt x="19588" y="19397"/>
                  <a:pt x="37920" y="36340"/>
                  <a:pt x="58966" y="49350"/>
                </a:cubicBezTo>
                <a:cubicBezTo>
                  <a:pt x="85400" y="65533"/>
                  <a:pt x="115314" y="75153"/>
                  <a:pt x="146247" y="77397"/>
                </a:cubicBezTo>
                <a:lnTo>
                  <a:pt x="872377" y="77397"/>
                </a:lnTo>
                <a:cubicBezTo>
                  <a:pt x="974383" y="77304"/>
                  <a:pt x="1057168" y="159922"/>
                  <a:pt x="1057253" y="261932"/>
                </a:cubicBezTo>
                <a:cubicBezTo>
                  <a:pt x="1057253" y="261987"/>
                  <a:pt x="1057253" y="262047"/>
                  <a:pt x="1057253" y="262102"/>
                </a:cubicBezTo>
                <a:close/>
              </a:path>
            </a:pathLst>
          </a:custGeom>
          <a:solidFill>
            <a:schemeClr val="accent1">
              <a:lumMod val="50000"/>
            </a:schemeClr>
          </a:solidFill>
          <a:ln w="42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9" name="TextBox 8"/>
          <p:cNvSpPr txBox="1"/>
          <p:nvPr/>
        </p:nvSpPr>
        <p:spPr>
          <a:xfrm>
            <a:off x="2600696" y="1609664"/>
            <a:ext cx="6626431" cy="1569660"/>
          </a:xfrm>
          <a:prstGeom prst="rect">
            <a:avLst/>
          </a:prstGeom>
          <a:noFill/>
        </p:spPr>
        <p:txBody>
          <a:bodyPr wrap="square" rtlCol="0">
            <a:spAutoFit/>
          </a:bodyPr>
          <a:lstStyle/>
          <a:p>
            <a:pPr marL="285750" indent="-285750">
              <a:buFont typeface="Arial" pitchFamily="34" charset="0"/>
              <a:buChar char="•"/>
            </a:pPr>
            <a:r>
              <a:rPr lang="en-US" sz="2400" dirty="0">
                <a:solidFill>
                  <a:schemeClr val="bg1"/>
                </a:solidFill>
              </a:rPr>
              <a:t>Compute gradients along the X and Y directions using </a:t>
            </a:r>
            <a:r>
              <a:rPr lang="en-US" sz="2400" dirty="0" err="1">
                <a:solidFill>
                  <a:schemeClr val="bg1"/>
                </a:solidFill>
              </a:rPr>
              <a:t>Sobel</a:t>
            </a:r>
            <a:r>
              <a:rPr lang="en-US" sz="2400" dirty="0">
                <a:solidFill>
                  <a:schemeClr val="bg1"/>
                </a:solidFill>
              </a:rPr>
              <a:t> operators.</a:t>
            </a:r>
          </a:p>
          <a:p>
            <a:pPr marL="285750" indent="-285750">
              <a:buFont typeface="Arial" pitchFamily="34" charset="0"/>
              <a:buChar char="•"/>
            </a:pPr>
            <a:r>
              <a:rPr lang="en-US" sz="2400" dirty="0">
                <a:solidFill>
                  <a:schemeClr val="bg1"/>
                </a:solidFill>
              </a:rPr>
              <a:t>Display the gradient images.</a:t>
            </a:r>
          </a:p>
          <a:p>
            <a:pPr marL="285750" indent="-285750">
              <a:buFont typeface="Arial" pitchFamily="34" charset="0"/>
              <a:buChar char="•"/>
            </a:pPr>
            <a:endParaRPr lang="en-IN" sz="2400" dirty="0"/>
          </a:p>
        </p:txBody>
      </p:sp>
    </p:spTree>
    <p:extLst>
      <p:ext uri="{BB962C8B-B14F-4D97-AF65-F5344CB8AC3E}">
        <p14:creationId xmlns:p14="http://schemas.microsoft.com/office/powerpoint/2010/main" val="5380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p:stCondLst>
                              <p:cond delay="250"/>
                            </p:stCondLst>
                            <p:childTnLst>
                              <p:par>
                                <p:cTn id="14" presetID="2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err="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Binarization</a:t>
            </a:r>
            <a:r>
              <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IN" dirty="0"/>
          </a:p>
        </p:txBody>
      </p:sp>
      <p:sp>
        <p:nvSpPr>
          <p:cNvPr id="3" name="Freeform: Shape 44">
            <a:extLst>
              <a:ext uri="{FF2B5EF4-FFF2-40B4-BE49-F238E27FC236}">
                <a16:creationId xmlns:a16="http://schemas.microsoft.com/office/drawing/2014/main" xmlns="" id="{1CBBA4CD-7521-4055-AA01-2B704342759D}"/>
              </a:ext>
            </a:extLst>
          </p:cNvPr>
          <p:cNvSpPr/>
          <p:nvPr/>
        </p:nvSpPr>
        <p:spPr>
          <a:xfrm>
            <a:off x="2193754" y="1114380"/>
            <a:ext cx="7793394" cy="1949454"/>
          </a:xfrm>
          <a:custGeom>
            <a:avLst/>
            <a:gdLst>
              <a:gd name="connsiteX0" fmla="*/ 115097 w 5166130"/>
              <a:gd name="connsiteY0" fmla="*/ 0 h 1124476"/>
              <a:gd name="connsiteX1" fmla="*/ 115148 w 5166130"/>
              <a:gd name="connsiteY1" fmla="*/ 0 h 1124476"/>
              <a:gd name="connsiteX2" fmla="*/ 2944145 w 5166130"/>
              <a:gd name="connsiteY2" fmla="*/ 0 h 1124476"/>
              <a:gd name="connsiteX3" fmla="*/ 4396474 w 5166130"/>
              <a:gd name="connsiteY3" fmla="*/ 0 h 1124476"/>
              <a:gd name="connsiteX4" fmla="*/ 4603892 w 5166130"/>
              <a:gd name="connsiteY4" fmla="*/ 0 h 1124476"/>
              <a:gd name="connsiteX5" fmla="*/ 5166130 w 5166130"/>
              <a:gd name="connsiteY5" fmla="*/ 562238 h 1124476"/>
              <a:gd name="connsiteX6" fmla="*/ 4603892 w 5166130"/>
              <a:gd name="connsiteY6" fmla="*/ 1124476 h 1124476"/>
              <a:gd name="connsiteX7" fmla="*/ 4396474 w 5166130"/>
              <a:gd name="connsiteY7" fmla="*/ 1124476 h 1124476"/>
              <a:gd name="connsiteX8" fmla="*/ 2944145 w 5166130"/>
              <a:gd name="connsiteY8" fmla="*/ 1124476 h 1124476"/>
              <a:gd name="connsiteX9" fmla="*/ 0 w 5166130"/>
              <a:gd name="connsiteY9" fmla="*/ 1124476 h 1124476"/>
              <a:gd name="connsiteX10" fmla="*/ 0 w 5166130"/>
              <a:gd name="connsiteY10" fmla="*/ 134794 h 1124476"/>
              <a:gd name="connsiteX11" fmla="*/ 115097 w 5166130"/>
              <a:gd name="connsiteY11" fmla="*/ 0 h 112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6130" h="1124476">
                <a:moveTo>
                  <a:pt x="115097" y="0"/>
                </a:moveTo>
                <a:cubicBezTo>
                  <a:pt x="115115" y="0"/>
                  <a:pt x="115130" y="0"/>
                  <a:pt x="115148" y="0"/>
                </a:cubicBezTo>
                <a:lnTo>
                  <a:pt x="2944145" y="0"/>
                </a:lnTo>
                <a:lnTo>
                  <a:pt x="4396474" y="0"/>
                </a:lnTo>
                <a:lnTo>
                  <a:pt x="4603892" y="0"/>
                </a:lnTo>
                <a:lnTo>
                  <a:pt x="5166130" y="562238"/>
                </a:lnTo>
                <a:lnTo>
                  <a:pt x="4603892" y="1124476"/>
                </a:lnTo>
                <a:lnTo>
                  <a:pt x="4396474" y="1124476"/>
                </a:lnTo>
                <a:lnTo>
                  <a:pt x="2944145" y="1124476"/>
                </a:lnTo>
                <a:lnTo>
                  <a:pt x="0" y="1124476"/>
                </a:lnTo>
                <a:lnTo>
                  <a:pt x="0" y="134794"/>
                </a:lnTo>
                <a:cubicBezTo>
                  <a:pt x="0" y="60350"/>
                  <a:pt x="51531" y="0"/>
                  <a:pt x="115097" y="0"/>
                </a:cubicBezTo>
                <a:close/>
              </a:path>
            </a:pathLst>
          </a:custGeom>
          <a:solidFill>
            <a:schemeClr val="accent3"/>
          </a:solidFill>
          <a:ln w="4243" cap="flat">
            <a:noFill/>
            <a:prstDash val="solid"/>
            <a:miter/>
          </a:ln>
        </p:spPr>
        <p:txBody>
          <a:bodyPr rtlCol="0" anchor="ctr"/>
          <a:lstStyle/>
          <a:p>
            <a:endParaRPr lang="en-US">
              <a:solidFill>
                <a:schemeClr val="bg1"/>
              </a:solidFill>
            </a:endParaRPr>
          </a:p>
        </p:txBody>
      </p:sp>
      <p:grpSp>
        <p:nvGrpSpPr>
          <p:cNvPr id="4" name="Group 3">
            <a:extLst>
              <a:ext uri="{FF2B5EF4-FFF2-40B4-BE49-F238E27FC236}">
                <a16:creationId xmlns:a16="http://schemas.microsoft.com/office/drawing/2014/main" xmlns="" id="{80AFB93A-7160-4C3B-9F30-4B6769DF133B}"/>
              </a:ext>
            </a:extLst>
          </p:cNvPr>
          <p:cNvGrpSpPr/>
          <p:nvPr/>
        </p:nvGrpSpPr>
        <p:grpSpPr>
          <a:xfrm>
            <a:off x="807002" y="1493662"/>
            <a:ext cx="1507487" cy="1122795"/>
            <a:chOff x="3036000" y="3720098"/>
            <a:chExt cx="1507486" cy="1122795"/>
          </a:xfrm>
        </p:grpSpPr>
        <p:sp>
          <p:nvSpPr>
            <p:cNvPr id="5" name="Freeform: Shape 30">
              <a:extLst>
                <a:ext uri="{FF2B5EF4-FFF2-40B4-BE49-F238E27FC236}">
                  <a16:creationId xmlns:a16="http://schemas.microsoft.com/office/drawing/2014/main" xmlns="" id="{3ACDF62A-168D-4D28-A4F1-CE6EC32DE257}"/>
                </a:ext>
              </a:extLst>
            </p:cNvPr>
            <p:cNvSpPr/>
            <p:nvPr/>
          </p:nvSpPr>
          <p:spPr>
            <a:xfrm>
              <a:off x="3855243" y="3755498"/>
              <a:ext cx="688243" cy="999545"/>
            </a:xfrm>
            <a:custGeom>
              <a:avLst/>
              <a:gdLst>
                <a:gd name="connsiteX0" fmla="*/ 1131891 w 1126941"/>
                <a:gd name="connsiteY0" fmla="*/ -550 h 1636670"/>
                <a:gd name="connsiteX1" fmla="*/ 1131891 w 1126941"/>
                <a:gd name="connsiteY1" fmla="*/ 1477129 h 1636670"/>
                <a:gd name="connsiteX2" fmla="*/ 972900 w 1126941"/>
                <a:gd name="connsiteY2" fmla="*/ 1636120 h 1636670"/>
                <a:gd name="connsiteX3" fmla="*/ 4950 w 1126941"/>
                <a:gd name="connsiteY3" fmla="*/ 1636120 h 1636670"/>
                <a:gd name="connsiteX4" fmla="*/ 4950 w 1126941"/>
                <a:gd name="connsiteY4" fmla="*/ 92969 h 1636670"/>
                <a:gd name="connsiteX5" fmla="*/ 986903 w 1126941"/>
                <a:gd name="connsiteY5" fmla="*/ 92969 h 1636670"/>
                <a:gd name="connsiteX6" fmla="*/ 1080464 w 1126941"/>
                <a:gd name="connsiteY6" fmla="*/ 60255 h 1636670"/>
                <a:gd name="connsiteX7" fmla="*/ 1131891 w 1126941"/>
                <a:gd name="connsiteY7" fmla="*/ -550 h 163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941" h="1636670">
                  <a:moveTo>
                    <a:pt x="1131891" y="-550"/>
                  </a:moveTo>
                  <a:lnTo>
                    <a:pt x="1131891" y="1477129"/>
                  </a:lnTo>
                  <a:cubicBezTo>
                    <a:pt x="1131848" y="1564920"/>
                    <a:pt x="1060690" y="1636078"/>
                    <a:pt x="972900" y="1636120"/>
                  </a:cubicBezTo>
                  <a:lnTo>
                    <a:pt x="4950" y="1636120"/>
                  </a:lnTo>
                  <a:lnTo>
                    <a:pt x="4950" y="92969"/>
                  </a:lnTo>
                  <a:lnTo>
                    <a:pt x="986903" y="92969"/>
                  </a:lnTo>
                  <a:cubicBezTo>
                    <a:pt x="1020635" y="91438"/>
                    <a:pt x="1053138" y="80066"/>
                    <a:pt x="1080464" y="60255"/>
                  </a:cubicBezTo>
                  <a:cubicBezTo>
                    <a:pt x="1102146" y="44301"/>
                    <a:pt x="1119755" y="23471"/>
                    <a:pt x="1131891" y="-550"/>
                  </a:cubicBezTo>
                  <a:close/>
                </a:path>
              </a:pathLst>
            </a:custGeom>
            <a:solidFill>
              <a:schemeClr val="accent3">
                <a:lumMod val="75000"/>
              </a:schemeClr>
            </a:solidFill>
            <a:ln w="4243" cap="flat">
              <a:noFill/>
              <a:prstDash val="solid"/>
              <a:miter/>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6" name="Freeform: Shape 31">
              <a:extLst>
                <a:ext uri="{FF2B5EF4-FFF2-40B4-BE49-F238E27FC236}">
                  <a16:creationId xmlns:a16="http://schemas.microsoft.com/office/drawing/2014/main" xmlns="" id="{94E927F2-1932-48B8-8CA6-A7BB35E014FA}"/>
                </a:ext>
              </a:extLst>
            </p:cNvPr>
            <p:cNvSpPr/>
            <p:nvPr/>
          </p:nvSpPr>
          <p:spPr>
            <a:xfrm>
              <a:off x="3036000" y="3720098"/>
              <a:ext cx="1122795" cy="1122795"/>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accent3">
                <a:lumMod val="75000"/>
              </a:schemeClr>
            </a:solidFill>
            <a:ln w="4243" cap="flat">
              <a:noFill/>
              <a:prstDash val="solid"/>
              <a:miter/>
            </a:ln>
          </p:spPr>
          <p:txBody>
            <a:bodyPr rtlCol="0" anchor="ctr"/>
            <a:lstStyle/>
            <a:p>
              <a:endParaRPr lang="en-US">
                <a:solidFill>
                  <a:schemeClr val="bg1"/>
                </a:solidFill>
              </a:endParaRPr>
            </a:p>
          </p:txBody>
        </p:sp>
        <p:sp>
          <p:nvSpPr>
            <p:cNvPr id="7" name="Freeform: Shape 48">
              <a:extLst>
                <a:ext uri="{FF2B5EF4-FFF2-40B4-BE49-F238E27FC236}">
                  <a16:creationId xmlns:a16="http://schemas.microsoft.com/office/drawing/2014/main" xmlns="" id="{BD655441-DAC6-4175-9A16-E7A11E15DFDD}"/>
                </a:ext>
              </a:extLst>
            </p:cNvPr>
            <p:cNvSpPr/>
            <p:nvPr/>
          </p:nvSpPr>
          <p:spPr>
            <a:xfrm>
              <a:off x="3156735" y="3840834"/>
              <a:ext cx="881324" cy="881324"/>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accent6">
                <a:lumMod val="60000"/>
                <a:lumOff val="40000"/>
              </a:schemeClr>
            </a:solidFill>
            <a:ln w="4243" cap="flat">
              <a:noFill/>
              <a:prstDash val="solid"/>
              <a:miter/>
            </a:ln>
            <a:effectLst>
              <a:outerShdw blurRad="50800" dist="38100" dir="2700000" algn="tl" rotWithShape="0">
                <a:prstClr val="black">
                  <a:alpha val="40000"/>
                </a:prstClr>
              </a:outerShdw>
            </a:effectLst>
          </p:spPr>
          <p:txBody>
            <a:bodyPr rtlCol="0" anchor="ct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3.</a:t>
              </a:r>
              <a:endParaRPr lang="en-US" sz="3600" dirty="0">
                <a:solidFill>
                  <a:schemeClr val="bg1"/>
                </a:solidFill>
              </a:endParaRPr>
            </a:p>
          </p:txBody>
        </p:sp>
      </p:grpSp>
      <p:sp>
        <p:nvSpPr>
          <p:cNvPr id="8" name="Freeform: Shape 29">
            <a:extLst>
              <a:ext uri="{FF2B5EF4-FFF2-40B4-BE49-F238E27FC236}">
                <a16:creationId xmlns:a16="http://schemas.microsoft.com/office/drawing/2014/main" xmlns="" id="{3DF3A821-E751-46DE-9CE6-2A1D10EFEAEB}"/>
              </a:ext>
            </a:extLst>
          </p:cNvPr>
          <p:cNvSpPr/>
          <p:nvPr/>
        </p:nvSpPr>
        <p:spPr>
          <a:xfrm>
            <a:off x="1671829" y="1337272"/>
            <a:ext cx="642660" cy="273105"/>
          </a:xfrm>
          <a:custGeom>
            <a:avLst/>
            <a:gdLst>
              <a:gd name="connsiteX0" fmla="*/ 1057253 w 1052302"/>
              <a:gd name="connsiteY0" fmla="*/ 262102 h 447186"/>
              <a:gd name="connsiteX1" fmla="*/ 1057253 w 1052302"/>
              <a:gd name="connsiteY1" fmla="*/ 446637 h 447186"/>
              <a:gd name="connsiteX2" fmla="*/ 4950 w 1052302"/>
              <a:gd name="connsiteY2" fmla="*/ 446637 h 447186"/>
              <a:gd name="connsiteX3" fmla="*/ 4950 w 1052302"/>
              <a:gd name="connsiteY3" fmla="*/ -550 h 447186"/>
              <a:gd name="connsiteX4" fmla="*/ 58966 w 1052302"/>
              <a:gd name="connsiteY4" fmla="*/ 49350 h 447186"/>
              <a:gd name="connsiteX5" fmla="*/ 146247 w 1052302"/>
              <a:gd name="connsiteY5" fmla="*/ 77397 h 447186"/>
              <a:gd name="connsiteX6" fmla="*/ 872377 w 1052302"/>
              <a:gd name="connsiteY6" fmla="*/ 77397 h 447186"/>
              <a:gd name="connsiteX7" fmla="*/ 1057253 w 1052302"/>
              <a:gd name="connsiteY7" fmla="*/ 261932 h 447186"/>
              <a:gd name="connsiteX8" fmla="*/ 1057253 w 1052302"/>
              <a:gd name="connsiteY8" fmla="*/ 262102 h 4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302" h="447186">
                <a:moveTo>
                  <a:pt x="1057253" y="262102"/>
                </a:moveTo>
                <a:lnTo>
                  <a:pt x="1057253" y="446637"/>
                </a:lnTo>
                <a:lnTo>
                  <a:pt x="4950" y="446637"/>
                </a:lnTo>
                <a:lnTo>
                  <a:pt x="4950" y="-550"/>
                </a:lnTo>
                <a:cubicBezTo>
                  <a:pt x="19588" y="19397"/>
                  <a:pt x="37920" y="36340"/>
                  <a:pt x="58966" y="49350"/>
                </a:cubicBezTo>
                <a:cubicBezTo>
                  <a:pt x="85400" y="65533"/>
                  <a:pt x="115314" y="75153"/>
                  <a:pt x="146247" y="77397"/>
                </a:cubicBezTo>
                <a:lnTo>
                  <a:pt x="872377" y="77397"/>
                </a:lnTo>
                <a:cubicBezTo>
                  <a:pt x="974383" y="77304"/>
                  <a:pt x="1057168" y="159922"/>
                  <a:pt x="1057253" y="261932"/>
                </a:cubicBezTo>
                <a:cubicBezTo>
                  <a:pt x="1057253" y="261987"/>
                  <a:pt x="1057253" y="262047"/>
                  <a:pt x="1057253" y="262102"/>
                </a:cubicBezTo>
                <a:close/>
              </a:path>
            </a:pathLst>
          </a:custGeom>
          <a:solidFill>
            <a:schemeClr val="accent3">
              <a:lumMod val="50000"/>
            </a:schemeClr>
          </a:solidFill>
          <a:ln w="42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10" name="Rectangle 9"/>
          <p:cNvSpPr/>
          <p:nvPr/>
        </p:nvSpPr>
        <p:spPr>
          <a:xfrm>
            <a:off x="2620488" y="1416128"/>
            <a:ext cx="6179128" cy="1200329"/>
          </a:xfrm>
          <a:prstGeom prst="rect">
            <a:avLst/>
          </a:prstGeom>
        </p:spPr>
        <p:txBody>
          <a:bodyPr wrap="square" anchor="ctr">
            <a:spAutoFit/>
          </a:bodyPr>
          <a:lstStyle/>
          <a:p>
            <a:pPr marL="285750" indent="-285750">
              <a:buFont typeface="Arial" pitchFamily="34" charset="0"/>
              <a:buChar char="•"/>
            </a:pPr>
            <a:r>
              <a:rPr lang="en-US" sz="2400" dirty="0">
                <a:solidFill>
                  <a:schemeClr val="bg1"/>
                </a:solidFill>
              </a:rPr>
              <a:t>Calculate the gradient magnitude.</a:t>
            </a:r>
          </a:p>
          <a:p>
            <a:pPr marL="285750" indent="-285750">
              <a:buFont typeface="Arial" pitchFamily="34" charset="0"/>
              <a:buChar char="•"/>
            </a:pPr>
            <a:r>
              <a:rPr lang="en-US" sz="2400" dirty="0" err="1">
                <a:solidFill>
                  <a:schemeClr val="bg1"/>
                </a:solidFill>
              </a:rPr>
              <a:t>Binarize</a:t>
            </a:r>
            <a:r>
              <a:rPr lang="en-US" sz="2400" dirty="0">
                <a:solidFill>
                  <a:schemeClr val="bg1"/>
                </a:solidFill>
              </a:rPr>
              <a:t> the gradient image using a </a:t>
            </a:r>
            <a:r>
              <a:rPr lang="en-US" sz="2400" dirty="0" smtClean="0">
                <a:solidFill>
                  <a:schemeClr val="bg1"/>
                </a:solidFill>
              </a:rPr>
              <a:t>threshold.</a:t>
            </a:r>
            <a:endParaRPr lang="en-US" sz="2400" dirty="0">
              <a:solidFill>
                <a:schemeClr val="bg1"/>
              </a:solidFill>
            </a:endParaRPr>
          </a:p>
        </p:txBody>
      </p:sp>
    </p:spTree>
    <p:extLst>
      <p:ext uri="{BB962C8B-B14F-4D97-AF65-F5344CB8AC3E}">
        <p14:creationId xmlns:p14="http://schemas.microsoft.com/office/powerpoint/2010/main" val="352199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p:stCondLst>
                              <p:cond delay="250"/>
                            </p:stCondLst>
                            <p:childTnLst>
                              <p:par>
                                <p:cTn id="14" presetID="2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Morphological Operations:</a:t>
            </a:r>
            <a:endPar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Freeform: Shape 44">
            <a:extLst>
              <a:ext uri="{FF2B5EF4-FFF2-40B4-BE49-F238E27FC236}">
                <a16:creationId xmlns:a16="http://schemas.microsoft.com/office/drawing/2014/main" xmlns="" id="{1CBBA4CD-7521-4055-AA01-2B704342759D}"/>
              </a:ext>
            </a:extLst>
          </p:cNvPr>
          <p:cNvSpPr/>
          <p:nvPr/>
        </p:nvSpPr>
        <p:spPr>
          <a:xfrm>
            <a:off x="2193754" y="1270903"/>
            <a:ext cx="7793394" cy="2980463"/>
          </a:xfrm>
          <a:custGeom>
            <a:avLst/>
            <a:gdLst>
              <a:gd name="connsiteX0" fmla="*/ 115097 w 5166130"/>
              <a:gd name="connsiteY0" fmla="*/ 0 h 1124476"/>
              <a:gd name="connsiteX1" fmla="*/ 115148 w 5166130"/>
              <a:gd name="connsiteY1" fmla="*/ 0 h 1124476"/>
              <a:gd name="connsiteX2" fmla="*/ 2944145 w 5166130"/>
              <a:gd name="connsiteY2" fmla="*/ 0 h 1124476"/>
              <a:gd name="connsiteX3" fmla="*/ 4396474 w 5166130"/>
              <a:gd name="connsiteY3" fmla="*/ 0 h 1124476"/>
              <a:gd name="connsiteX4" fmla="*/ 4603892 w 5166130"/>
              <a:gd name="connsiteY4" fmla="*/ 0 h 1124476"/>
              <a:gd name="connsiteX5" fmla="*/ 5166130 w 5166130"/>
              <a:gd name="connsiteY5" fmla="*/ 562238 h 1124476"/>
              <a:gd name="connsiteX6" fmla="*/ 4603892 w 5166130"/>
              <a:gd name="connsiteY6" fmla="*/ 1124476 h 1124476"/>
              <a:gd name="connsiteX7" fmla="*/ 4396474 w 5166130"/>
              <a:gd name="connsiteY7" fmla="*/ 1124476 h 1124476"/>
              <a:gd name="connsiteX8" fmla="*/ 2944145 w 5166130"/>
              <a:gd name="connsiteY8" fmla="*/ 1124476 h 1124476"/>
              <a:gd name="connsiteX9" fmla="*/ 0 w 5166130"/>
              <a:gd name="connsiteY9" fmla="*/ 1124476 h 1124476"/>
              <a:gd name="connsiteX10" fmla="*/ 0 w 5166130"/>
              <a:gd name="connsiteY10" fmla="*/ 134794 h 1124476"/>
              <a:gd name="connsiteX11" fmla="*/ 115097 w 5166130"/>
              <a:gd name="connsiteY11" fmla="*/ 0 h 112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6130" h="1124476">
                <a:moveTo>
                  <a:pt x="115097" y="0"/>
                </a:moveTo>
                <a:cubicBezTo>
                  <a:pt x="115115" y="0"/>
                  <a:pt x="115130" y="0"/>
                  <a:pt x="115148" y="0"/>
                </a:cubicBezTo>
                <a:lnTo>
                  <a:pt x="2944145" y="0"/>
                </a:lnTo>
                <a:lnTo>
                  <a:pt x="4396474" y="0"/>
                </a:lnTo>
                <a:lnTo>
                  <a:pt x="4603892" y="0"/>
                </a:lnTo>
                <a:lnTo>
                  <a:pt x="5166130" y="562238"/>
                </a:lnTo>
                <a:lnTo>
                  <a:pt x="4603892" y="1124476"/>
                </a:lnTo>
                <a:lnTo>
                  <a:pt x="4396474" y="1124476"/>
                </a:lnTo>
                <a:lnTo>
                  <a:pt x="2944145" y="1124476"/>
                </a:lnTo>
                <a:lnTo>
                  <a:pt x="0" y="1124476"/>
                </a:lnTo>
                <a:lnTo>
                  <a:pt x="0" y="134794"/>
                </a:lnTo>
                <a:cubicBezTo>
                  <a:pt x="0" y="60350"/>
                  <a:pt x="51531" y="0"/>
                  <a:pt x="115097" y="0"/>
                </a:cubicBezTo>
                <a:close/>
              </a:path>
            </a:pathLst>
          </a:custGeom>
          <a:solidFill>
            <a:schemeClr val="accent4"/>
          </a:solidFill>
          <a:ln w="4243" cap="flat">
            <a:noFill/>
            <a:prstDash val="solid"/>
            <a:miter/>
          </a:ln>
        </p:spPr>
        <p:txBody>
          <a:bodyPr rtlCol="0" anchor="ctr"/>
          <a:lstStyle/>
          <a:p>
            <a:endParaRPr lang="en-US">
              <a:solidFill>
                <a:schemeClr val="bg1"/>
              </a:solidFill>
            </a:endParaRPr>
          </a:p>
        </p:txBody>
      </p:sp>
      <p:grpSp>
        <p:nvGrpSpPr>
          <p:cNvPr id="4" name="Group 3">
            <a:extLst>
              <a:ext uri="{FF2B5EF4-FFF2-40B4-BE49-F238E27FC236}">
                <a16:creationId xmlns:a16="http://schemas.microsoft.com/office/drawing/2014/main" xmlns="" id="{80AFB93A-7160-4C3B-9F30-4B6769DF133B}"/>
              </a:ext>
            </a:extLst>
          </p:cNvPr>
          <p:cNvGrpSpPr/>
          <p:nvPr/>
        </p:nvGrpSpPr>
        <p:grpSpPr>
          <a:xfrm>
            <a:off x="807002" y="1650187"/>
            <a:ext cx="1507487" cy="1122795"/>
            <a:chOff x="3036000" y="3720098"/>
            <a:chExt cx="1507486" cy="1122795"/>
          </a:xfrm>
          <a:solidFill>
            <a:schemeClr val="accent4">
              <a:lumMod val="75000"/>
            </a:schemeClr>
          </a:solidFill>
        </p:grpSpPr>
        <p:sp>
          <p:nvSpPr>
            <p:cNvPr id="5" name="Freeform: Shape 30">
              <a:extLst>
                <a:ext uri="{FF2B5EF4-FFF2-40B4-BE49-F238E27FC236}">
                  <a16:creationId xmlns:a16="http://schemas.microsoft.com/office/drawing/2014/main" xmlns="" id="{3ACDF62A-168D-4D28-A4F1-CE6EC32DE257}"/>
                </a:ext>
              </a:extLst>
            </p:cNvPr>
            <p:cNvSpPr/>
            <p:nvPr/>
          </p:nvSpPr>
          <p:spPr>
            <a:xfrm>
              <a:off x="3855243" y="3755498"/>
              <a:ext cx="688243" cy="999545"/>
            </a:xfrm>
            <a:custGeom>
              <a:avLst/>
              <a:gdLst>
                <a:gd name="connsiteX0" fmla="*/ 1131891 w 1126941"/>
                <a:gd name="connsiteY0" fmla="*/ -550 h 1636670"/>
                <a:gd name="connsiteX1" fmla="*/ 1131891 w 1126941"/>
                <a:gd name="connsiteY1" fmla="*/ 1477129 h 1636670"/>
                <a:gd name="connsiteX2" fmla="*/ 972900 w 1126941"/>
                <a:gd name="connsiteY2" fmla="*/ 1636120 h 1636670"/>
                <a:gd name="connsiteX3" fmla="*/ 4950 w 1126941"/>
                <a:gd name="connsiteY3" fmla="*/ 1636120 h 1636670"/>
                <a:gd name="connsiteX4" fmla="*/ 4950 w 1126941"/>
                <a:gd name="connsiteY4" fmla="*/ 92969 h 1636670"/>
                <a:gd name="connsiteX5" fmla="*/ 986903 w 1126941"/>
                <a:gd name="connsiteY5" fmla="*/ 92969 h 1636670"/>
                <a:gd name="connsiteX6" fmla="*/ 1080464 w 1126941"/>
                <a:gd name="connsiteY6" fmla="*/ 60255 h 1636670"/>
                <a:gd name="connsiteX7" fmla="*/ 1131891 w 1126941"/>
                <a:gd name="connsiteY7" fmla="*/ -550 h 163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941" h="1636670">
                  <a:moveTo>
                    <a:pt x="1131891" y="-550"/>
                  </a:moveTo>
                  <a:lnTo>
                    <a:pt x="1131891" y="1477129"/>
                  </a:lnTo>
                  <a:cubicBezTo>
                    <a:pt x="1131848" y="1564920"/>
                    <a:pt x="1060690" y="1636078"/>
                    <a:pt x="972900" y="1636120"/>
                  </a:cubicBezTo>
                  <a:lnTo>
                    <a:pt x="4950" y="1636120"/>
                  </a:lnTo>
                  <a:lnTo>
                    <a:pt x="4950" y="92969"/>
                  </a:lnTo>
                  <a:lnTo>
                    <a:pt x="986903" y="92969"/>
                  </a:lnTo>
                  <a:cubicBezTo>
                    <a:pt x="1020635" y="91438"/>
                    <a:pt x="1053138" y="80066"/>
                    <a:pt x="1080464" y="60255"/>
                  </a:cubicBezTo>
                  <a:cubicBezTo>
                    <a:pt x="1102146" y="44301"/>
                    <a:pt x="1119755" y="23471"/>
                    <a:pt x="1131891" y="-550"/>
                  </a:cubicBezTo>
                  <a:close/>
                </a:path>
              </a:pathLst>
            </a:custGeom>
            <a:grpFill/>
            <a:ln w="4243" cap="flat">
              <a:noFill/>
              <a:prstDash val="solid"/>
              <a:miter/>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6" name="Freeform: Shape 31">
              <a:extLst>
                <a:ext uri="{FF2B5EF4-FFF2-40B4-BE49-F238E27FC236}">
                  <a16:creationId xmlns:a16="http://schemas.microsoft.com/office/drawing/2014/main" xmlns="" id="{94E927F2-1932-48B8-8CA6-A7BB35E014FA}"/>
                </a:ext>
              </a:extLst>
            </p:cNvPr>
            <p:cNvSpPr/>
            <p:nvPr/>
          </p:nvSpPr>
          <p:spPr>
            <a:xfrm>
              <a:off x="3036000" y="3720098"/>
              <a:ext cx="1122795" cy="1122795"/>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grpFill/>
            <a:ln w="4243" cap="flat">
              <a:noFill/>
              <a:prstDash val="solid"/>
              <a:miter/>
            </a:ln>
          </p:spPr>
          <p:txBody>
            <a:bodyPr rtlCol="0" anchor="ctr"/>
            <a:lstStyle/>
            <a:p>
              <a:endParaRPr lang="en-US">
                <a:solidFill>
                  <a:schemeClr val="bg1"/>
                </a:solidFill>
              </a:endParaRPr>
            </a:p>
          </p:txBody>
        </p:sp>
        <p:sp>
          <p:nvSpPr>
            <p:cNvPr id="7" name="Freeform: Shape 48">
              <a:extLst>
                <a:ext uri="{FF2B5EF4-FFF2-40B4-BE49-F238E27FC236}">
                  <a16:creationId xmlns:a16="http://schemas.microsoft.com/office/drawing/2014/main" xmlns="" id="{BD655441-DAC6-4175-9A16-E7A11E15DFDD}"/>
                </a:ext>
              </a:extLst>
            </p:cNvPr>
            <p:cNvSpPr/>
            <p:nvPr/>
          </p:nvSpPr>
          <p:spPr>
            <a:xfrm>
              <a:off x="3156735" y="3840834"/>
              <a:ext cx="881324" cy="881324"/>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accent4">
                <a:lumMod val="60000"/>
                <a:lumOff val="40000"/>
              </a:schemeClr>
            </a:solidFill>
            <a:ln w="4243" cap="flat">
              <a:noFill/>
              <a:prstDash val="solid"/>
              <a:miter/>
            </a:ln>
            <a:effectLst>
              <a:outerShdw blurRad="50800" dist="38100" dir="2700000" algn="tl" rotWithShape="0">
                <a:prstClr val="black">
                  <a:alpha val="40000"/>
                </a:prstClr>
              </a:outerShdw>
            </a:effectLst>
          </p:spPr>
          <p:txBody>
            <a:bodyPr rtlCol="0" anchor="ct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4.</a:t>
              </a:r>
              <a:endParaRPr lang="en-US" sz="3600" dirty="0">
                <a:solidFill>
                  <a:schemeClr val="bg1"/>
                </a:solidFill>
              </a:endParaRPr>
            </a:p>
          </p:txBody>
        </p:sp>
      </p:grpSp>
      <p:sp>
        <p:nvSpPr>
          <p:cNvPr id="8" name="Freeform: Shape 29">
            <a:extLst>
              <a:ext uri="{FF2B5EF4-FFF2-40B4-BE49-F238E27FC236}">
                <a16:creationId xmlns:a16="http://schemas.microsoft.com/office/drawing/2014/main" xmlns="" id="{3DF3A821-E751-46DE-9CE6-2A1D10EFEAEB}"/>
              </a:ext>
            </a:extLst>
          </p:cNvPr>
          <p:cNvSpPr/>
          <p:nvPr/>
        </p:nvSpPr>
        <p:spPr>
          <a:xfrm>
            <a:off x="1671829" y="1493797"/>
            <a:ext cx="642660" cy="273105"/>
          </a:xfrm>
          <a:custGeom>
            <a:avLst/>
            <a:gdLst>
              <a:gd name="connsiteX0" fmla="*/ 1057253 w 1052302"/>
              <a:gd name="connsiteY0" fmla="*/ 262102 h 447186"/>
              <a:gd name="connsiteX1" fmla="*/ 1057253 w 1052302"/>
              <a:gd name="connsiteY1" fmla="*/ 446637 h 447186"/>
              <a:gd name="connsiteX2" fmla="*/ 4950 w 1052302"/>
              <a:gd name="connsiteY2" fmla="*/ 446637 h 447186"/>
              <a:gd name="connsiteX3" fmla="*/ 4950 w 1052302"/>
              <a:gd name="connsiteY3" fmla="*/ -550 h 447186"/>
              <a:gd name="connsiteX4" fmla="*/ 58966 w 1052302"/>
              <a:gd name="connsiteY4" fmla="*/ 49350 h 447186"/>
              <a:gd name="connsiteX5" fmla="*/ 146247 w 1052302"/>
              <a:gd name="connsiteY5" fmla="*/ 77397 h 447186"/>
              <a:gd name="connsiteX6" fmla="*/ 872377 w 1052302"/>
              <a:gd name="connsiteY6" fmla="*/ 77397 h 447186"/>
              <a:gd name="connsiteX7" fmla="*/ 1057253 w 1052302"/>
              <a:gd name="connsiteY7" fmla="*/ 261932 h 447186"/>
              <a:gd name="connsiteX8" fmla="*/ 1057253 w 1052302"/>
              <a:gd name="connsiteY8" fmla="*/ 262102 h 4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302" h="447186">
                <a:moveTo>
                  <a:pt x="1057253" y="262102"/>
                </a:moveTo>
                <a:lnTo>
                  <a:pt x="1057253" y="446637"/>
                </a:lnTo>
                <a:lnTo>
                  <a:pt x="4950" y="446637"/>
                </a:lnTo>
                <a:lnTo>
                  <a:pt x="4950" y="-550"/>
                </a:lnTo>
                <a:cubicBezTo>
                  <a:pt x="19588" y="19397"/>
                  <a:pt x="37920" y="36340"/>
                  <a:pt x="58966" y="49350"/>
                </a:cubicBezTo>
                <a:cubicBezTo>
                  <a:pt x="85400" y="65533"/>
                  <a:pt x="115314" y="75153"/>
                  <a:pt x="146247" y="77397"/>
                </a:cubicBezTo>
                <a:lnTo>
                  <a:pt x="872377" y="77397"/>
                </a:lnTo>
                <a:cubicBezTo>
                  <a:pt x="974383" y="77304"/>
                  <a:pt x="1057168" y="159922"/>
                  <a:pt x="1057253" y="261932"/>
                </a:cubicBezTo>
                <a:cubicBezTo>
                  <a:pt x="1057253" y="261987"/>
                  <a:pt x="1057253" y="262047"/>
                  <a:pt x="1057253" y="262102"/>
                </a:cubicBezTo>
                <a:close/>
              </a:path>
            </a:pathLst>
          </a:custGeom>
          <a:solidFill>
            <a:schemeClr val="accent4">
              <a:lumMod val="50000"/>
            </a:schemeClr>
          </a:solidFill>
          <a:ln w="42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9" name="TextBox 8"/>
          <p:cNvSpPr txBox="1"/>
          <p:nvPr/>
        </p:nvSpPr>
        <p:spPr>
          <a:xfrm>
            <a:off x="2660073" y="1493797"/>
            <a:ext cx="7053943" cy="3046988"/>
          </a:xfrm>
          <a:prstGeom prst="rect">
            <a:avLst/>
          </a:prstGeom>
          <a:noFill/>
        </p:spPr>
        <p:txBody>
          <a:bodyPr wrap="square" rtlCol="0">
            <a:spAutoFit/>
          </a:bodyPr>
          <a:lstStyle/>
          <a:p>
            <a:pPr marL="285750" indent="-285750">
              <a:buFont typeface="Arial" pitchFamily="34" charset="0"/>
              <a:buChar char="•"/>
            </a:pPr>
            <a:r>
              <a:rPr lang="en-US" sz="2400" dirty="0">
                <a:solidFill>
                  <a:schemeClr val="bg1"/>
                </a:solidFill>
              </a:rPr>
              <a:t>Create a rectangular structuring element.</a:t>
            </a:r>
          </a:p>
          <a:p>
            <a:pPr marL="285750" indent="-285750">
              <a:buFont typeface="Arial" pitchFamily="34" charset="0"/>
              <a:buChar char="•"/>
            </a:pPr>
            <a:r>
              <a:rPr lang="en-US" sz="2400" dirty="0">
                <a:solidFill>
                  <a:schemeClr val="bg1"/>
                </a:solidFill>
              </a:rPr>
              <a:t>Perform morphological closing using the rectangular structuring element.</a:t>
            </a:r>
          </a:p>
          <a:p>
            <a:pPr marL="285750" indent="-285750">
              <a:buFont typeface="Arial" pitchFamily="34" charset="0"/>
              <a:buChar char="•"/>
            </a:pPr>
            <a:r>
              <a:rPr lang="en-US" sz="2400" dirty="0">
                <a:solidFill>
                  <a:schemeClr val="bg1"/>
                </a:solidFill>
              </a:rPr>
              <a:t>Erode the closed image using a disk-shaped structuring element.</a:t>
            </a:r>
          </a:p>
          <a:p>
            <a:pPr marL="285750" indent="-285750">
              <a:buFont typeface="Arial" pitchFamily="34" charset="0"/>
              <a:buChar char="•"/>
            </a:pPr>
            <a:r>
              <a:rPr lang="en-US" sz="2400" dirty="0">
                <a:solidFill>
                  <a:schemeClr val="bg1"/>
                </a:solidFill>
              </a:rPr>
              <a:t>Dilate the eroded image using the same structuring element.</a:t>
            </a:r>
          </a:p>
          <a:p>
            <a:pPr marL="285750" indent="-285750">
              <a:buFont typeface="Arial" pitchFamily="34" charset="0"/>
              <a:buChar char="•"/>
            </a:pPr>
            <a:endParaRPr lang="en-IN" sz="2400" dirty="0">
              <a:solidFill>
                <a:schemeClr val="bg1"/>
              </a:solidFill>
            </a:endParaRPr>
          </a:p>
        </p:txBody>
      </p:sp>
    </p:spTree>
    <p:extLst>
      <p:ext uri="{BB962C8B-B14F-4D97-AF65-F5344CB8AC3E}">
        <p14:creationId xmlns:p14="http://schemas.microsoft.com/office/powerpoint/2010/main" val="90801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p:stCondLst>
                              <p:cond delay="250"/>
                            </p:stCondLst>
                            <p:childTnLst>
                              <p:par>
                                <p:cTn id="14" presetID="2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Connected Components:</a:t>
            </a:r>
            <a:endPar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Freeform: Shape 44">
            <a:extLst>
              <a:ext uri="{FF2B5EF4-FFF2-40B4-BE49-F238E27FC236}">
                <a16:creationId xmlns:a16="http://schemas.microsoft.com/office/drawing/2014/main" xmlns="" id="{1CBBA4CD-7521-4055-AA01-2B704342759D}"/>
              </a:ext>
            </a:extLst>
          </p:cNvPr>
          <p:cNvSpPr/>
          <p:nvPr/>
        </p:nvSpPr>
        <p:spPr>
          <a:xfrm>
            <a:off x="2193754" y="1236062"/>
            <a:ext cx="7793394" cy="2219657"/>
          </a:xfrm>
          <a:custGeom>
            <a:avLst/>
            <a:gdLst>
              <a:gd name="connsiteX0" fmla="*/ 115097 w 5166130"/>
              <a:gd name="connsiteY0" fmla="*/ 0 h 1124476"/>
              <a:gd name="connsiteX1" fmla="*/ 115148 w 5166130"/>
              <a:gd name="connsiteY1" fmla="*/ 0 h 1124476"/>
              <a:gd name="connsiteX2" fmla="*/ 2944145 w 5166130"/>
              <a:gd name="connsiteY2" fmla="*/ 0 h 1124476"/>
              <a:gd name="connsiteX3" fmla="*/ 4396474 w 5166130"/>
              <a:gd name="connsiteY3" fmla="*/ 0 h 1124476"/>
              <a:gd name="connsiteX4" fmla="*/ 4603892 w 5166130"/>
              <a:gd name="connsiteY4" fmla="*/ 0 h 1124476"/>
              <a:gd name="connsiteX5" fmla="*/ 5166130 w 5166130"/>
              <a:gd name="connsiteY5" fmla="*/ 562238 h 1124476"/>
              <a:gd name="connsiteX6" fmla="*/ 4603892 w 5166130"/>
              <a:gd name="connsiteY6" fmla="*/ 1124476 h 1124476"/>
              <a:gd name="connsiteX7" fmla="*/ 4396474 w 5166130"/>
              <a:gd name="connsiteY7" fmla="*/ 1124476 h 1124476"/>
              <a:gd name="connsiteX8" fmla="*/ 2944145 w 5166130"/>
              <a:gd name="connsiteY8" fmla="*/ 1124476 h 1124476"/>
              <a:gd name="connsiteX9" fmla="*/ 0 w 5166130"/>
              <a:gd name="connsiteY9" fmla="*/ 1124476 h 1124476"/>
              <a:gd name="connsiteX10" fmla="*/ 0 w 5166130"/>
              <a:gd name="connsiteY10" fmla="*/ 134794 h 1124476"/>
              <a:gd name="connsiteX11" fmla="*/ 115097 w 5166130"/>
              <a:gd name="connsiteY11" fmla="*/ 0 h 112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6130" h="1124476">
                <a:moveTo>
                  <a:pt x="115097" y="0"/>
                </a:moveTo>
                <a:cubicBezTo>
                  <a:pt x="115115" y="0"/>
                  <a:pt x="115130" y="0"/>
                  <a:pt x="115148" y="0"/>
                </a:cubicBezTo>
                <a:lnTo>
                  <a:pt x="2944145" y="0"/>
                </a:lnTo>
                <a:lnTo>
                  <a:pt x="4396474" y="0"/>
                </a:lnTo>
                <a:lnTo>
                  <a:pt x="4603892" y="0"/>
                </a:lnTo>
                <a:lnTo>
                  <a:pt x="5166130" y="562238"/>
                </a:lnTo>
                <a:lnTo>
                  <a:pt x="4603892" y="1124476"/>
                </a:lnTo>
                <a:lnTo>
                  <a:pt x="4396474" y="1124476"/>
                </a:lnTo>
                <a:lnTo>
                  <a:pt x="2944145" y="1124476"/>
                </a:lnTo>
                <a:lnTo>
                  <a:pt x="0" y="1124476"/>
                </a:lnTo>
                <a:lnTo>
                  <a:pt x="0" y="134794"/>
                </a:lnTo>
                <a:cubicBezTo>
                  <a:pt x="0" y="60350"/>
                  <a:pt x="51531" y="0"/>
                  <a:pt x="115097" y="0"/>
                </a:cubicBezTo>
                <a:close/>
              </a:path>
            </a:pathLst>
          </a:custGeom>
          <a:solidFill>
            <a:schemeClr val="accent2"/>
          </a:solidFill>
          <a:ln w="4243" cap="flat">
            <a:noFill/>
            <a:prstDash val="solid"/>
            <a:miter/>
          </a:ln>
        </p:spPr>
        <p:txBody>
          <a:bodyPr rtlCol="0" anchor="ctr"/>
          <a:lstStyle/>
          <a:p>
            <a:endParaRPr lang="en-US">
              <a:solidFill>
                <a:schemeClr val="bg1"/>
              </a:solidFill>
            </a:endParaRPr>
          </a:p>
        </p:txBody>
      </p:sp>
      <p:grpSp>
        <p:nvGrpSpPr>
          <p:cNvPr id="4" name="Group 3">
            <a:extLst>
              <a:ext uri="{FF2B5EF4-FFF2-40B4-BE49-F238E27FC236}">
                <a16:creationId xmlns:a16="http://schemas.microsoft.com/office/drawing/2014/main" xmlns="" id="{80AFB93A-7160-4C3B-9F30-4B6769DF133B}"/>
              </a:ext>
            </a:extLst>
          </p:cNvPr>
          <p:cNvGrpSpPr/>
          <p:nvPr/>
        </p:nvGrpSpPr>
        <p:grpSpPr>
          <a:xfrm>
            <a:off x="807002" y="1615345"/>
            <a:ext cx="1507487" cy="1122795"/>
            <a:chOff x="3036000" y="3720098"/>
            <a:chExt cx="1507486" cy="1122795"/>
          </a:xfrm>
          <a:solidFill>
            <a:schemeClr val="accent2">
              <a:lumMod val="75000"/>
            </a:schemeClr>
          </a:solidFill>
        </p:grpSpPr>
        <p:sp>
          <p:nvSpPr>
            <p:cNvPr id="5" name="Freeform: Shape 30">
              <a:extLst>
                <a:ext uri="{FF2B5EF4-FFF2-40B4-BE49-F238E27FC236}">
                  <a16:creationId xmlns:a16="http://schemas.microsoft.com/office/drawing/2014/main" xmlns="" id="{3ACDF62A-168D-4D28-A4F1-CE6EC32DE257}"/>
                </a:ext>
              </a:extLst>
            </p:cNvPr>
            <p:cNvSpPr/>
            <p:nvPr/>
          </p:nvSpPr>
          <p:spPr>
            <a:xfrm>
              <a:off x="3855243" y="3755498"/>
              <a:ext cx="688243" cy="999545"/>
            </a:xfrm>
            <a:custGeom>
              <a:avLst/>
              <a:gdLst>
                <a:gd name="connsiteX0" fmla="*/ 1131891 w 1126941"/>
                <a:gd name="connsiteY0" fmla="*/ -550 h 1636670"/>
                <a:gd name="connsiteX1" fmla="*/ 1131891 w 1126941"/>
                <a:gd name="connsiteY1" fmla="*/ 1477129 h 1636670"/>
                <a:gd name="connsiteX2" fmla="*/ 972900 w 1126941"/>
                <a:gd name="connsiteY2" fmla="*/ 1636120 h 1636670"/>
                <a:gd name="connsiteX3" fmla="*/ 4950 w 1126941"/>
                <a:gd name="connsiteY3" fmla="*/ 1636120 h 1636670"/>
                <a:gd name="connsiteX4" fmla="*/ 4950 w 1126941"/>
                <a:gd name="connsiteY4" fmla="*/ 92969 h 1636670"/>
                <a:gd name="connsiteX5" fmla="*/ 986903 w 1126941"/>
                <a:gd name="connsiteY5" fmla="*/ 92969 h 1636670"/>
                <a:gd name="connsiteX6" fmla="*/ 1080464 w 1126941"/>
                <a:gd name="connsiteY6" fmla="*/ 60255 h 1636670"/>
                <a:gd name="connsiteX7" fmla="*/ 1131891 w 1126941"/>
                <a:gd name="connsiteY7" fmla="*/ -550 h 163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941" h="1636670">
                  <a:moveTo>
                    <a:pt x="1131891" y="-550"/>
                  </a:moveTo>
                  <a:lnTo>
                    <a:pt x="1131891" y="1477129"/>
                  </a:lnTo>
                  <a:cubicBezTo>
                    <a:pt x="1131848" y="1564920"/>
                    <a:pt x="1060690" y="1636078"/>
                    <a:pt x="972900" y="1636120"/>
                  </a:cubicBezTo>
                  <a:lnTo>
                    <a:pt x="4950" y="1636120"/>
                  </a:lnTo>
                  <a:lnTo>
                    <a:pt x="4950" y="92969"/>
                  </a:lnTo>
                  <a:lnTo>
                    <a:pt x="986903" y="92969"/>
                  </a:lnTo>
                  <a:cubicBezTo>
                    <a:pt x="1020635" y="91438"/>
                    <a:pt x="1053138" y="80066"/>
                    <a:pt x="1080464" y="60255"/>
                  </a:cubicBezTo>
                  <a:cubicBezTo>
                    <a:pt x="1102146" y="44301"/>
                    <a:pt x="1119755" y="23471"/>
                    <a:pt x="1131891" y="-550"/>
                  </a:cubicBezTo>
                  <a:close/>
                </a:path>
              </a:pathLst>
            </a:custGeom>
            <a:grpFill/>
            <a:ln w="4243" cap="flat">
              <a:noFill/>
              <a:prstDash val="solid"/>
              <a:miter/>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6" name="Freeform: Shape 31">
              <a:extLst>
                <a:ext uri="{FF2B5EF4-FFF2-40B4-BE49-F238E27FC236}">
                  <a16:creationId xmlns:a16="http://schemas.microsoft.com/office/drawing/2014/main" xmlns="" id="{94E927F2-1932-48B8-8CA6-A7BB35E014FA}"/>
                </a:ext>
              </a:extLst>
            </p:cNvPr>
            <p:cNvSpPr/>
            <p:nvPr/>
          </p:nvSpPr>
          <p:spPr>
            <a:xfrm>
              <a:off x="3036000" y="3720098"/>
              <a:ext cx="1122795" cy="1122795"/>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grpFill/>
            <a:ln w="4243" cap="flat">
              <a:noFill/>
              <a:prstDash val="solid"/>
              <a:miter/>
            </a:ln>
          </p:spPr>
          <p:txBody>
            <a:bodyPr rtlCol="0" anchor="ctr"/>
            <a:lstStyle/>
            <a:p>
              <a:endParaRPr lang="en-US">
                <a:solidFill>
                  <a:schemeClr val="bg1"/>
                </a:solidFill>
              </a:endParaRPr>
            </a:p>
          </p:txBody>
        </p:sp>
        <p:sp>
          <p:nvSpPr>
            <p:cNvPr id="7" name="Freeform: Shape 48">
              <a:extLst>
                <a:ext uri="{FF2B5EF4-FFF2-40B4-BE49-F238E27FC236}">
                  <a16:creationId xmlns:a16="http://schemas.microsoft.com/office/drawing/2014/main" xmlns="" id="{BD655441-DAC6-4175-9A16-E7A11E15DFDD}"/>
                </a:ext>
              </a:extLst>
            </p:cNvPr>
            <p:cNvSpPr/>
            <p:nvPr/>
          </p:nvSpPr>
          <p:spPr>
            <a:xfrm>
              <a:off x="3156735" y="3840834"/>
              <a:ext cx="881324" cy="881324"/>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accent2">
                <a:lumMod val="40000"/>
                <a:lumOff val="60000"/>
              </a:schemeClr>
            </a:solidFill>
            <a:ln w="4243" cap="flat">
              <a:noFill/>
              <a:prstDash val="solid"/>
              <a:miter/>
            </a:ln>
            <a:effectLst>
              <a:outerShdw blurRad="50800" dist="38100" dir="2700000" algn="tl" rotWithShape="0">
                <a:prstClr val="black">
                  <a:alpha val="40000"/>
                </a:prstClr>
              </a:outerShdw>
            </a:effectLst>
          </p:spPr>
          <p:txBody>
            <a:bodyPr rtlCol="0" anchor="ct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5.</a:t>
              </a:r>
              <a:endParaRPr lang="en-US" sz="3600" dirty="0">
                <a:solidFill>
                  <a:schemeClr val="bg1"/>
                </a:solidFill>
              </a:endParaRPr>
            </a:p>
          </p:txBody>
        </p:sp>
      </p:grpSp>
      <p:sp>
        <p:nvSpPr>
          <p:cNvPr id="8" name="Freeform: Shape 29">
            <a:extLst>
              <a:ext uri="{FF2B5EF4-FFF2-40B4-BE49-F238E27FC236}">
                <a16:creationId xmlns:a16="http://schemas.microsoft.com/office/drawing/2014/main" xmlns="" id="{3DF3A821-E751-46DE-9CE6-2A1D10EFEAEB}"/>
              </a:ext>
            </a:extLst>
          </p:cNvPr>
          <p:cNvSpPr/>
          <p:nvPr/>
        </p:nvSpPr>
        <p:spPr>
          <a:xfrm>
            <a:off x="1671829" y="1458955"/>
            <a:ext cx="642660" cy="273105"/>
          </a:xfrm>
          <a:custGeom>
            <a:avLst/>
            <a:gdLst>
              <a:gd name="connsiteX0" fmla="*/ 1057253 w 1052302"/>
              <a:gd name="connsiteY0" fmla="*/ 262102 h 447186"/>
              <a:gd name="connsiteX1" fmla="*/ 1057253 w 1052302"/>
              <a:gd name="connsiteY1" fmla="*/ 446637 h 447186"/>
              <a:gd name="connsiteX2" fmla="*/ 4950 w 1052302"/>
              <a:gd name="connsiteY2" fmla="*/ 446637 h 447186"/>
              <a:gd name="connsiteX3" fmla="*/ 4950 w 1052302"/>
              <a:gd name="connsiteY3" fmla="*/ -550 h 447186"/>
              <a:gd name="connsiteX4" fmla="*/ 58966 w 1052302"/>
              <a:gd name="connsiteY4" fmla="*/ 49350 h 447186"/>
              <a:gd name="connsiteX5" fmla="*/ 146247 w 1052302"/>
              <a:gd name="connsiteY5" fmla="*/ 77397 h 447186"/>
              <a:gd name="connsiteX6" fmla="*/ 872377 w 1052302"/>
              <a:gd name="connsiteY6" fmla="*/ 77397 h 447186"/>
              <a:gd name="connsiteX7" fmla="*/ 1057253 w 1052302"/>
              <a:gd name="connsiteY7" fmla="*/ 261932 h 447186"/>
              <a:gd name="connsiteX8" fmla="*/ 1057253 w 1052302"/>
              <a:gd name="connsiteY8" fmla="*/ 262102 h 4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302" h="447186">
                <a:moveTo>
                  <a:pt x="1057253" y="262102"/>
                </a:moveTo>
                <a:lnTo>
                  <a:pt x="1057253" y="446637"/>
                </a:lnTo>
                <a:lnTo>
                  <a:pt x="4950" y="446637"/>
                </a:lnTo>
                <a:lnTo>
                  <a:pt x="4950" y="-550"/>
                </a:lnTo>
                <a:cubicBezTo>
                  <a:pt x="19588" y="19397"/>
                  <a:pt x="37920" y="36340"/>
                  <a:pt x="58966" y="49350"/>
                </a:cubicBezTo>
                <a:cubicBezTo>
                  <a:pt x="85400" y="65533"/>
                  <a:pt x="115314" y="75153"/>
                  <a:pt x="146247" y="77397"/>
                </a:cubicBezTo>
                <a:lnTo>
                  <a:pt x="872377" y="77397"/>
                </a:lnTo>
                <a:cubicBezTo>
                  <a:pt x="974383" y="77304"/>
                  <a:pt x="1057168" y="159922"/>
                  <a:pt x="1057253" y="261932"/>
                </a:cubicBezTo>
                <a:cubicBezTo>
                  <a:pt x="1057253" y="261987"/>
                  <a:pt x="1057253" y="262047"/>
                  <a:pt x="1057253" y="262102"/>
                </a:cubicBezTo>
                <a:close/>
              </a:path>
            </a:pathLst>
          </a:custGeom>
          <a:solidFill>
            <a:schemeClr val="accent2">
              <a:lumMod val="50000"/>
            </a:schemeClr>
          </a:solidFill>
          <a:ln w="42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9" name="TextBox 8"/>
          <p:cNvSpPr txBox="1"/>
          <p:nvPr/>
        </p:nvSpPr>
        <p:spPr>
          <a:xfrm>
            <a:off x="2517569" y="1595507"/>
            <a:ext cx="6614556" cy="1846659"/>
          </a:xfrm>
          <a:prstGeom prst="rect">
            <a:avLst/>
          </a:prstGeom>
          <a:noFill/>
        </p:spPr>
        <p:txBody>
          <a:bodyPr wrap="square" rtlCol="0">
            <a:spAutoFit/>
          </a:bodyPr>
          <a:lstStyle/>
          <a:p>
            <a:pPr marL="285750" indent="-285750">
              <a:buFont typeface="Arial" pitchFamily="34" charset="0"/>
              <a:buChar char="•"/>
            </a:pPr>
            <a:r>
              <a:rPr lang="en-US" sz="2400" dirty="0">
                <a:solidFill>
                  <a:schemeClr val="bg1"/>
                </a:solidFill>
              </a:rPr>
              <a:t>Identify connected components in the dilated image.</a:t>
            </a:r>
          </a:p>
          <a:p>
            <a:pPr marL="285750" indent="-285750">
              <a:buFont typeface="Arial" pitchFamily="34" charset="0"/>
              <a:buChar char="•"/>
            </a:pPr>
            <a:r>
              <a:rPr lang="en-US" sz="2400" dirty="0">
                <a:solidFill>
                  <a:schemeClr val="bg1"/>
                </a:solidFill>
              </a:rPr>
              <a:t>Visualize the connected components on the image.</a:t>
            </a:r>
          </a:p>
          <a:p>
            <a:endParaRPr lang="en-IN" dirty="0"/>
          </a:p>
        </p:txBody>
      </p:sp>
    </p:spTree>
    <p:extLst>
      <p:ext uri="{BB962C8B-B14F-4D97-AF65-F5344CB8AC3E}">
        <p14:creationId xmlns:p14="http://schemas.microsoft.com/office/powerpoint/2010/main" val="82003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p:stCondLst>
                              <p:cond delay="250"/>
                            </p:stCondLst>
                            <p:childTnLst>
                              <p:par>
                                <p:cTn id="14" presetID="2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Barcode Detection:</a:t>
            </a:r>
            <a:endPar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Freeform: Shape 44">
            <a:extLst>
              <a:ext uri="{FF2B5EF4-FFF2-40B4-BE49-F238E27FC236}">
                <a16:creationId xmlns:a16="http://schemas.microsoft.com/office/drawing/2014/main" xmlns="" id="{1CBBA4CD-7521-4055-AA01-2B704342759D}"/>
              </a:ext>
            </a:extLst>
          </p:cNvPr>
          <p:cNvSpPr/>
          <p:nvPr/>
        </p:nvSpPr>
        <p:spPr>
          <a:xfrm>
            <a:off x="2193754" y="821379"/>
            <a:ext cx="7793394" cy="2384959"/>
          </a:xfrm>
          <a:custGeom>
            <a:avLst/>
            <a:gdLst>
              <a:gd name="connsiteX0" fmla="*/ 115097 w 5166130"/>
              <a:gd name="connsiteY0" fmla="*/ 0 h 1124476"/>
              <a:gd name="connsiteX1" fmla="*/ 115148 w 5166130"/>
              <a:gd name="connsiteY1" fmla="*/ 0 h 1124476"/>
              <a:gd name="connsiteX2" fmla="*/ 2944145 w 5166130"/>
              <a:gd name="connsiteY2" fmla="*/ 0 h 1124476"/>
              <a:gd name="connsiteX3" fmla="*/ 4396474 w 5166130"/>
              <a:gd name="connsiteY3" fmla="*/ 0 h 1124476"/>
              <a:gd name="connsiteX4" fmla="*/ 4603892 w 5166130"/>
              <a:gd name="connsiteY4" fmla="*/ 0 h 1124476"/>
              <a:gd name="connsiteX5" fmla="*/ 5166130 w 5166130"/>
              <a:gd name="connsiteY5" fmla="*/ 562238 h 1124476"/>
              <a:gd name="connsiteX6" fmla="*/ 4603892 w 5166130"/>
              <a:gd name="connsiteY6" fmla="*/ 1124476 h 1124476"/>
              <a:gd name="connsiteX7" fmla="*/ 4396474 w 5166130"/>
              <a:gd name="connsiteY7" fmla="*/ 1124476 h 1124476"/>
              <a:gd name="connsiteX8" fmla="*/ 2944145 w 5166130"/>
              <a:gd name="connsiteY8" fmla="*/ 1124476 h 1124476"/>
              <a:gd name="connsiteX9" fmla="*/ 0 w 5166130"/>
              <a:gd name="connsiteY9" fmla="*/ 1124476 h 1124476"/>
              <a:gd name="connsiteX10" fmla="*/ 0 w 5166130"/>
              <a:gd name="connsiteY10" fmla="*/ 134794 h 1124476"/>
              <a:gd name="connsiteX11" fmla="*/ 115097 w 5166130"/>
              <a:gd name="connsiteY11" fmla="*/ 0 h 112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6130" h="1124476">
                <a:moveTo>
                  <a:pt x="115097" y="0"/>
                </a:moveTo>
                <a:cubicBezTo>
                  <a:pt x="115115" y="0"/>
                  <a:pt x="115130" y="0"/>
                  <a:pt x="115148" y="0"/>
                </a:cubicBezTo>
                <a:lnTo>
                  <a:pt x="2944145" y="0"/>
                </a:lnTo>
                <a:lnTo>
                  <a:pt x="4396474" y="0"/>
                </a:lnTo>
                <a:lnTo>
                  <a:pt x="4603892" y="0"/>
                </a:lnTo>
                <a:lnTo>
                  <a:pt x="5166130" y="562238"/>
                </a:lnTo>
                <a:lnTo>
                  <a:pt x="4603892" y="1124476"/>
                </a:lnTo>
                <a:lnTo>
                  <a:pt x="4396474" y="1124476"/>
                </a:lnTo>
                <a:lnTo>
                  <a:pt x="2944145" y="1124476"/>
                </a:lnTo>
                <a:lnTo>
                  <a:pt x="0" y="1124476"/>
                </a:lnTo>
                <a:lnTo>
                  <a:pt x="0" y="134794"/>
                </a:lnTo>
                <a:cubicBezTo>
                  <a:pt x="0" y="60350"/>
                  <a:pt x="51531" y="0"/>
                  <a:pt x="115097" y="0"/>
                </a:cubicBezTo>
                <a:close/>
              </a:path>
            </a:pathLst>
          </a:custGeom>
          <a:solidFill>
            <a:schemeClr val="accent1"/>
          </a:solidFill>
          <a:ln w="4243" cap="flat">
            <a:solidFill>
              <a:schemeClr val="accent1"/>
            </a:solidFill>
            <a:prstDash val="solid"/>
            <a:miter/>
          </a:ln>
        </p:spPr>
        <p:txBody>
          <a:bodyPr rtlCol="0" anchor="ctr"/>
          <a:lstStyle/>
          <a:p>
            <a:endParaRPr lang="en-US">
              <a:solidFill>
                <a:schemeClr val="bg1"/>
              </a:solidFill>
            </a:endParaRPr>
          </a:p>
        </p:txBody>
      </p:sp>
      <p:grpSp>
        <p:nvGrpSpPr>
          <p:cNvPr id="4" name="Group 3">
            <a:extLst>
              <a:ext uri="{FF2B5EF4-FFF2-40B4-BE49-F238E27FC236}">
                <a16:creationId xmlns:a16="http://schemas.microsoft.com/office/drawing/2014/main" xmlns="" id="{80AFB93A-7160-4C3B-9F30-4B6769DF133B}"/>
              </a:ext>
            </a:extLst>
          </p:cNvPr>
          <p:cNvGrpSpPr/>
          <p:nvPr/>
        </p:nvGrpSpPr>
        <p:grpSpPr>
          <a:xfrm>
            <a:off x="807002" y="1200662"/>
            <a:ext cx="1507487" cy="1122795"/>
            <a:chOff x="3036000" y="3720098"/>
            <a:chExt cx="1507486" cy="1122795"/>
          </a:xfrm>
          <a:solidFill>
            <a:schemeClr val="accent1">
              <a:lumMod val="75000"/>
            </a:schemeClr>
          </a:solidFill>
        </p:grpSpPr>
        <p:sp>
          <p:nvSpPr>
            <p:cNvPr id="5" name="Freeform: Shape 30">
              <a:extLst>
                <a:ext uri="{FF2B5EF4-FFF2-40B4-BE49-F238E27FC236}">
                  <a16:creationId xmlns:a16="http://schemas.microsoft.com/office/drawing/2014/main" xmlns="" id="{3ACDF62A-168D-4D28-A4F1-CE6EC32DE257}"/>
                </a:ext>
              </a:extLst>
            </p:cNvPr>
            <p:cNvSpPr/>
            <p:nvPr/>
          </p:nvSpPr>
          <p:spPr>
            <a:xfrm>
              <a:off x="3855243" y="3755498"/>
              <a:ext cx="688243" cy="999545"/>
            </a:xfrm>
            <a:custGeom>
              <a:avLst/>
              <a:gdLst>
                <a:gd name="connsiteX0" fmla="*/ 1131891 w 1126941"/>
                <a:gd name="connsiteY0" fmla="*/ -550 h 1636670"/>
                <a:gd name="connsiteX1" fmla="*/ 1131891 w 1126941"/>
                <a:gd name="connsiteY1" fmla="*/ 1477129 h 1636670"/>
                <a:gd name="connsiteX2" fmla="*/ 972900 w 1126941"/>
                <a:gd name="connsiteY2" fmla="*/ 1636120 h 1636670"/>
                <a:gd name="connsiteX3" fmla="*/ 4950 w 1126941"/>
                <a:gd name="connsiteY3" fmla="*/ 1636120 h 1636670"/>
                <a:gd name="connsiteX4" fmla="*/ 4950 w 1126941"/>
                <a:gd name="connsiteY4" fmla="*/ 92969 h 1636670"/>
                <a:gd name="connsiteX5" fmla="*/ 986903 w 1126941"/>
                <a:gd name="connsiteY5" fmla="*/ 92969 h 1636670"/>
                <a:gd name="connsiteX6" fmla="*/ 1080464 w 1126941"/>
                <a:gd name="connsiteY6" fmla="*/ 60255 h 1636670"/>
                <a:gd name="connsiteX7" fmla="*/ 1131891 w 1126941"/>
                <a:gd name="connsiteY7" fmla="*/ -550 h 163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941" h="1636670">
                  <a:moveTo>
                    <a:pt x="1131891" y="-550"/>
                  </a:moveTo>
                  <a:lnTo>
                    <a:pt x="1131891" y="1477129"/>
                  </a:lnTo>
                  <a:cubicBezTo>
                    <a:pt x="1131848" y="1564920"/>
                    <a:pt x="1060690" y="1636078"/>
                    <a:pt x="972900" y="1636120"/>
                  </a:cubicBezTo>
                  <a:lnTo>
                    <a:pt x="4950" y="1636120"/>
                  </a:lnTo>
                  <a:lnTo>
                    <a:pt x="4950" y="92969"/>
                  </a:lnTo>
                  <a:lnTo>
                    <a:pt x="986903" y="92969"/>
                  </a:lnTo>
                  <a:cubicBezTo>
                    <a:pt x="1020635" y="91438"/>
                    <a:pt x="1053138" y="80066"/>
                    <a:pt x="1080464" y="60255"/>
                  </a:cubicBezTo>
                  <a:cubicBezTo>
                    <a:pt x="1102146" y="44301"/>
                    <a:pt x="1119755" y="23471"/>
                    <a:pt x="1131891" y="-550"/>
                  </a:cubicBezTo>
                  <a:close/>
                </a:path>
              </a:pathLst>
            </a:custGeom>
            <a:grpFill/>
            <a:ln w="4243" cap="flat">
              <a:noFill/>
              <a:prstDash val="solid"/>
              <a:miter/>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6" name="Freeform: Shape 31">
              <a:extLst>
                <a:ext uri="{FF2B5EF4-FFF2-40B4-BE49-F238E27FC236}">
                  <a16:creationId xmlns:a16="http://schemas.microsoft.com/office/drawing/2014/main" xmlns="" id="{94E927F2-1932-48B8-8CA6-A7BB35E014FA}"/>
                </a:ext>
              </a:extLst>
            </p:cNvPr>
            <p:cNvSpPr/>
            <p:nvPr/>
          </p:nvSpPr>
          <p:spPr>
            <a:xfrm>
              <a:off x="3036000" y="3720098"/>
              <a:ext cx="1122795" cy="1122795"/>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grpFill/>
            <a:ln w="4243" cap="flat">
              <a:noFill/>
              <a:prstDash val="solid"/>
              <a:miter/>
            </a:ln>
          </p:spPr>
          <p:txBody>
            <a:bodyPr rtlCol="0" anchor="ctr"/>
            <a:lstStyle/>
            <a:p>
              <a:endParaRPr lang="en-US">
                <a:solidFill>
                  <a:schemeClr val="bg1"/>
                </a:solidFill>
              </a:endParaRPr>
            </a:p>
          </p:txBody>
        </p:sp>
        <p:sp>
          <p:nvSpPr>
            <p:cNvPr id="7" name="Freeform: Shape 48">
              <a:extLst>
                <a:ext uri="{FF2B5EF4-FFF2-40B4-BE49-F238E27FC236}">
                  <a16:creationId xmlns:a16="http://schemas.microsoft.com/office/drawing/2014/main" xmlns="" id="{BD655441-DAC6-4175-9A16-E7A11E15DFDD}"/>
                </a:ext>
              </a:extLst>
            </p:cNvPr>
            <p:cNvSpPr/>
            <p:nvPr/>
          </p:nvSpPr>
          <p:spPr>
            <a:xfrm>
              <a:off x="3156735" y="3840834"/>
              <a:ext cx="881324" cy="881324"/>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tx2">
                <a:lumMod val="20000"/>
                <a:lumOff val="80000"/>
              </a:schemeClr>
            </a:solidFill>
            <a:ln w="4243" cap="flat">
              <a:noFill/>
              <a:prstDash val="solid"/>
              <a:miter/>
            </a:ln>
            <a:effectLst>
              <a:outerShdw blurRad="50800" dist="38100" dir="2700000" algn="tl" rotWithShape="0">
                <a:prstClr val="black">
                  <a:alpha val="40000"/>
                </a:prstClr>
              </a:outerShdw>
            </a:effectLst>
          </p:spPr>
          <p:txBody>
            <a:bodyPr rtlCol="0" anchor="ctr"/>
            <a:lstStyle/>
            <a:p>
              <a:r>
                <a:rPr lang="en-US" dirty="0" smtClean="0">
                  <a:solidFill>
                    <a:schemeClr val="bg1"/>
                  </a:solidFill>
                </a:rPr>
                <a:t>  </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3600" dirty="0">
                <a:solidFill>
                  <a:schemeClr val="bg1"/>
                </a:solidFill>
              </a:endParaRPr>
            </a:p>
          </p:txBody>
        </p:sp>
      </p:grpSp>
      <p:sp>
        <p:nvSpPr>
          <p:cNvPr id="8" name="Freeform: Shape 29">
            <a:extLst>
              <a:ext uri="{FF2B5EF4-FFF2-40B4-BE49-F238E27FC236}">
                <a16:creationId xmlns:a16="http://schemas.microsoft.com/office/drawing/2014/main" xmlns="" id="{3DF3A821-E751-46DE-9CE6-2A1D10EFEAEB}"/>
              </a:ext>
            </a:extLst>
          </p:cNvPr>
          <p:cNvSpPr/>
          <p:nvPr/>
        </p:nvSpPr>
        <p:spPr>
          <a:xfrm>
            <a:off x="1671829" y="1044272"/>
            <a:ext cx="642660" cy="273105"/>
          </a:xfrm>
          <a:custGeom>
            <a:avLst/>
            <a:gdLst>
              <a:gd name="connsiteX0" fmla="*/ 1057253 w 1052302"/>
              <a:gd name="connsiteY0" fmla="*/ 262102 h 447186"/>
              <a:gd name="connsiteX1" fmla="*/ 1057253 w 1052302"/>
              <a:gd name="connsiteY1" fmla="*/ 446637 h 447186"/>
              <a:gd name="connsiteX2" fmla="*/ 4950 w 1052302"/>
              <a:gd name="connsiteY2" fmla="*/ 446637 h 447186"/>
              <a:gd name="connsiteX3" fmla="*/ 4950 w 1052302"/>
              <a:gd name="connsiteY3" fmla="*/ -550 h 447186"/>
              <a:gd name="connsiteX4" fmla="*/ 58966 w 1052302"/>
              <a:gd name="connsiteY4" fmla="*/ 49350 h 447186"/>
              <a:gd name="connsiteX5" fmla="*/ 146247 w 1052302"/>
              <a:gd name="connsiteY5" fmla="*/ 77397 h 447186"/>
              <a:gd name="connsiteX6" fmla="*/ 872377 w 1052302"/>
              <a:gd name="connsiteY6" fmla="*/ 77397 h 447186"/>
              <a:gd name="connsiteX7" fmla="*/ 1057253 w 1052302"/>
              <a:gd name="connsiteY7" fmla="*/ 261932 h 447186"/>
              <a:gd name="connsiteX8" fmla="*/ 1057253 w 1052302"/>
              <a:gd name="connsiteY8" fmla="*/ 262102 h 4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302" h="447186">
                <a:moveTo>
                  <a:pt x="1057253" y="262102"/>
                </a:moveTo>
                <a:lnTo>
                  <a:pt x="1057253" y="446637"/>
                </a:lnTo>
                <a:lnTo>
                  <a:pt x="4950" y="446637"/>
                </a:lnTo>
                <a:lnTo>
                  <a:pt x="4950" y="-550"/>
                </a:lnTo>
                <a:cubicBezTo>
                  <a:pt x="19588" y="19397"/>
                  <a:pt x="37920" y="36340"/>
                  <a:pt x="58966" y="49350"/>
                </a:cubicBezTo>
                <a:cubicBezTo>
                  <a:pt x="85400" y="65533"/>
                  <a:pt x="115314" y="75153"/>
                  <a:pt x="146247" y="77397"/>
                </a:cubicBezTo>
                <a:lnTo>
                  <a:pt x="872377" y="77397"/>
                </a:lnTo>
                <a:cubicBezTo>
                  <a:pt x="974383" y="77304"/>
                  <a:pt x="1057168" y="159922"/>
                  <a:pt x="1057253" y="261932"/>
                </a:cubicBezTo>
                <a:cubicBezTo>
                  <a:pt x="1057253" y="261987"/>
                  <a:pt x="1057253" y="262047"/>
                  <a:pt x="1057253" y="262102"/>
                </a:cubicBezTo>
                <a:close/>
              </a:path>
            </a:pathLst>
          </a:custGeom>
          <a:solidFill>
            <a:schemeClr val="accent1">
              <a:lumMod val="50000"/>
            </a:schemeClr>
          </a:solidFill>
          <a:ln w="42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9" name="TextBox 8"/>
          <p:cNvSpPr txBox="1"/>
          <p:nvPr/>
        </p:nvSpPr>
        <p:spPr>
          <a:xfrm>
            <a:off x="2636322" y="1180824"/>
            <a:ext cx="6614556" cy="1938992"/>
          </a:xfrm>
          <a:prstGeom prst="rect">
            <a:avLst/>
          </a:prstGeom>
          <a:noFill/>
        </p:spPr>
        <p:txBody>
          <a:bodyPr wrap="square" rtlCol="0">
            <a:spAutoFit/>
          </a:bodyPr>
          <a:lstStyle/>
          <a:p>
            <a:pPr marL="342900" indent="-342900">
              <a:buFont typeface="Arial" pitchFamily="34" charset="0"/>
              <a:buChar char="•"/>
            </a:pPr>
            <a:r>
              <a:rPr lang="en-US" sz="2400" dirty="0">
                <a:solidFill>
                  <a:schemeClr val="bg1"/>
                </a:solidFill>
              </a:rPr>
              <a:t>Extract regions of interest (ROI) based on the connected components.</a:t>
            </a:r>
          </a:p>
          <a:p>
            <a:pPr marL="342900" indent="-342900">
              <a:buFont typeface="Arial" pitchFamily="34" charset="0"/>
              <a:buChar char="•"/>
            </a:pPr>
            <a:r>
              <a:rPr lang="en-US" sz="2400" dirty="0">
                <a:solidFill>
                  <a:schemeClr val="bg1"/>
                </a:solidFill>
              </a:rPr>
              <a:t>Draw bounding boxes around the detected regions.</a:t>
            </a:r>
          </a:p>
          <a:p>
            <a:pPr marL="342900" indent="-342900">
              <a:buFont typeface="Arial" pitchFamily="34" charset="0"/>
              <a:buChar char="•"/>
            </a:pPr>
            <a:endParaRPr lang="en-IN" sz="2400" dirty="0">
              <a:solidFill>
                <a:schemeClr val="bg1"/>
              </a:solidFill>
            </a:endParaRPr>
          </a:p>
        </p:txBody>
      </p:sp>
    </p:spTree>
    <p:extLst>
      <p:ext uri="{BB962C8B-B14F-4D97-AF65-F5344CB8AC3E}">
        <p14:creationId xmlns:p14="http://schemas.microsoft.com/office/powerpoint/2010/main" val="175624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p:stCondLst>
                              <p:cond delay="250"/>
                            </p:stCondLst>
                            <p:childTnLst>
                              <p:par>
                                <p:cTn id="14" presetID="2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589</TotalTime>
  <Words>357</Words>
  <Application>Microsoft Office PowerPoint</Application>
  <PresentationFormat>Custom</PresentationFormat>
  <Paragraphs>46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BAR CODE DETECTOR</vt:lpstr>
      <vt:lpstr>AIM :</vt:lpstr>
      <vt:lpstr>ABSTRACT :</vt:lpstr>
      <vt:lpstr>Loading and Preprocessing the Image:</vt:lpstr>
      <vt:lpstr>Computing Gradients:</vt:lpstr>
      <vt:lpstr>Binarization:</vt:lpstr>
      <vt:lpstr>Morphological Operations:</vt:lpstr>
      <vt:lpstr>Connected Components:</vt:lpstr>
      <vt:lpstr>Barcode Detection:</vt:lpstr>
      <vt:lpstr>PowerPoint Presentation</vt:lpstr>
      <vt:lpstr>PowerPoint Presentation</vt:lpstr>
      <vt:lpstr>BAR CODE DETECTOR : </vt:lpstr>
      <vt:lpstr>CONCLUSION :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Arora</dc:creator>
  <cp:lastModifiedBy>Amisha Singh</cp:lastModifiedBy>
  <cp:revision>180</cp:revision>
  <dcterms:created xsi:type="dcterms:W3CDTF">2020-06-08T07:11:18Z</dcterms:created>
  <dcterms:modified xsi:type="dcterms:W3CDTF">2024-04-21T16:02:21Z</dcterms:modified>
</cp:coreProperties>
</file>