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6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30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98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0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6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4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0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50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14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6372" y="219476"/>
            <a:ext cx="7651254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491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6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4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0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0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6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6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2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61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7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ndroid-android-phone-box-cell-phone-410641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38554"/>
            <a:ext cx="9143999" cy="210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C</a:t>
            </a:r>
            <a:r>
              <a:rPr sz="3600" spc="-165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aps</a:t>
            </a:r>
            <a:r>
              <a:rPr sz="3600" spc="-185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t</a:t>
            </a:r>
            <a:r>
              <a:rPr sz="3600" spc="-110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o</a:t>
            </a:r>
            <a:r>
              <a:rPr sz="3600" spc="-105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n</a:t>
            </a:r>
            <a:r>
              <a:rPr sz="3600" spc="-140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e</a:t>
            </a:r>
            <a:r>
              <a:rPr sz="3600" spc="-250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 </a:t>
            </a:r>
            <a:r>
              <a:rPr sz="3600" spc="-45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P</a:t>
            </a:r>
            <a:r>
              <a:rPr sz="3600" spc="-315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r</a:t>
            </a:r>
            <a:r>
              <a:rPr sz="3600" spc="-170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oje</a:t>
            </a:r>
            <a:r>
              <a:rPr sz="3600" spc="-145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c</a:t>
            </a:r>
            <a:r>
              <a:rPr sz="3600" spc="-90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t</a:t>
            </a:r>
            <a:br>
              <a:rPr lang="en-IN" sz="3600" spc="-90" dirty="0">
                <a:solidFill>
                  <a:srgbClr val="C00000"/>
                </a:solidFill>
                <a:latin typeface="Copperplate Gothic Bold" panose="020E0705020206020404" pitchFamily="34" charset="0"/>
              </a:rPr>
            </a:br>
            <a:r>
              <a:rPr lang="en-IN" sz="3200" spc="-90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On</a:t>
            </a:r>
            <a:br>
              <a:rPr lang="en-IN" sz="3600" spc="-90" dirty="0">
                <a:solidFill>
                  <a:srgbClr val="C00000"/>
                </a:solidFill>
                <a:latin typeface="Copperplate Gothic Bold" panose="020E0705020206020404" pitchFamily="34" charset="0"/>
              </a:rPr>
            </a:br>
            <a:r>
              <a:rPr lang="en-IN" sz="3200" spc="-90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Mobile Price Range Prediction…</a:t>
            </a:r>
            <a:br>
              <a:rPr lang="en-IN" sz="3600" spc="-90" dirty="0">
                <a:solidFill>
                  <a:srgbClr val="C00000"/>
                </a:solidFill>
                <a:latin typeface="Copperplate Gothic Bold" panose="020E0705020206020404" pitchFamily="34" charset="0"/>
              </a:rPr>
            </a:br>
            <a:endParaRPr sz="3600" spc="-90" dirty="0">
              <a:solidFill>
                <a:srgbClr val="C0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943600" y="3153614"/>
            <a:ext cx="2895600" cy="127586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635" marR="5080" indent="0" algn="r">
              <a:lnSpc>
                <a:spcPct val="107200"/>
              </a:lnSpc>
              <a:spcBef>
                <a:spcPts val="270"/>
              </a:spcBef>
              <a:buNone/>
            </a:pPr>
            <a:r>
              <a:rPr lang="en-IN" b="1" spc="-114" dirty="0">
                <a:latin typeface="Bell MT" panose="02020503060305020303" pitchFamily="18" charset="0"/>
              </a:rPr>
              <a:t>Presented By</a:t>
            </a:r>
          </a:p>
          <a:p>
            <a:pPr marL="635" marR="5080" indent="0" algn="r">
              <a:lnSpc>
                <a:spcPct val="107200"/>
              </a:lnSpc>
              <a:spcBef>
                <a:spcPts val="270"/>
              </a:spcBef>
              <a:buNone/>
            </a:pPr>
            <a:r>
              <a:rPr lang="en-IN" sz="3000" dirty="0">
                <a:solidFill>
                  <a:srgbClr val="0070C0"/>
                </a:solidFill>
                <a:latin typeface="Algerian" panose="04020705040A02060702" pitchFamily="82" charset="0"/>
                <a:cs typeface="Times New Roman"/>
              </a:rPr>
              <a:t>ANKIT HOTA</a:t>
            </a:r>
          </a:p>
          <a:p>
            <a:pPr marL="635" marR="5080" indent="0" algn="r">
              <a:lnSpc>
                <a:spcPct val="107200"/>
              </a:lnSpc>
              <a:spcBef>
                <a:spcPts val="270"/>
              </a:spcBef>
              <a:buNone/>
            </a:pPr>
            <a:r>
              <a:rPr lang="en-IN" sz="1600" b="1" spc="-114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Trainee, </a:t>
            </a:r>
            <a:r>
              <a:rPr lang="en-IN" sz="1600" b="1" spc="-114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AlmaBetter</a:t>
            </a:r>
            <a:endParaRPr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30AF1-9092-450B-A159-6C6CAFFC2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800" y="2444259"/>
            <a:ext cx="2977161" cy="1984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amond/>
      </p:transition>
    </mc:Choice>
    <mc:Fallback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81693"/>
            <a:ext cx="8077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FC</a:t>
            </a:r>
            <a:r>
              <a:rPr lang="en-IN" sz="2400" b="1" u="sng" spc="-3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 </a:t>
            </a:r>
            <a:r>
              <a:rPr lang="en-IN" sz="24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(FRONT</a:t>
            </a:r>
            <a:r>
              <a:rPr lang="en-IN" sz="2400" b="1" u="sng" spc="-2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 </a:t>
            </a:r>
            <a:r>
              <a:rPr lang="en-IN" sz="24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CAMERA</a:t>
            </a:r>
            <a:r>
              <a:rPr lang="en-IN" sz="2400" b="1" u="sng" spc="-3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 </a:t>
            </a:r>
            <a:r>
              <a:rPr lang="en-IN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MEGAPIXELS)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09214" y="2340853"/>
            <a:ext cx="4267200" cy="810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33375" algn="l"/>
              </a:tabLst>
            </a:pP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megapixels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along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categories, 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prediction.</a:t>
            </a:r>
            <a:endParaRPr sz="1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9214" y="1428750"/>
            <a:ext cx="4267200" cy="533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33375" algn="l"/>
              </a:tabLst>
            </a:pP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almost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all the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ranges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variable, it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helpful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lang="en-IN"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150621"/>
            <a:ext cx="3276600" cy="285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800" y="557338"/>
            <a:ext cx="434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5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PC</a:t>
            </a:r>
            <a:r>
              <a:rPr lang="en-IN" sz="2400" b="1" u="sng" spc="-25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 </a:t>
            </a:r>
            <a:endParaRPr lang="en-IN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6800" y="502933"/>
            <a:ext cx="381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mobile</a:t>
            </a:r>
            <a:r>
              <a:rPr sz="2400" b="1" u="sng" spc="-8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 </a:t>
            </a:r>
            <a:r>
              <a:rPr sz="24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weight</a:t>
            </a:r>
            <a:endParaRPr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28800" y="1454150"/>
            <a:ext cx="6781800" cy="2235200"/>
            <a:chOff x="2338925" y="879387"/>
            <a:chExt cx="6781800" cy="22352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8925" y="910825"/>
              <a:ext cx="3398026" cy="21723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6950" y="879387"/>
              <a:ext cx="3383186" cy="22348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581400" y="4258042"/>
            <a:ext cx="3657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32740" algn="l"/>
                <a:tab pos="333375" algn="l"/>
              </a:tabLst>
            </a:pPr>
            <a:r>
              <a:rPr lang="en-IN" sz="16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costly</a:t>
            </a:r>
            <a:r>
              <a:rPr sz="16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phones</a:t>
            </a:r>
            <a:r>
              <a:rPr sz="16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lighter</a:t>
            </a:r>
            <a:r>
              <a:rPr lang="en-IN" sz="16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8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1003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HEAT</a:t>
            </a:r>
            <a:r>
              <a:rPr lang="en-IN" sz="2400" b="1" u="sng" spc="-8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 </a:t>
            </a:r>
            <a:r>
              <a:rPr lang="en-IN" sz="2400" b="1" u="sng" spc="-2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MAP</a:t>
            </a:r>
            <a:endParaRPr lang="en-IN"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015" y="1219868"/>
            <a:ext cx="4343400" cy="3303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Font typeface="Arial MT"/>
              <a:buChar char="●"/>
              <a:tabLst>
                <a:tab pos="333375" algn="l"/>
              </a:tabLst>
            </a:pP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price_range shows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sign,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signiﬁes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sz="1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major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deciding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range.</a:t>
            </a:r>
            <a:endParaRPr sz="1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7620" indent="-320675" algn="just">
              <a:lnSpc>
                <a:spcPct val="150000"/>
              </a:lnSpc>
              <a:buFont typeface="Arial MT"/>
              <a:buChar char="●"/>
              <a:tabLst>
                <a:tab pos="333375" algn="l"/>
              </a:tabLst>
            </a:pP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collinearity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 </a:t>
            </a:r>
            <a:r>
              <a:rPr sz="1200" b="1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('pc',</a:t>
            </a:r>
            <a:r>
              <a:rPr sz="1200" b="1" spc="24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'fc')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('px_width',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'px_height').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correlations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justiﬁed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good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chances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sz="1200" b="1" spc="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is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good,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 would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good.</a:t>
            </a:r>
            <a:endParaRPr sz="1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6985" indent="-320675" algn="just">
              <a:lnSpc>
                <a:spcPct val="150000"/>
              </a:lnSpc>
              <a:buFont typeface="Arial MT"/>
              <a:buChar char="●"/>
              <a:tabLst>
                <a:tab pos="333375" algn="l"/>
              </a:tabLst>
            </a:pP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</a:t>
            </a:r>
            <a:r>
              <a:rPr sz="1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sz="1200" b="1" spc="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px_height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increases,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sz="1200" b="1" spc="27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sz="1200" b="1" spc="26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increases,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pixels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screen.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these two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feature.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sz="1200" b="1" spc="26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megapixels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megapixels are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despite </a:t>
            </a:r>
            <a:r>
              <a:rPr sz="1200" b="1" spc="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colinearity.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we'll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keeping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are.</a:t>
            </a:r>
            <a:endParaRPr sz="1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6857" y="861335"/>
            <a:ext cx="3780687" cy="399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05194"/>
            <a:ext cx="914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rial MT"/>
              </a:rPr>
              <a:t>ML</a:t>
            </a:r>
            <a:r>
              <a:rPr lang="en-IN" sz="2800" b="1" u="sng" spc="-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rial MT"/>
              </a:rPr>
              <a:t> </a:t>
            </a:r>
            <a:r>
              <a:rPr lang="en-IN" sz="28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rial MT"/>
              </a:rPr>
              <a:t>ALGORITHMS</a:t>
            </a:r>
            <a:endParaRPr lang="en-IN" sz="28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1329839"/>
            <a:ext cx="3558540" cy="248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indent="-428625">
              <a:lnSpc>
                <a:spcPct val="2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40690" algn="l"/>
                <a:tab pos="441325" algn="l"/>
              </a:tabLst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Logistic</a:t>
            </a:r>
            <a:r>
              <a:rPr sz="20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regression</a:t>
            </a:r>
          </a:p>
          <a:p>
            <a:pPr marL="441325" indent="-428625">
              <a:lnSpc>
                <a:spcPct val="200000"/>
              </a:lnSpc>
              <a:buFont typeface="Wingdings" panose="05000000000000000000" pitchFamily="2" charset="2"/>
              <a:buChar char="q"/>
              <a:tabLst>
                <a:tab pos="440690" algn="l"/>
                <a:tab pos="441325" algn="l"/>
              </a:tabLst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Decision</a:t>
            </a:r>
            <a:r>
              <a:rPr sz="20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tree</a:t>
            </a:r>
            <a:endParaRPr sz="20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441325" indent="-428625">
              <a:lnSpc>
                <a:spcPct val="200000"/>
              </a:lnSpc>
              <a:spcBef>
                <a:spcPts val="375"/>
              </a:spcBef>
              <a:buFont typeface="Wingdings" panose="05000000000000000000" pitchFamily="2" charset="2"/>
              <a:buChar char="q"/>
              <a:tabLst>
                <a:tab pos="440690" algn="l"/>
                <a:tab pos="441325" algn="l"/>
              </a:tabLst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Random</a:t>
            </a:r>
            <a:r>
              <a:rPr sz="20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Forest</a:t>
            </a:r>
            <a:r>
              <a:rPr sz="20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classification</a:t>
            </a:r>
            <a:endParaRPr sz="20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441325" indent="-428625">
              <a:lnSpc>
                <a:spcPct val="200000"/>
              </a:lnSpc>
              <a:spcBef>
                <a:spcPts val="380"/>
              </a:spcBef>
              <a:buFont typeface="Wingdings" panose="05000000000000000000" pitchFamily="2" charset="2"/>
              <a:buChar char="q"/>
              <a:tabLst>
                <a:tab pos="440690" algn="l"/>
                <a:tab pos="441325" algn="l"/>
              </a:tabLst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XGboost</a:t>
            </a:r>
            <a:endParaRPr sz="20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11080"/>
            <a:ext cx="9143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456565" algn="l"/>
              </a:tabLst>
            </a:pPr>
            <a:r>
              <a:rPr lang="en-IN" sz="2800" b="1" u="sng" spc="-5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rial MT"/>
              </a:rPr>
              <a:t>1. LOGISTIC</a:t>
            </a:r>
            <a:r>
              <a:rPr lang="en-IN" sz="2800" b="1" u="sng" spc="-9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rial MT"/>
              </a:rPr>
              <a:t> </a:t>
            </a:r>
            <a:r>
              <a:rPr lang="en-IN" sz="28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rial MT"/>
              </a:rPr>
              <a:t>REGRESSION</a:t>
            </a:r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436" y="1103962"/>
            <a:ext cx="3950363" cy="33276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1101014"/>
            <a:ext cx="3200400" cy="33305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1999" y="4552528"/>
            <a:ext cx="1737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Train_accuracy</a:t>
            </a:r>
            <a:r>
              <a:rPr sz="1400" b="1" spc="-4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4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  <a:endParaRPr sz="1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Test_accuracy:</a:t>
            </a:r>
            <a:r>
              <a:rPr sz="1400" b="1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sz="1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925" y="3021842"/>
            <a:ext cx="21240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16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IN" sz="16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</a:t>
            </a:r>
            <a:r>
              <a:rPr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84%</a:t>
            </a:r>
            <a:endParaRPr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32532"/>
            <a:ext cx="83819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u="sng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2. </a:t>
            </a:r>
            <a:r>
              <a:rPr sz="2400" u="sng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Decision</a:t>
            </a:r>
            <a:r>
              <a:rPr sz="2400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 </a:t>
            </a:r>
            <a:r>
              <a:rPr sz="2400" u="sng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tree</a:t>
            </a:r>
            <a:r>
              <a:rPr sz="2400" u="sng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 </a:t>
            </a:r>
            <a:r>
              <a:rPr sz="2400" u="sng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with </a:t>
            </a:r>
            <a:r>
              <a:rPr sz="2400" u="sng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 hyperparameter</a:t>
            </a:r>
            <a:r>
              <a:rPr sz="2400" u="sng" spc="-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 </a:t>
            </a:r>
            <a:r>
              <a:rPr sz="2400" u="sng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tuning</a:t>
            </a:r>
            <a:endParaRPr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9768" y="1189885"/>
            <a:ext cx="2743199" cy="13557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9768" y="3407266"/>
            <a:ext cx="2743199" cy="16817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24452" y="3020831"/>
            <a:ext cx="296714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IN" sz="16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b="1" spc="-2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ccuracy</a:t>
            </a:r>
            <a:r>
              <a:rPr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b="1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82%</a:t>
            </a:r>
            <a:endParaRPr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4925" y="1004797"/>
            <a:ext cx="2362200" cy="1681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219476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7120" marR="5080" indent="-1075055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u="sng" spc="-2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3. RANDOM</a:t>
            </a:r>
            <a:r>
              <a:rPr lang="en-US" sz="2400" b="1" u="sng" spc="-15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 </a:t>
            </a:r>
            <a:r>
              <a:rPr lang="en-US" sz="2400" b="1" u="sng" spc="-1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FOREST </a:t>
            </a:r>
            <a:r>
              <a:rPr lang="en-US" sz="2400" b="1" u="sng" spc="-2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CLASSIFIER</a:t>
            </a:r>
            <a:r>
              <a:rPr lang="en-US" sz="2400" b="1" u="sng" spc="-1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 </a:t>
            </a:r>
            <a:r>
              <a:rPr lang="en-US" sz="2400" b="1" u="sng" spc="-3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WITH</a:t>
            </a:r>
            <a:r>
              <a:rPr lang="en-US" sz="2400" b="1" u="sng" spc="-1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 </a:t>
            </a:r>
            <a:r>
              <a:rPr lang="en-US" sz="2400" b="1" u="sng" spc="-35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HYPER </a:t>
            </a:r>
            <a:r>
              <a:rPr lang="en-US" sz="2400" b="1" u="sng" spc="-505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 </a:t>
            </a:r>
            <a:r>
              <a:rPr lang="en-US" sz="2400" b="1" u="sng" spc="-2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PARAMETER</a:t>
            </a:r>
            <a:r>
              <a:rPr lang="en-US" sz="2400" b="1" u="sng" spc="-15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 </a:t>
            </a:r>
            <a:r>
              <a:rPr lang="en-US" sz="2400" b="1" u="sng" spc="-35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TUNING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8389" y="3971103"/>
            <a:ext cx="18859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Train_accuracy</a:t>
            </a:r>
            <a:r>
              <a:rPr sz="1400" b="1" spc="-4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4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86.5%</a:t>
            </a:r>
            <a:endParaRPr sz="1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058263"/>
            <a:ext cx="3276600" cy="15134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2761950"/>
            <a:ext cx="3410952" cy="21110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4934" y="1058263"/>
            <a:ext cx="3410952" cy="21110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50925" y="3423722"/>
            <a:ext cx="3846829" cy="42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As</a:t>
            </a:r>
            <a:r>
              <a:rPr sz="1200" b="1" spc="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we</a:t>
            </a:r>
            <a:r>
              <a:rPr sz="12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can</a:t>
            </a:r>
            <a:r>
              <a:rPr sz="12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see</a:t>
            </a:r>
            <a:r>
              <a:rPr sz="12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2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top</a:t>
            </a:r>
            <a:r>
              <a:rPr sz="12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2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important</a:t>
            </a:r>
            <a:r>
              <a:rPr sz="12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features</a:t>
            </a:r>
            <a:r>
              <a:rPr sz="12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2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our</a:t>
            </a:r>
            <a:r>
              <a:rPr sz="12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dataset</a:t>
            </a:r>
            <a:r>
              <a:rPr sz="12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are: </a:t>
            </a:r>
            <a:r>
              <a:rPr sz="1200" b="1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RAM,</a:t>
            </a:r>
            <a:r>
              <a:rPr lang="en-IN" sz="1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battery</a:t>
            </a:r>
            <a:r>
              <a:rPr lang="en-IN"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power,</a:t>
            </a:r>
            <a:r>
              <a:rPr lang="en-IN"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pixels</a:t>
            </a:r>
            <a:r>
              <a:rPr lang="en-IN"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12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9375" y="247250"/>
            <a:ext cx="4748530" cy="350520"/>
          </a:xfrm>
          <a:custGeom>
            <a:avLst/>
            <a:gdLst/>
            <a:ahLst/>
            <a:cxnLst/>
            <a:rect l="l" t="t" r="r" b="b"/>
            <a:pathLst>
              <a:path w="4748530" h="350520">
                <a:moveTo>
                  <a:pt x="4748289" y="350519"/>
                </a:moveTo>
                <a:lnTo>
                  <a:pt x="0" y="350519"/>
                </a:lnTo>
                <a:lnTo>
                  <a:pt x="0" y="0"/>
                </a:lnTo>
                <a:lnTo>
                  <a:pt x="4748289" y="0"/>
                </a:lnTo>
                <a:lnTo>
                  <a:pt x="4748289" y="350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24446" y="3601983"/>
            <a:ext cx="1664970" cy="436658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lang="en-IN" sz="1400" b="1" spc="-2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</a:t>
            </a:r>
            <a:r>
              <a:rPr lang="en-IN" sz="1400" b="1" spc="-3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400" b="1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  <a:endParaRPr lang="en-IN" sz="1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0132" y="219747"/>
            <a:ext cx="808386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4. XGBOOST </a:t>
            </a:r>
            <a:r>
              <a:rPr lang="en-US" sz="2400" u="sng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WITH</a:t>
            </a:r>
            <a:r>
              <a:rPr lang="en-US" sz="240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 </a:t>
            </a:r>
            <a:r>
              <a:rPr lang="en-US" sz="2400" u="sng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HYPERPARAMETER </a:t>
            </a:r>
            <a:r>
              <a:rPr lang="en-US" sz="2400" u="sng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TUNING</a:t>
            </a: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0104" y="4700382"/>
            <a:ext cx="16649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</a:t>
            </a:r>
            <a:r>
              <a:rPr sz="1400" b="1" spc="-3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sz="1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399" y="895350"/>
            <a:ext cx="2468380" cy="14024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399" y="2446937"/>
            <a:ext cx="2665681" cy="20298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9098" y="1169333"/>
            <a:ext cx="3892867" cy="1891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5750"/>
            <a:ext cx="914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spc="-3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CONCLUSION</a:t>
            </a:r>
            <a:endParaRPr lang="en-IN" sz="28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895350"/>
            <a:ext cx="7772400" cy="3708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5085" indent="-3365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From EDA we can see that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here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are mobile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phones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4 price ranges.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number of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elements is </a:t>
            </a:r>
            <a:r>
              <a:rPr sz="1400" b="1" spc="-3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almost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similar.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8615" indent="-336550">
              <a:lnSpc>
                <a:spcPct val="150000"/>
              </a:lnSpc>
              <a:spcBef>
                <a:spcPts val="250"/>
              </a:spcBef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half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devices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have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Bluetooth,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half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don’t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8615" indent="-336550">
              <a:lnSpc>
                <a:spcPct val="150000"/>
              </a:lnSpc>
              <a:spcBef>
                <a:spcPts val="250"/>
              </a:spcBef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there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gradual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increase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battery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as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price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range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increases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8615" indent="-336550">
              <a:lnSpc>
                <a:spcPct val="150000"/>
              </a:lnSpc>
              <a:spcBef>
                <a:spcPts val="254"/>
              </a:spcBef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Ram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has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continuous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increase with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price range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while moving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from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Low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cost to</a:t>
            </a:r>
            <a:r>
              <a:rPr sz="1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Very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high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cost</a:t>
            </a:r>
            <a:r>
              <a:rPr lang="en-IN"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8615" indent="-336550">
              <a:lnSpc>
                <a:spcPct val="150000"/>
              </a:lnSpc>
              <a:spcBef>
                <a:spcPts val="250"/>
              </a:spcBef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costly</a:t>
            </a:r>
            <a:r>
              <a:rPr sz="1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phones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1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lighter</a:t>
            </a:r>
            <a:r>
              <a:rPr lang="en-IN"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8615" marR="15240" indent="-336550">
              <a:lnSpc>
                <a:spcPct val="150000"/>
              </a:lnSpc>
              <a:spcBef>
                <a:spcPts val="85"/>
              </a:spcBef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RAM,</a:t>
            </a:r>
            <a:r>
              <a:rPr sz="1400" b="1" spc="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battery</a:t>
            </a:r>
            <a:r>
              <a:rPr sz="1400" b="1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power,</a:t>
            </a:r>
            <a:r>
              <a:rPr sz="1400" b="1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pixels</a:t>
            </a:r>
            <a:r>
              <a:rPr sz="1400" b="1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played</a:t>
            </a:r>
            <a:r>
              <a:rPr sz="1400" b="1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more</a:t>
            </a:r>
            <a:r>
              <a:rPr sz="1400" b="1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significant</a:t>
            </a:r>
            <a:r>
              <a:rPr sz="1400" b="1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role</a:t>
            </a:r>
            <a:r>
              <a:rPr sz="1400" b="1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400" b="1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deciding</a:t>
            </a:r>
            <a:r>
              <a:rPr sz="1400" b="1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400" b="1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price</a:t>
            </a:r>
            <a:r>
              <a:rPr sz="1400" b="1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range</a:t>
            </a:r>
            <a:r>
              <a:rPr sz="1400" b="1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400" b="1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mobile </a:t>
            </a:r>
            <a:r>
              <a:rPr sz="1400" b="1" spc="-3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phone.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8615" marR="5080" indent="-336550">
              <a:lnSpc>
                <a:spcPct val="150000"/>
              </a:lnSpc>
              <a:spcBef>
                <a:spcPts val="25"/>
              </a:spcBef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form</a:t>
            </a:r>
            <a:r>
              <a:rPr sz="14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14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400" b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above</a:t>
            </a:r>
            <a:r>
              <a:rPr sz="14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experiments</a:t>
            </a:r>
            <a:r>
              <a:rPr sz="14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we</a:t>
            </a:r>
            <a:r>
              <a:rPr sz="1400" b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can</a:t>
            </a:r>
            <a:r>
              <a:rPr sz="14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conclude</a:t>
            </a:r>
            <a:r>
              <a:rPr sz="14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that</a:t>
            </a:r>
            <a:r>
              <a:rPr sz="1400" b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logistic</a:t>
            </a:r>
            <a:r>
              <a:rPr sz="14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regression</a:t>
            </a:r>
            <a:r>
              <a:rPr sz="14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and,</a:t>
            </a:r>
            <a:r>
              <a:rPr sz="1400" b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XGboosting</a:t>
            </a:r>
            <a:r>
              <a:rPr sz="1400" b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with </a:t>
            </a:r>
            <a:r>
              <a:rPr sz="1400" b="1" spc="-3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using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hyperparameters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we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got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best results</a:t>
            </a:r>
            <a:r>
              <a:rPr lang="en-IN"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8615" indent="-336550">
              <a:lnSpc>
                <a:spcPct val="150000"/>
              </a:lnSpc>
              <a:spcBef>
                <a:spcPts val="145"/>
              </a:spcBef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accuracy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performance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the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model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evaluated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by using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confusion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matrix</a:t>
            </a:r>
            <a:r>
              <a:rPr lang="en-IN"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hank-you-calligraphy GIFs - Get the best GIF on GIPHY">
            <a:extLst>
              <a:ext uri="{FF2B5EF4-FFF2-40B4-BE49-F238E27FC236}">
                <a16:creationId xmlns:a16="http://schemas.microsoft.com/office/drawing/2014/main" id="{C42E2B8C-976B-430A-89EC-A0B1F5A9996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08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1" y="-26275"/>
            <a:ext cx="914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PROBLEM</a:t>
            </a:r>
            <a:r>
              <a:rPr lang="en-IN" sz="2800" b="1" u="sng" spc="-8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 </a:t>
            </a:r>
            <a:r>
              <a:rPr lang="en-IN" sz="28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STATEMENT</a:t>
            </a:r>
            <a:endParaRPr lang="en-IN" sz="28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428750"/>
            <a:ext cx="7953375" cy="2489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2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 competitive mobile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phone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market companies wantto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understand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sales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data of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mobile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phones </a:t>
            </a:r>
            <a:r>
              <a:rPr sz="1600" b="1" spc="-3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factors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which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drive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prices.</a:t>
            </a:r>
          </a:p>
          <a:p>
            <a:pPr marL="298450" marR="91440" indent="-285750" algn="just">
              <a:lnSpc>
                <a:spcPct val="200000"/>
              </a:lnSpc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objective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is to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find out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some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relation between features of a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mobile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phone(eg:-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RAM,Internal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Memory,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etc) and its selling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price. In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this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problem,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we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do not have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predict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theactual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price but a </a:t>
            </a:r>
            <a:r>
              <a:rPr sz="1600" b="1" spc="-3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price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range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indicating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how high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price 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is.</a:t>
            </a:r>
            <a:endParaRPr sz="16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over/>
      </p:transition>
    </mc:Choice>
    <mc:Fallback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15578"/>
            <a:ext cx="91439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POINTS</a:t>
            </a:r>
            <a:r>
              <a:rPr lang="en-IN" sz="2400" b="1" u="sng" spc="-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 </a:t>
            </a:r>
            <a:r>
              <a:rPr lang="en-IN" sz="24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TO</a:t>
            </a:r>
            <a:r>
              <a:rPr lang="en-IN" sz="2400" b="1" u="sng" spc="-4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 </a:t>
            </a:r>
            <a:r>
              <a:rPr lang="en-IN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DISCUSS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1285180"/>
            <a:ext cx="5334000" cy="25731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q"/>
              <a:tabLst>
                <a:tab pos="363855" algn="l"/>
                <a:tab pos="364490" algn="l"/>
              </a:tabLst>
            </a:pP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lang="en-US" sz="16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Description</a:t>
            </a:r>
            <a:r>
              <a:rPr lang="en-US"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lang="en-US" sz="1600" b="1" spc="3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Summary</a:t>
            </a:r>
            <a:endParaRPr lang="en-US" sz="16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Wingdings" panose="05000000000000000000" pitchFamily="2" charset="2"/>
              <a:buChar char="q"/>
              <a:tabLst>
                <a:tab pos="363855" algn="l"/>
                <a:tab pos="364490" algn="l"/>
              </a:tabLst>
            </a:pP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Exploratory</a:t>
            </a:r>
            <a:r>
              <a:rPr lang="en-US" sz="16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lang="en-US" sz="16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Analysis</a:t>
            </a:r>
            <a:endParaRPr lang="en-US" sz="16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q"/>
              <a:tabLst>
                <a:tab pos="363855" algn="l"/>
                <a:tab pos="364490" algn="l"/>
              </a:tabLst>
            </a:pP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Heat</a:t>
            </a:r>
            <a:r>
              <a:rPr lang="en-US"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Map</a:t>
            </a:r>
            <a:endParaRPr lang="en-US" sz="16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Wingdings" panose="05000000000000000000" pitchFamily="2" charset="2"/>
              <a:buChar char="q"/>
              <a:tabLst>
                <a:tab pos="363855" algn="l"/>
                <a:tab pos="364490" algn="l"/>
              </a:tabLst>
            </a:pP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Machine</a:t>
            </a:r>
            <a:r>
              <a:rPr lang="en-US" sz="16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Learning</a:t>
            </a:r>
            <a:r>
              <a:rPr lang="en-US" sz="16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Algorithms</a:t>
            </a:r>
            <a:endParaRPr lang="en-US" sz="16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719455" lvl="1" indent="-305435">
              <a:lnSpc>
                <a:spcPct val="100000"/>
              </a:lnSpc>
              <a:spcBef>
                <a:spcPts val="290"/>
              </a:spcBef>
              <a:buFont typeface="Wingdings" panose="05000000000000000000" pitchFamily="2" charset="2"/>
              <a:buChar char="ü"/>
              <a:tabLst>
                <a:tab pos="719455" algn="l"/>
                <a:tab pos="720090" algn="l"/>
              </a:tabLst>
            </a:pP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Logistic</a:t>
            </a:r>
            <a:r>
              <a:rPr lang="en-US"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Regression</a:t>
            </a:r>
          </a:p>
          <a:p>
            <a:pPr marL="750570" lvl="1" indent="-285750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ü"/>
              <a:tabLst>
                <a:tab pos="669290" algn="l"/>
              </a:tabLst>
            </a:pP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Decision</a:t>
            </a:r>
            <a:r>
              <a:rPr lang="en-US"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Tree</a:t>
            </a:r>
            <a:endParaRPr lang="en-US" sz="16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750570" lvl="1" indent="-285750">
              <a:lnSpc>
                <a:spcPct val="100000"/>
              </a:lnSpc>
              <a:spcBef>
                <a:spcPts val="290"/>
              </a:spcBef>
              <a:buFont typeface="Wingdings" panose="05000000000000000000" pitchFamily="2" charset="2"/>
              <a:buChar char="ü"/>
              <a:tabLst>
                <a:tab pos="669290" algn="l"/>
              </a:tabLst>
            </a:pP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Random</a:t>
            </a:r>
            <a:r>
              <a:rPr lang="en-US" sz="16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Forest</a:t>
            </a:r>
            <a:r>
              <a:rPr lang="en-US" sz="16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Classifier</a:t>
            </a:r>
            <a:endParaRPr lang="en-US" sz="16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750570" lvl="1" indent="-285750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ü"/>
              <a:tabLst>
                <a:tab pos="669290" algn="l"/>
              </a:tabLst>
            </a:pPr>
            <a:r>
              <a:rPr lang="en-US" sz="1600" b="1" spc="-5" dirty="0" err="1">
                <a:solidFill>
                  <a:srgbClr val="0000FF"/>
                </a:solidFill>
                <a:latin typeface="Times New Roman"/>
                <a:cs typeface="Times New Roman"/>
              </a:rPr>
              <a:t>Xgboost</a:t>
            </a:r>
            <a:r>
              <a:rPr lang="en-US"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Classifier</a:t>
            </a:r>
            <a:endParaRPr lang="en-US" sz="16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Wingdings" panose="05000000000000000000" pitchFamily="2" charset="2"/>
              <a:buChar char="q"/>
              <a:tabLst>
                <a:tab pos="363855" algn="l"/>
                <a:tab pos="364490" algn="l"/>
              </a:tabLst>
            </a:pPr>
            <a:r>
              <a:rPr lang="en-US"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Conclusion</a:t>
            </a:r>
            <a:endParaRPr lang="en-US" sz="16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949" y="0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3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DATA</a:t>
            </a:r>
            <a:r>
              <a:rPr lang="en-IN" sz="2400" b="1" u="sng" spc="-9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 </a:t>
            </a:r>
            <a:r>
              <a:rPr lang="en-IN" sz="2400" b="1" u="sng" spc="-2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DESCRIPTION</a:t>
            </a:r>
            <a:endParaRPr lang="en-IN"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5149" y="582840"/>
            <a:ext cx="7908851" cy="397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400" b="1" spc="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1400" b="1" spc="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contains</a:t>
            </a:r>
            <a:r>
              <a:rPr sz="1400" b="1" spc="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information</a:t>
            </a:r>
            <a:r>
              <a:rPr sz="1400" b="1" spc="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regarding</a:t>
            </a:r>
            <a:r>
              <a:rPr sz="1400" b="1" spc="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mobile</a:t>
            </a:r>
            <a:r>
              <a:rPr sz="1400" b="1" spc="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phone</a:t>
            </a:r>
            <a:r>
              <a:rPr sz="1400" b="1" spc="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features,</a:t>
            </a:r>
            <a:r>
              <a:rPr sz="1400" b="1" spc="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specifications</a:t>
            </a:r>
            <a:r>
              <a:rPr sz="1400" b="1" spc="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etc</a:t>
            </a:r>
            <a:r>
              <a:rPr sz="1400" b="1" spc="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400" b="1" spc="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their</a:t>
            </a:r>
            <a:r>
              <a:rPr sz="1400" b="1" spc="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price</a:t>
            </a:r>
            <a:r>
              <a:rPr sz="1400" b="1" spc="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range. </a:t>
            </a:r>
            <a:r>
              <a:rPr sz="1400" b="1" spc="-3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various features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information can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used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predict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price range of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mobile </a:t>
            </a:r>
            <a:r>
              <a:rPr sz="1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phone.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469900" indent="-328295">
              <a:lnSpc>
                <a:spcPct val="150000"/>
              </a:lnSpc>
              <a:spcBef>
                <a:spcPts val="1085"/>
              </a:spcBef>
              <a:buSzPct val="81250"/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Battery_power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Total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energy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battery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can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store in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one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time measured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mAh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469900" indent="-328295">
              <a:lnSpc>
                <a:spcPct val="150000"/>
              </a:lnSpc>
              <a:spcBef>
                <a:spcPts val="290"/>
              </a:spcBef>
              <a:buSzPct val="81250"/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Blue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Has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bluetooth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not</a:t>
            </a:r>
          </a:p>
          <a:p>
            <a:pPr marL="469900" indent="-328295">
              <a:lnSpc>
                <a:spcPct val="150000"/>
              </a:lnSpc>
              <a:spcBef>
                <a:spcPts val="285"/>
              </a:spcBef>
              <a:buSzPct val="81250"/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Clock_speed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speed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which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microprocessor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executes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instructions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469900" indent="-328295">
              <a:lnSpc>
                <a:spcPct val="150000"/>
              </a:lnSpc>
              <a:spcBef>
                <a:spcPts val="290"/>
              </a:spcBef>
              <a:buSzPct val="81250"/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Dual_sim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Has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dual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sim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support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not</a:t>
            </a:r>
          </a:p>
          <a:p>
            <a:pPr marL="469900" indent="-328295">
              <a:lnSpc>
                <a:spcPct val="150000"/>
              </a:lnSpc>
              <a:spcBef>
                <a:spcPts val="290"/>
              </a:spcBef>
              <a:buSzPct val="81250"/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Fc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Front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Camera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mega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pixels</a:t>
            </a:r>
          </a:p>
          <a:p>
            <a:pPr marL="469900" indent="-328295">
              <a:lnSpc>
                <a:spcPct val="150000"/>
              </a:lnSpc>
              <a:spcBef>
                <a:spcPts val="285"/>
              </a:spcBef>
              <a:buSzPct val="81250"/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Four_g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Has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4G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not</a:t>
            </a:r>
          </a:p>
          <a:p>
            <a:pPr marL="469900" indent="-328295">
              <a:lnSpc>
                <a:spcPct val="150000"/>
              </a:lnSpc>
              <a:spcBef>
                <a:spcPts val="290"/>
              </a:spcBef>
              <a:buSzPct val="81250"/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Int_memory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Internal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Memory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Gigabytes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469900" indent="-328295">
              <a:lnSpc>
                <a:spcPct val="150000"/>
              </a:lnSpc>
              <a:spcBef>
                <a:spcPts val="285"/>
              </a:spcBef>
              <a:buSzPct val="81250"/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M_dep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Mobile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Depth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cm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469900" indent="-328295">
              <a:lnSpc>
                <a:spcPct val="150000"/>
              </a:lnSpc>
              <a:spcBef>
                <a:spcPts val="290"/>
              </a:spcBef>
              <a:buSzPct val="81250"/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Mobile_wt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Weight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mobile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phone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21B40-C02C-4CE8-A131-3927DBDC636F}"/>
              </a:ext>
            </a:extLst>
          </p:cNvPr>
          <p:cNvSpPr txBox="1"/>
          <p:nvPr/>
        </p:nvSpPr>
        <p:spPr>
          <a:xfrm>
            <a:off x="8153400" y="47053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3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DATA</a:t>
            </a:r>
            <a:r>
              <a:rPr lang="en-IN" sz="2400" b="1" u="sng" spc="-8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 </a:t>
            </a:r>
            <a:r>
              <a:rPr lang="en-IN" sz="2400" b="1" u="sng" spc="-1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DESCRIPTION(CONT,.)</a:t>
            </a:r>
            <a:endParaRPr lang="en-IN"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415807"/>
            <a:ext cx="7070725" cy="431188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0995" indent="-328295">
              <a:lnSpc>
                <a:spcPct val="150000"/>
              </a:lnSpc>
              <a:spcBef>
                <a:spcPts val="385"/>
              </a:spcBef>
              <a:buSzPct val="81250"/>
              <a:buFont typeface="Wingdings" panose="05000000000000000000" pitchFamily="2" charset="2"/>
              <a:buChar char="Ø"/>
              <a:tabLst>
                <a:tab pos="340360" algn="l"/>
                <a:tab pos="340995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N_cores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cores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processor</a:t>
            </a:r>
          </a:p>
          <a:p>
            <a:pPr marL="340995" indent="-328295">
              <a:lnSpc>
                <a:spcPct val="150000"/>
              </a:lnSpc>
              <a:spcBef>
                <a:spcPts val="290"/>
              </a:spcBef>
              <a:buSzPct val="81250"/>
              <a:buFont typeface="Wingdings" panose="05000000000000000000" pitchFamily="2" charset="2"/>
              <a:buChar char="Ø"/>
              <a:tabLst>
                <a:tab pos="340360" algn="l"/>
                <a:tab pos="340995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Pc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Primary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Camera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mega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pixels</a:t>
            </a:r>
          </a:p>
          <a:p>
            <a:pPr marL="340995" indent="-328295">
              <a:lnSpc>
                <a:spcPct val="150000"/>
              </a:lnSpc>
              <a:spcBef>
                <a:spcPts val="285"/>
              </a:spcBef>
              <a:buSzPct val="81250"/>
              <a:buFont typeface="Wingdings" panose="05000000000000000000" pitchFamily="2" charset="2"/>
              <a:buChar char="Ø"/>
              <a:tabLst>
                <a:tab pos="340360" algn="l"/>
                <a:tab pos="340995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Px_height</a:t>
            </a:r>
            <a:r>
              <a:rPr sz="1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Pixel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Resolution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Height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0995" indent="-328295">
              <a:lnSpc>
                <a:spcPct val="150000"/>
              </a:lnSpc>
              <a:spcBef>
                <a:spcPts val="290"/>
              </a:spcBef>
              <a:buSzPct val="81250"/>
              <a:buFont typeface="Wingdings" panose="05000000000000000000" pitchFamily="2" charset="2"/>
              <a:buChar char="Ø"/>
              <a:tabLst>
                <a:tab pos="340360" algn="l"/>
                <a:tab pos="340995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Px_width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Pixel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Resolution</a:t>
            </a:r>
            <a:r>
              <a:rPr sz="14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Width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0995" indent="-328295">
              <a:lnSpc>
                <a:spcPct val="150000"/>
              </a:lnSpc>
              <a:spcBef>
                <a:spcPts val="290"/>
              </a:spcBef>
              <a:buSzPct val="81250"/>
              <a:buFont typeface="Wingdings" panose="05000000000000000000" pitchFamily="2" charset="2"/>
              <a:buChar char="Ø"/>
              <a:tabLst>
                <a:tab pos="340360" algn="l"/>
                <a:tab pos="340995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Ra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Rando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4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Acces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Memor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i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Meg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Bytes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0995" indent="-328295">
              <a:lnSpc>
                <a:spcPct val="150000"/>
              </a:lnSpc>
              <a:spcBef>
                <a:spcPts val="285"/>
              </a:spcBef>
              <a:buSzPct val="81250"/>
              <a:buFont typeface="Wingdings" panose="05000000000000000000" pitchFamily="2" charset="2"/>
              <a:buChar char="Ø"/>
              <a:tabLst>
                <a:tab pos="340360" algn="l"/>
                <a:tab pos="340995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Sc_h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Screen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Height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mobile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cm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0995" indent="-328295">
              <a:lnSpc>
                <a:spcPct val="150000"/>
              </a:lnSpc>
              <a:spcBef>
                <a:spcPts val="290"/>
              </a:spcBef>
              <a:buSzPct val="81250"/>
              <a:buFont typeface="Wingdings" panose="05000000000000000000" pitchFamily="2" charset="2"/>
              <a:buChar char="Ø"/>
              <a:tabLst>
                <a:tab pos="340360" algn="l"/>
                <a:tab pos="340995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Sc_w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Screen</a:t>
            </a:r>
            <a:r>
              <a:rPr sz="1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Width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mobile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cm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0995" indent="-328295">
              <a:lnSpc>
                <a:spcPct val="150000"/>
              </a:lnSpc>
              <a:spcBef>
                <a:spcPts val="285"/>
              </a:spcBef>
              <a:buSzPct val="81250"/>
              <a:buFont typeface="Wingdings" panose="05000000000000000000" pitchFamily="2" charset="2"/>
              <a:buChar char="Ø"/>
              <a:tabLst>
                <a:tab pos="340360" algn="l"/>
                <a:tab pos="340995" algn="l"/>
              </a:tabLst>
            </a:pP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Talk_time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longest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time that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single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battery 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charge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will last when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you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40995" indent="-328295">
              <a:lnSpc>
                <a:spcPct val="150000"/>
              </a:lnSpc>
              <a:spcBef>
                <a:spcPts val="290"/>
              </a:spcBef>
              <a:buSzPct val="81250"/>
              <a:buFont typeface="Wingdings" panose="05000000000000000000" pitchFamily="2" charset="2"/>
              <a:buChar char="Ø"/>
              <a:tabLst>
                <a:tab pos="340360" algn="l"/>
                <a:tab pos="340995" algn="l"/>
              </a:tabLst>
            </a:pPr>
            <a:r>
              <a:rPr sz="1400" b="1" spc="-5" dirty="0" err="1">
                <a:solidFill>
                  <a:srgbClr val="0000FF"/>
                </a:solidFill>
                <a:latin typeface="Times New Roman"/>
                <a:cs typeface="Times New Roman"/>
              </a:rPr>
              <a:t>Three_g</a:t>
            </a:r>
            <a:r>
              <a:rPr lang="en-IN"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or </a:t>
            </a:r>
            <a:r>
              <a:rPr lang="en-IN" sz="1400" b="1" spc="-5" dirty="0" err="1">
                <a:solidFill>
                  <a:srgbClr val="0000FF"/>
                </a:solidFill>
                <a:latin typeface="Times New Roman"/>
                <a:cs typeface="Times New Roman"/>
              </a:rPr>
              <a:t>four_G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Has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3G</a:t>
            </a:r>
            <a:r>
              <a:rPr lang="en-IN"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 - 4G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not</a:t>
            </a:r>
          </a:p>
          <a:p>
            <a:pPr marL="340995" indent="-328295">
              <a:lnSpc>
                <a:spcPct val="150000"/>
              </a:lnSpc>
              <a:spcBef>
                <a:spcPts val="290"/>
              </a:spcBef>
              <a:buSzPct val="81250"/>
              <a:buFont typeface="Wingdings" panose="05000000000000000000" pitchFamily="2" charset="2"/>
              <a:buChar char="Ø"/>
              <a:tabLst>
                <a:tab pos="340360" algn="l"/>
                <a:tab pos="340995" algn="l"/>
              </a:tabLst>
            </a:pP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Touch_screen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Has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touch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screen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not</a:t>
            </a:r>
          </a:p>
          <a:p>
            <a:pPr marL="340995" indent="-328295">
              <a:lnSpc>
                <a:spcPct val="150000"/>
              </a:lnSpc>
              <a:spcBef>
                <a:spcPts val="285"/>
              </a:spcBef>
              <a:buSzPct val="81250"/>
              <a:buFont typeface="Wingdings" panose="05000000000000000000" pitchFamily="2" charset="2"/>
              <a:buChar char="Ø"/>
              <a:tabLst>
                <a:tab pos="340360" algn="l"/>
                <a:tab pos="340995" algn="l"/>
              </a:tabLst>
            </a:pP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Wifi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Has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wifi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not</a:t>
            </a:r>
          </a:p>
          <a:p>
            <a:pPr marL="340995" indent="-328295">
              <a:lnSpc>
                <a:spcPct val="150000"/>
              </a:lnSpc>
              <a:spcBef>
                <a:spcPts val="290"/>
              </a:spcBef>
              <a:buSzPct val="81250"/>
              <a:buFont typeface="Wingdings" panose="05000000000000000000" pitchFamily="2" charset="2"/>
              <a:buChar char="Ø"/>
              <a:tabLst>
                <a:tab pos="340360" algn="l"/>
                <a:tab pos="340995" algn="l"/>
              </a:tabLst>
            </a:pP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Price_range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This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target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variable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with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value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0(low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cost),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1(medium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cost)</a:t>
            </a:r>
            <a:endParaRPr sz="14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977"/>
            <a:ext cx="556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0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PRICE</a:t>
            </a:r>
            <a:endParaRPr lang="en-IN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9461" y="472977"/>
            <a:ext cx="4264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u="sng" spc="-5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/>
              </a:rPr>
              <a:t>Battery</a:t>
            </a:r>
            <a:endParaRPr sz="2400" b="1" u="sng" dirty="0">
              <a:solidFill>
                <a:srgbClr val="C00000"/>
              </a:solidFill>
              <a:latin typeface="Copperplate Gothic Bold" panose="020E0705020206020404" pitchFamily="34" charset="0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9331" y="4224539"/>
            <a:ext cx="3195320" cy="43691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>
              <a:lnSpc>
                <a:spcPct val="103299"/>
              </a:lnSpc>
              <a:spcBef>
                <a:spcPts val="50"/>
              </a:spcBef>
              <a:buSzPct val="116666"/>
              <a:tabLst>
                <a:tab pos="397510" algn="l"/>
                <a:tab pos="398145" algn="l"/>
              </a:tabLst>
            </a:pPr>
            <a:r>
              <a:rPr lang="en-IN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phones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price </a:t>
            </a:r>
            <a:r>
              <a:rPr sz="1400" b="1" spc="-28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ranges.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sz="1400" b="1" spc="-4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en-IN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3761" y="1210148"/>
            <a:ext cx="3695699" cy="2514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1210147"/>
            <a:ext cx="3048000" cy="2514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40705" y="4159585"/>
            <a:ext cx="350329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332740" algn="l"/>
                <a:tab pos="333375" algn="l"/>
              </a:tabLst>
            </a:pPr>
            <a:r>
              <a:rPr lang="en-US"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en-US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5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spread. </a:t>
            </a:r>
            <a:r>
              <a:rPr lang="en-US" sz="1400" b="1" spc="-28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gradual</a:t>
            </a:r>
            <a:r>
              <a:rPr lang="en-US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increases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omb dir="vert"/>
      </p:transition>
    </mc:Choice>
    <mc:Fallback>
      <p:transition spd="slow">
        <p:comb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662" y="215510"/>
            <a:ext cx="42131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bluetooth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3717363"/>
            <a:ext cx="31127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 </a:t>
            </a:r>
            <a:r>
              <a:rPr lang="en-US"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Bluetooth,</a:t>
            </a:r>
            <a:r>
              <a:rPr lang="en-US"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half </a:t>
            </a:r>
            <a:r>
              <a:rPr lang="en-US" sz="1400" b="1" spc="-3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have.</a:t>
            </a:r>
            <a:endParaRPr lang="en-US" sz="1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104" y="760158"/>
            <a:ext cx="4321276" cy="24557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7718" y="740351"/>
            <a:ext cx="3008405" cy="24557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40380" y="3717363"/>
            <a:ext cx="352297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1400" b="1" spc="-2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cost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IN"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1875" y="221746"/>
            <a:ext cx="36321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u="sng" spc="-5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Times New Roman"/>
              </a:rPr>
              <a:t>RAM</a:t>
            </a:r>
            <a:endParaRPr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pan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37706"/>
            <a:ext cx="358518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2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PX_WIDTH</a:t>
            </a:r>
            <a:endParaRPr lang="en-IN"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463701"/>
            <a:ext cx="3903979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not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cost.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Mobiles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'Medium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cost'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'High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cost'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sz="1400" b="1" spc="26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width.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b="1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would 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sz="1400" b="1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deciding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price_range.</a:t>
            </a:r>
            <a:endParaRPr sz="1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582" y="1261704"/>
            <a:ext cx="3631400" cy="19658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8924" y="1261704"/>
            <a:ext cx="3631400" cy="19658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21874" y="561847"/>
            <a:ext cx="42221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rial MT"/>
              </a:rPr>
              <a:t>PX_HEIGHT</a:t>
            </a:r>
            <a:endParaRPr lang="en-IN"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9555" y="3463701"/>
            <a:ext cx="381444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sz="1400" b="1" spc="-2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cost.</a:t>
            </a:r>
            <a:r>
              <a:rPr lang="en-IN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sz="1400" b="1" spc="-15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ittle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pixel_height</a:t>
            </a:r>
            <a:r>
              <a:rPr lang="en-IN" sz="1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flythrough dir="out" hasBounce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496497"/>
            <a:ext cx="3505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u="sng" spc="-2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Roboto"/>
              </a:rPr>
              <a:t>screen_size</a:t>
            </a:r>
            <a:endParaRPr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736" y="3471636"/>
            <a:ext cx="39033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sc_height and sc_width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200" b="1" spc="2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b="1" spc="2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sc_size,</a:t>
            </a:r>
            <a:r>
              <a:rPr sz="1200" b="1" spc="2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sz="1200" b="1" spc="2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1200" b="1" spc="2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1200" b="1" spc="2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sz="1200" b="1" spc="2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sz="1200" b="1" spc="2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</a:t>
            </a:r>
            <a:r>
              <a:rPr sz="1200" b="1" spc="-2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variables. This can 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helpful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categories.</a:t>
            </a:r>
            <a:endParaRPr sz="1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2498" y="496497"/>
            <a:ext cx="40611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rial MT"/>
              </a:rPr>
              <a:t>4G</a:t>
            </a:r>
            <a:r>
              <a:rPr lang="en-IN" sz="2400" b="1" u="sng" spc="-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rial MT"/>
              </a:rPr>
              <a:t> </a:t>
            </a:r>
            <a:r>
              <a:rPr lang="en-IN" sz="24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rial MT"/>
              </a:rPr>
              <a:t>AND</a:t>
            </a:r>
            <a:r>
              <a:rPr lang="en-IN" sz="2400" b="1" u="sng" spc="-4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rial MT"/>
              </a:rPr>
              <a:t> </a:t>
            </a:r>
            <a:r>
              <a:rPr lang="en-IN" sz="24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rial MT"/>
              </a:rPr>
              <a:t>3G</a:t>
            </a:r>
            <a:endParaRPr lang="en-IN"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047750"/>
            <a:ext cx="3505200" cy="2286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2163" y="1051737"/>
            <a:ext cx="4021837" cy="17808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2163" y="2829249"/>
            <a:ext cx="4021837" cy="16793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23318" y="4503716"/>
            <a:ext cx="38195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 </a:t>
            </a:r>
            <a:r>
              <a:rPr sz="1200" b="1" spc="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phones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4_g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76% </a:t>
            </a:r>
            <a:r>
              <a:rPr sz="1200" b="1" spc="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phones 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3_g,feature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'three_g'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b="1" spc="-2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IN" sz="12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91</TotalTime>
  <Words>1009</Words>
  <Application>Microsoft Office PowerPoint</Application>
  <PresentationFormat>On-screen Show (16:9)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Algerian</vt:lpstr>
      <vt:lpstr>Arial</vt:lpstr>
      <vt:lpstr>Arial MT</vt:lpstr>
      <vt:lpstr>Bell MT</vt:lpstr>
      <vt:lpstr>Copperplate Gothic Bold</vt:lpstr>
      <vt:lpstr>Corbel</vt:lpstr>
      <vt:lpstr>Roboto</vt:lpstr>
      <vt:lpstr>Times New Roman</vt:lpstr>
      <vt:lpstr>Verdana</vt:lpstr>
      <vt:lpstr>Wingdings</vt:lpstr>
      <vt:lpstr>Parallax</vt:lpstr>
      <vt:lpstr>Capstone Project On Mobile Price Range Prediction… </vt:lpstr>
      <vt:lpstr>PROBLEM STATEMENT</vt:lpstr>
      <vt:lpstr>POINTS TO DISCUSS</vt:lpstr>
      <vt:lpstr>DATA DESCRIPTION</vt:lpstr>
      <vt:lpstr>DATA DESCRIPTION(CONT,.)</vt:lpstr>
      <vt:lpstr>PRICE</vt:lpstr>
      <vt:lpstr>bluetooth</vt:lpstr>
      <vt:lpstr>PX_WIDTH</vt:lpstr>
      <vt:lpstr>4G AND 3G</vt:lpstr>
      <vt:lpstr>FC (FRONT CAMERA MEGAPIXELS)</vt:lpstr>
      <vt:lpstr>PowerPoint Presentation</vt:lpstr>
      <vt:lpstr>HEAT MAP</vt:lpstr>
      <vt:lpstr>ML ALGORITHMS</vt:lpstr>
      <vt:lpstr>PowerPoint Presentation</vt:lpstr>
      <vt:lpstr>2. Decision tree with  hyperparameter tuning</vt:lpstr>
      <vt:lpstr>PowerPoint Presentation</vt:lpstr>
      <vt:lpstr>4. XGBOOST WITH HYPERPARAMETER TUNING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range  prediction_final .pptx</dc:title>
  <cp:lastModifiedBy>zebronics</cp:lastModifiedBy>
  <cp:revision>12</cp:revision>
  <dcterms:created xsi:type="dcterms:W3CDTF">2023-05-04T13:15:58Z</dcterms:created>
  <dcterms:modified xsi:type="dcterms:W3CDTF">2023-05-04T14:48:55Z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