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aleway"/>
      <p:regular r:id="rId15"/>
      <p:bold r:id="rId16"/>
      <p:italic r:id="rId17"/>
      <p:boldItalic r:id="rId18"/>
    </p:embeddedFont>
    <p:embeddedFont>
      <p:font typeface="Playfair Display"/>
      <p:regular r:id="rId19"/>
      <p:bold r:id="rId20"/>
      <p:italic r:id="rId21"/>
      <p:boldItalic r:id="rId22"/>
    </p:embeddedFont>
    <p:embeddedFont>
      <p:font typeface="Montserrat"/>
      <p:regular r:id="rId23"/>
      <p:bold r:id="rId24"/>
      <p:italic r:id="rId25"/>
      <p:boldItalic r:id="rId26"/>
    </p:embeddedFont>
    <p:embeddedFont>
      <p:font typeface="Pathway Extreme"/>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bold.fntdata"/><Relationship Id="rId22" Type="http://schemas.openxmlformats.org/officeDocument/2006/relationships/font" Target="fonts/PlayfairDisplay-boldItalic.fntdata"/><Relationship Id="rId21" Type="http://schemas.openxmlformats.org/officeDocument/2006/relationships/font" Target="fonts/PlayfairDisplay-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PathwayExtreme-bold.fntdata"/><Relationship Id="rId27" Type="http://schemas.openxmlformats.org/officeDocument/2006/relationships/font" Target="fonts/PathwayExtrem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athwayExtreme-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swald-regular.fntdata"/><Relationship Id="rId30" Type="http://schemas.openxmlformats.org/officeDocument/2006/relationships/font" Target="fonts/PathwayExtreme-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Oswald-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aleway-regular.fntdata"/><Relationship Id="rId14" Type="http://schemas.openxmlformats.org/officeDocument/2006/relationships/slide" Target="slides/slide10.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PlayfairDisplay-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e5ba87792_0_2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e5ba87792_0_2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e5ba87792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e5ba87792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fd4a0ada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fd4a0ad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e5ba87792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e5ba87792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e5ba87792_0_1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e5ba87792_0_1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5ba87792_0_1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5ba87792_0_1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e5ba87792_0_1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e5ba87792_0_1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e5ba87792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e5ba87792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fd4a0ada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fd4a0ada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54" name="Shape 54"/>
        <p:cNvGrpSpPr/>
        <p:nvPr/>
      </p:nvGrpSpPr>
      <p:grpSpPr>
        <a:xfrm>
          <a:off x="0" y="0"/>
          <a:ext cx="0" cy="0"/>
          <a:chOff x="0" y="0"/>
          <a:chExt cx="0" cy="0"/>
        </a:xfrm>
      </p:grpSpPr>
      <p:sp>
        <p:nvSpPr>
          <p:cNvPr id="55" name="Google Shape;55;p13"/>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13"/>
          <p:cNvSpPr txBox="1"/>
          <p:nvPr>
            <p:ph idx="1" type="subTitle"/>
          </p:nvPr>
        </p:nvSpPr>
        <p:spPr>
          <a:xfrm>
            <a:off x="726825" y="2888940"/>
            <a:ext cx="2305500" cy="1716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13"/>
          <p:cNvSpPr txBox="1"/>
          <p:nvPr>
            <p:ph idx="2" type="subTitle"/>
          </p:nvPr>
        </p:nvSpPr>
        <p:spPr>
          <a:xfrm>
            <a:off x="3426023" y="2888940"/>
            <a:ext cx="2305500" cy="1716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3"/>
          <p:cNvSpPr txBox="1"/>
          <p:nvPr>
            <p:ph idx="3" type="subTitle"/>
          </p:nvPr>
        </p:nvSpPr>
        <p:spPr>
          <a:xfrm>
            <a:off x="6125229" y="2888940"/>
            <a:ext cx="2305500" cy="1716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txBox="1"/>
          <p:nvPr>
            <p:ph idx="4" type="subTitle"/>
          </p:nvPr>
        </p:nvSpPr>
        <p:spPr>
          <a:xfrm>
            <a:off x="726825" y="2184531"/>
            <a:ext cx="2305500" cy="7083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400"/>
              <a:buFont typeface="Raleway"/>
              <a:buNone/>
              <a:defRPr b="1" sz="1800">
                <a:solidFill>
                  <a:schemeClr val="dk1"/>
                </a:solidFill>
                <a:latin typeface="Pathway Extreme"/>
                <a:ea typeface="Pathway Extreme"/>
                <a:cs typeface="Pathway Extreme"/>
                <a:sym typeface="Pathway Extrem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0" name="Google Shape;60;p13"/>
          <p:cNvSpPr txBox="1"/>
          <p:nvPr>
            <p:ph idx="5" type="subTitle"/>
          </p:nvPr>
        </p:nvSpPr>
        <p:spPr>
          <a:xfrm>
            <a:off x="3426031" y="2184531"/>
            <a:ext cx="2305500" cy="7083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400"/>
              <a:buFont typeface="Raleway"/>
              <a:buNone/>
              <a:defRPr b="1" sz="1800">
                <a:solidFill>
                  <a:schemeClr val="dk1"/>
                </a:solidFill>
                <a:latin typeface="Pathway Extreme"/>
                <a:ea typeface="Pathway Extreme"/>
                <a:cs typeface="Pathway Extreme"/>
                <a:sym typeface="Pathway Extrem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1" name="Google Shape;61;p13"/>
          <p:cNvSpPr txBox="1"/>
          <p:nvPr>
            <p:ph idx="6" type="subTitle"/>
          </p:nvPr>
        </p:nvSpPr>
        <p:spPr>
          <a:xfrm>
            <a:off x="6125237" y="2184531"/>
            <a:ext cx="2305500" cy="7083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400"/>
              <a:buFont typeface="Raleway"/>
              <a:buNone/>
              <a:defRPr b="1" sz="1800">
                <a:solidFill>
                  <a:schemeClr val="dk1"/>
                </a:solidFill>
                <a:latin typeface="Pathway Extreme"/>
                <a:ea typeface="Pathway Extreme"/>
                <a:cs typeface="Pathway Extreme"/>
                <a:sym typeface="Pathway Extrem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2" name="Google Shape;62;p13"/>
          <p:cNvSpPr/>
          <p:nvPr/>
        </p:nvSpPr>
        <p:spPr>
          <a:xfrm rot="5400000">
            <a:off x="8220955" y="191554"/>
            <a:ext cx="364655" cy="315861"/>
          </a:xfrm>
          <a:custGeom>
            <a:rect b="b" l="l" r="r" t="t"/>
            <a:pathLst>
              <a:path extrusionOk="0" h="1780" w="2055">
                <a:moveTo>
                  <a:pt x="2054" y="0"/>
                </a:moveTo>
                <a:lnTo>
                  <a:pt x="1464" y="0"/>
                </a:lnTo>
                <a:lnTo>
                  <a:pt x="1027" y="757"/>
                </a:lnTo>
                <a:lnTo>
                  <a:pt x="590" y="0"/>
                </a:lnTo>
                <a:lnTo>
                  <a:pt x="0" y="0"/>
                </a:lnTo>
                <a:lnTo>
                  <a:pt x="1027" y="1779"/>
                </a:lnTo>
                <a:lnTo>
                  <a:pt x="2054" y="0"/>
                </a:lnTo>
              </a:path>
            </a:pathLst>
          </a:custGeom>
          <a:solidFill>
            <a:schemeClr val="accent2"/>
          </a:solidFill>
          <a:ln>
            <a:noFill/>
          </a:ln>
        </p:spPr>
      </p:sp>
      <p:sp>
        <p:nvSpPr>
          <p:cNvPr id="63" name="Google Shape;63;p13"/>
          <p:cNvSpPr/>
          <p:nvPr/>
        </p:nvSpPr>
        <p:spPr>
          <a:xfrm rot="5400000">
            <a:off x="7638163" y="191554"/>
            <a:ext cx="364655" cy="315861"/>
          </a:xfrm>
          <a:custGeom>
            <a:rect b="b" l="l" r="r" t="t"/>
            <a:pathLst>
              <a:path extrusionOk="0" h="1780" w="2055">
                <a:moveTo>
                  <a:pt x="2054" y="0"/>
                </a:moveTo>
                <a:lnTo>
                  <a:pt x="1464" y="0"/>
                </a:lnTo>
                <a:lnTo>
                  <a:pt x="1027" y="757"/>
                </a:lnTo>
                <a:lnTo>
                  <a:pt x="590" y="0"/>
                </a:lnTo>
                <a:lnTo>
                  <a:pt x="0" y="0"/>
                </a:lnTo>
                <a:lnTo>
                  <a:pt x="1027" y="1779"/>
                </a:lnTo>
                <a:lnTo>
                  <a:pt x="2054" y="0"/>
                </a:lnTo>
              </a:path>
            </a:pathLst>
          </a:custGeom>
          <a:solidFill>
            <a:schemeClr val="accent1"/>
          </a:solidFill>
          <a:ln>
            <a:noFill/>
          </a:ln>
        </p:spPr>
      </p:sp>
      <p:sp>
        <p:nvSpPr>
          <p:cNvPr id="64" name="Google Shape;64;p13"/>
          <p:cNvSpPr/>
          <p:nvPr/>
        </p:nvSpPr>
        <p:spPr>
          <a:xfrm rot="5400000">
            <a:off x="8803755" y="191554"/>
            <a:ext cx="364655" cy="315861"/>
          </a:xfrm>
          <a:custGeom>
            <a:rect b="b" l="l" r="r" t="t"/>
            <a:pathLst>
              <a:path extrusionOk="0" h="1780" w="2055">
                <a:moveTo>
                  <a:pt x="2054" y="0"/>
                </a:moveTo>
                <a:lnTo>
                  <a:pt x="1464" y="0"/>
                </a:lnTo>
                <a:lnTo>
                  <a:pt x="1027" y="757"/>
                </a:lnTo>
                <a:lnTo>
                  <a:pt x="590" y="0"/>
                </a:lnTo>
                <a:lnTo>
                  <a:pt x="0" y="0"/>
                </a:lnTo>
                <a:lnTo>
                  <a:pt x="1027" y="1779"/>
                </a:lnTo>
                <a:lnTo>
                  <a:pt x="2054" y="0"/>
                </a:lnTo>
              </a:path>
            </a:pathLst>
          </a:custGeom>
          <a:solidFill>
            <a:schemeClr val="accent3"/>
          </a:solidFill>
          <a:ln>
            <a:noFill/>
          </a:ln>
        </p:spPr>
      </p:sp>
      <p:grpSp>
        <p:nvGrpSpPr>
          <p:cNvPr id="65" name="Google Shape;65;p13"/>
          <p:cNvGrpSpPr/>
          <p:nvPr/>
        </p:nvGrpSpPr>
        <p:grpSpPr>
          <a:xfrm rot="5400000">
            <a:off x="-379744" y="3749105"/>
            <a:ext cx="939887" cy="772987"/>
            <a:chOff x="6778101" y="4547141"/>
            <a:chExt cx="655293" cy="538967"/>
          </a:xfrm>
        </p:grpSpPr>
        <p:sp>
          <p:nvSpPr>
            <p:cNvPr id="66" name="Google Shape;66;p13"/>
            <p:cNvSpPr/>
            <p:nvPr/>
          </p:nvSpPr>
          <p:spPr>
            <a:xfrm>
              <a:off x="6778101" y="4547141"/>
              <a:ext cx="74232" cy="74232"/>
            </a:xfrm>
            <a:custGeom>
              <a:rect b="b" l="l" r="r" t="t"/>
              <a:pathLst>
                <a:path extrusionOk="0" h="261" w="261">
                  <a:moveTo>
                    <a:pt x="130" y="0"/>
                  </a:moveTo>
                  <a:cubicBezTo>
                    <a:pt x="59" y="0"/>
                    <a:pt x="0" y="59"/>
                    <a:pt x="0" y="130"/>
                  </a:cubicBezTo>
                  <a:cubicBezTo>
                    <a:pt x="0" y="202"/>
                    <a:pt x="59"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894426" y="4547141"/>
              <a:ext cx="74232" cy="74232"/>
            </a:xfrm>
            <a:custGeom>
              <a:rect b="b" l="l" r="r" t="t"/>
              <a:pathLst>
                <a:path extrusionOk="0" h="261" w="261">
                  <a:moveTo>
                    <a:pt x="130" y="0"/>
                  </a:moveTo>
                  <a:cubicBezTo>
                    <a:pt x="58" y="0"/>
                    <a:pt x="0" y="59"/>
                    <a:pt x="0" y="130"/>
                  </a:cubicBezTo>
                  <a:cubicBezTo>
                    <a:pt x="0" y="202"/>
                    <a:pt x="58"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7243120" y="4547141"/>
              <a:ext cx="73948" cy="74232"/>
            </a:xfrm>
            <a:custGeom>
              <a:rect b="b" l="l" r="r" t="t"/>
              <a:pathLst>
                <a:path extrusionOk="0" h="261" w="260">
                  <a:moveTo>
                    <a:pt x="129" y="0"/>
                  </a:moveTo>
                  <a:cubicBezTo>
                    <a:pt x="58" y="0"/>
                    <a:pt x="0" y="59"/>
                    <a:pt x="0" y="130"/>
                  </a:cubicBezTo>
                  <a:cubicBezTo>
                    <a:pt x="0" y="202"/>
                    <a:pt x="58" y="260"/>
                    <a:pt x="129" y="260"/>
                  </a:cubicBezTo>
                  <a:cubicBezTo>
                    <a:pt x="201" y="260"/>
                    <a:pt x="259" y="202"/>
                    <a:pt x="259" y="130"/>
                  </a:cubicBezTo>
                  <a:cubicBezTo>
                    <a:pt x="259" y="59"/>
                    <a:pt x="201" y="0"/>
                    <a:pt x="129"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7010468" y="4547141"/>
              <a:ext cx="74232" cy="74232"/>
            </a:xfrm>
            <a:custGeom>
              <a:rect b="b" l="l" r="r" t="t"/>
              <a:pathLst>
                <a:path extrusionOk="0" h="261" w="261">
                  <a:moveTo>
                    <a:pt x="130" y="0"/>
                  </a:moveTo>
                  <a:cubicBezTo>
                    <a:pt x="59" y="0"/>
                    <a:pt x="0" y="59"/>
                    <a:pt x="0" y="130"/>
                  </a:cubicBezTo>
                  <a:cubicBezTo>
                    <a:pt x="0" y="202"/>
                    <a:pt x="59"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7126794" y="4547141"/>
              <a:ext cx="74232" cy="74232"/>
            </a:xfrm>
            <a:custGeom>
              <a:rect b="b" l="l" r="r" t="t"/>
              <a:pathLst>
                <a:path extrusionOk="0" h="261" w="261">
                  <a:moveTo>
                    <a:pt x="130" y="0"/>
                  </a:moveTo>
                  <a:cubicBezTo>
                    <a:pt x="58" y="0"/>
                    <a:pt x="0" y="59"/>
                    <a:pt x="0" y="130"/>
                  </a:cubicBezTo>
                  <a:cubicBezTo>
                    <a:pt x="0" y="202"/>
                    <a:pt x="58"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359161" y="4547141"/>
              <a:ext cx="74232" cy="74232"/>
            </a:xfrm>
            <a:custGeom>
              <a:rect b="b" l="l" r="r" t="t"/>
              <a:pathLst>
                <a:path extrusionOk="0" h="261" w="261">
                  <a:moveTo>
                    <a:pt x="130" y="0"/>
                  </a:moveTo>
                  <a:cubicBezTo>
                    <a:pt x="58" y="0"/>
                    <a:pt x="0" y="59"/>
                    <a:pt x="0" y="130"/>
                  </a:cubicBezTo>
                  <a:cubicBezTo>
                    <a:pt x="0" y="202"/>
                    <a:pt x="58"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7126794" y="4663467"/>
              <a:ext cx="74232" cy="74232"/>
            </a:xfrm>
            <a:custGeom>
              <a:rect b="b" l="l" r="r" t="t"/>
              <a:pathLst>
                <a:path extrusionOk="0" h="261" w="261">
                  <a:moveTo>
                    <a:pt x="130" y="0"/>
                  </a:moveTo>
                  <a:cubicBezTo>
                    <a:pt x="58" y="0"/>
                    <a:pt x="0" y="58"/>
                    <a:pt x="0" y="130"/>
                  </a:cubicBezTo>
                  <a:cubicBezTo>
                    <a:pt x="0" y="201"/>
                    <a:pt x="58" y="260"/>
                    <a:pt x="130" y="260"/>
                  </a:cubicBezTo>
                  <a:cubicBezTo>
                    <a:pt x="202" y="260"/>
                    <a:pt x="260" y="201"/>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6894426" y="4663467"/>
              <a:ext cx="74232" cy="74232"/>
            </a:xfrm>
            <a:custGeom>
              <a:rect b="b" l="l" r="r" t="t"/>
              <a:pathLst>
                <a:path extrusionOk="0" h="261" w="261">
                  <a:moveTo>
                    <a:pt x="130" y="0"/>
                  </a:moveTo>
                  <a:cubicBezTo>
                    <a:pt x="58" y="0"/>
                    <a:pt x="0" y="58"/>
                    <a:pt x="0" y="130"/>
                  </a:cubicBezTo>
                  <a:cubicBezTo>
                    <a:pt x="0" y="201"/>
                    <a:pt x="58" y="260"/>
                    <a:pt x="130" y="260"/>
                  </a:cubicBezTo>
                  <a:cubicBezTo>
                    <a:pt x="202" y="260"/>
                    <a:pt x="260" y="201"/>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243120" y="4663467"/>
              <a:ext cx="73948" cy="74232"/>
            </a:xfrm>
            <a:custGeom>
              <a:rect b="b" l="l" r="r" t="t"/>
              <a:pathLst>
                <a:path extrusionOk="0" h="261" w="260">
                  <a:moveTo>
                    <a:pt x="129" y="0"/>
                  </a:moveTo>
                  <a:cubicBezTo>
                    <a:pt x="58" y="0"/>
                    <a:pt x="0" y="58"/>
                    <a:pt x="0" y="130"/>
                  </a:cubicBezTo>
                  <a:cubicBezTo>
                    <a:pt x="0" y="201"/>
                    <a:pt x="58" y="260"/>
                    <a:pt x="129" y="260"/>
                  </a:cubicBezTo>
                  <a:cubicBezTo>
                    <a:pt x="201" y="260"/>
                    <a:pt x="259" y="201"/>
                    <a:pt x="259" y="130"/>
                  </a:cubicBezTo>
                  <a:cubicBezTo>
                    <a:pt x="259" y="58"/>
                    <a:pt x="201" y="0"/>
                    <a:pt x="129"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359161" y="4663467"/>
              <a:ext cx="74232" cy="74232"/>
            </a:xfrm>
            <a:custGeom>
              <a:rect b="b" l="l" r="r" t="t"/>
              <a:pathLst>
                <a:path extrusionOk="0" h="261" w="261">
                  <a:moveTo>
                    <a:pt x="130" y="0"/>
                  </a:moveTo>
                  <a:cubicBezTo>
                    <a:pt x="58" y="0"/>
                    <a:pt x="0" y="58"/>
                    <a:pt x="0" y="130"/>
                  </a:cubicBezTo>
                  <a:cubicBezTo>
                    <a:pt x="0" y="201"/>
                    <a:pt x="58" y="260"/>
                    <a:pt x="130" y="260"/>
                  </a:cubicBezTo>
                  <a:cubicBezTo>
                    <a:pt x="202" y="260"/>
                    <a:pt x="260" y="201"/>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6778101" y="4663467"/>
              <a:ext cx="74232" cy="74232"/>
            </a:xfrm>
            <a:custGeom>
              <a:rect b="b" l="l" r="r" t="t"/>
              <a:pathLst>
                <a:path extrusionOk="0" h="261" w="261">
                  <a:moveTo>
                    <a:pt x="130" y="0"/>
                  </a:moveTo>
                  <a:cubicBezTo>
                    <a:pt x="59" y="0"/>
                    <a:pt x="0" y="58"/>
                    <a:pt x="0" y="130"/>
                  </a:cubicBezTo>
                  <a:cubicBezTo>
                    <a:pt x="0" y="201"/>
                    <a:pt x="59" y="260"/>
                    <a:pt x="130" y="260"/>
                  </a:cubicBezTo>
                  <a:cubicBezTo>
                    <a:pt x="202" y="260"/>
                    <a:pt x="260" y="201"/>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7010468" y="4663467"/>
              <a:ext cx="74232" cy="74232"/>
            </a:xfrm>
            <a:custGeom>
              <a:rect b="b" l="l" r="r" t="t"/>
              <a:pathLst>
                <a:path extrusionOk="0" h="261" w="261">
                  <a:moveTo>
                    <a:pt x="130" y="0"/>
                  </a:moveTo>
                  <a:cubicBezTo>
                    <a:pt x="59" y="0"/>
                    <a:pt x="0" y="58"/>
                    <a:pt x="0" y="130"/>
                  </a:cubicBezTo>
                  <a:cubicBezTo>
                    <a:pt x="0" y="201"/>
                    <a:pt x="59" y="260"/>
                    <a:pt x="130" y="260"/>
                  </a:cubicBezTo>
                  <a:cubicBezTo>
                    <a:pt x="202" y="260"/>
                    <a:pt x="260" y="201"/>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243120" y="4779509"/>
              <a:ext cx="73948" cy="74232"/>
            </a:xfrm>
            <a:custGeom>
              <a:rect b="b" l="l" r="r" t="t"/>
              <a:pathLst>
                <a:path extrusionOk="0" h="261" w="260">
                  <a:moveTo>
                    <a:pt x="129" y="0"/>
                  </a:moveTo>
                  <a:cubicBezTo>
                    <a:pt x="58" y="0"/>
                    <a:pt x="0" y="59"/>
                    <a:pt x="0" y="130"/>
                  </a:cubicBezTo>
                  <a:cubicBezTo>
                    <a:pt x="0" y="202"/>
                    <a:pt x="58" y="260"/>
                    <a:pt x="129" y="260"/>
                  </a:cubicBezTo>
                  <a:cubicBezTo>
                    <a:pt x="201" y="260"/>
                    <a:pt x="259" y="202"/>
                    <a:pt x="259" y="130"/>
                  </a:cubicBezTo>
                  <a:cubicBezTo>
                    <a:pt x="259" y="59"/>
                    <a:pt x="201" y="0"/>
                    <a:pt x="129"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7359161" y="4779509"/>
              <a:ext cx="74232" cy="74232"/>
            </a:xfrm>
            <a:custGeom>
              <a:rect b="b" l="l" r="r" t="t"/>
              <a:pathLst>
                <a:path extrusionOk="0" h="261" w="261">
                  <a:moveTo>
                    <a:pt x="130" y="0"/>
                  </a:moveTo>
                  <a:cubicBezTo>
                    <a:pt x="58" y="0"/>
                    <a:pt x="0" y="59"/>
                    <a:pt x="0" y="130"/>
                  </a:cubicBezTo>
                  <a:cubicBezTo>
                    <a:pt x="0" y="202"/>
                    <a:pt x="58"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6778101" y="4779509"/>
              <a:ext cx="74232" cy="74232"/>
            </a:xfrm>
            <a:custGeom>
              <a:rect b="b" l="l" r="r" t="t"/>
              <a:pathLst>
                <a:path extrusionOk="0" h="261" w="261">
                  <a:moveTo>
                    <a:pt x="130" y="0"/>
                  </a:moveTo>
                  <a:cubicBezTo>
                    <a:pt x="59" y="0"/>
                    <a:pt x="0" y="59"/>
                    <a:pt x="0" y="130"/>
                  </a:cubicBezTo>
                  <a:cubicBezTo>
                    <a:pt x="0" y="202"/>
                    <a:pt x="59"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7126794" y="4779509"/>
              <a:ext cx="74232" cy="74232"/>
            </a:xfrm>
            <a:custGeom>
              <a:rect b="b" l="l" r="r" t="t"/>
              <a:pathLst>
                <a:path extrusionOk="0" h="261" w="261">
                  <a:moveTo>
                    <a:pt x="130" y="0"/>
                  </a:moveTo>
                  <a:cubicBezTo>
                    <a:pt x="58" y="0"/>
                    <a:pt x="0" y="59"/>
                    <a:pt x="0" y="130"/>
                  </a:cubicBezTo>
                  <a:cubicBezTo>
                    <a:pt x="0" y="202"/>
                    <a:pt x="58"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7010468" y="4779509"/>
              <a:ext cx="74232" cy="74232"/>
            </a:xfrm>
            <a:custGeom>
              <a:rect b="b" l="l" r="r" t="t"/>
              <a:pathLst>
                <a:path extrusionOk="0" h="261" w="261">
                  <a:moveTo>
                    <a:pt x="130" y="0"/>
                  </a:moveTo>
                  <a:cubicBezTo>
                    <a:pt x="59" y="0"/>
                    <a:pt x="0" y="59"/>
                    <a:pt x="0" y="130"/>
                  </a:cubicBezTo>
                  <a:cubicBezTo>
                    <a:pt x="0" y="202"/>
                    <a:pt x="59"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894426" y="4779509"/>
              <a:ext cx="74232" cy="74232"/>
            </a:xfrm>
            <a:custGeom>
              <a:rect b="b" l="l" r="r" t="t"/>
              <a:pathLst>
                <a:path extrusionOk="0" h="261" w="261">
                  <a:moveTo>
                    <a:pt x="130" y="0"/>
                  </a:moveTo>
                  <a:cubicBezTo>
                    <a:pt x="58" y="0"/>
                    <a:pt x="0" y="59"/>
                    <a:pt x="0" y="130"/>
                  </a:cubicBezTo>
                  <a:cubicBezTo>
                    <a:pt x="0" y="202"/>
                    <a:pt x="58"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778101" y="4895835"/>
              <a:ext cx="74232" cy="74232"/>
            </a:xfrm>
            <a:custGeom>
              <a:rect b="b" l="l" r="r" t="t"/>
              <a:pathLst>
                <a:path extrusionOk="0" h="261" w="261">
                  <a:moveTo>
                    <a:pt x="130" y="0"/>
                  </a:moveTo>
                  <a:cubicBezTo>
                    <a:pt x="59" y="0"/>
                    <a:pt x="0" y="58"/>
                    <a:pt x="0" y="130"/>
                  </a:cubicBezTo>
                  <a:cubicBezTo>
                    <a:pt x="0" y="202"/>
                    <a:pt x="59" y="260"/>
                    <a:pt x="130" y="260"/>
                  </a:cubicBezTo>
                  <a:cubicBezTo>
                    <a:pt x="202" y="260"/>
                    <a:pt x="260" y="202"/>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894426" y="4895835"/>
              <a:ext cx="74232" cy="74232"/>
            </a:xfrm>
            <a:custGeom>
              <a:rect b="b" l="l" r="r" t="t"/>
              <a:pathLst>
                <a:path extrusionOk="0" h="261" w="261">
                  <a:moveTo>
                    <a:pt x="130" y="0"/>
                  </a:moveTo>
                  <a:cubicBezTo>
                    <a:pt x="58" y="0"/>
                    <a:pt x="0" y="58"/>
                    <a:pt x="0" y="130"/>
                  </a:cubicBezTo>
                  <a:cubicBezTo>
                    <a:pt x="0" y="202"/>
                    <a:pt x="58" y="260"/>
                    <a:pt x="130" y="260"/>
                  </a:cubicBezTo>
                  <a:cubicBezTo>
                    <a:pt x="202" y="260"/>
                    <a:pt x="260" y="202"/>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126794" y="4895835"/>
              <a:ext cx="74232" cy="74232"/>
            </a:xfrm>
            <a:custGeom>
              <a:rect b="b" l="l" r="r" t="t"/>
              <a:pathLst>
                <a:path extrusionOk="0" h="261" w="261">
                  <a:moveTo>
                    <a:pt x="130" y="0"/>
                  </a:moveTo>
                  <a:cubicBezTo>
                    <a:pt x="58" y="0"/>
                    <a:pt x="0" y="58"/>
                    <a:pt x="0" y="130"/>
                  </a:cubicBezTo>
                  <a:cubicBezTo>
                    <a:pt x="0" y="202"/>
                    <a:pt x="58" y="260"/>
                    <a:pt x="130" y="260"/>
                  </a:cubicBezTo>
                  <a:cubicBezTo>
                    <a:pt x="202" y="260"/>
                    <a:pt x="260" y="202"/>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7243120" y="4895835"/>
              <a:ext cx="73948" cy="74232"/>
            </a:xfrm>
            <a:custGeom>
              <a:rect b="b" l="l" r="r" t="t"/>
              <a:pathLst>
                <a:path extrusionOk="0" h="261" w="260">
                  <a:moveTo>
                    <a:pt x="129" y="0"/>
                  </a:moveTo>
                  <a:cubicBezTo>
                    <a:pt x="58" y="0"/>
                    <a:pt x="0" y="58"/>
                    <a:pt x="0" y="130"/>
                  </a:cubicBezTo>
                  <a:cubicBezTo>
                    <a:pt x="0" y="202"/>
                    <a:pt x="58" y="260"/>
                    <a:pt x="129" y="260"/>
                  </a:cubicBezTo>
                  <a:cubicBezTo>
                    <a:pt x="201" y="260"/>
                    <a:pt x="259" y="202"/>
                    <a:pt x="259" y="130"/>
                  </a:cubicBezTo>
                  <a:cubicBezTo>
                    <a:pt x="259" y="58"/>
                    <a:pt x="201" y="0"/>
                    <a:pt x="129"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359161" y="4895835"/>
              <a:ext cx="74232" cy="74232"/>
            </a:xfrm>
            <a:custGeom>
              <a:rect b="b" l="l" r="r" t="t"/>
              <a:pathLst>
                <a:path extrusionOk="0" h="261" w="261">
                  <a:moveTo>
                    <a:pt x="130" y="0"/>
                  </a:moveTo>
                  <a:cubicBezTo>
                    <a:pt x="58" y="0"/>
                    <a:pt x="0" y="58"/>
                    <a:pt x="0" y="130"/>
                  </a:cubicBezTo>
                  <a:cubicBezTo>
                    <a:pt x="0" y="202"/>
                    <a:pt x="58" y="260"/>
                    <a:pt x="130" y="260"/>
                  </a:cubicBezTo>
                  <a:cubicBezTo>
                    <a:pt x="202" y="260"/>
                    <a:pt x="260" y="202"/>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010468" y="4895835"/>
              <a:ext cx="74232" cy="74232"/>
            </a:xfrm>
            <a:custGeom>
              <a:rect b="b" l="l" r="r" t="t"/>
              <a:pathLst>
                <a:path extrusionOk="0" h="261" w="261">
                  <a:moveTo>
                    <a:pt x="130" y="0"/>
                  </a:moveTo>
                  <a:cubicBezTo>
                    <a:pt x="59" y="0"/>
                    <a:pt x="0" y="58"/>
                    <a:pt x="0" y="130"/>
                  </a:cubicBezTo>
                  <a:cubicBezTo>
                    <a:pt x="0" y="202"/>
                    <a:pt x="59" y="260"/>
                    <a:pt x="130" y="260"/>
                  </a:cubicBezTo>
                  <a:cubicBezTo>
                    <a:pt x="202" y="260"/>
                    <a:pt x="260" y="202"/>
                    <a:pt x="260" y="130"/>
                  </a:cubicBezTo>
                  <a:cubicBezTo>
                    <a:pt x="260" y="58"/>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010468" y="5011876"/>
              <a:ext cx="74232" cy="74232"/>
            </a:xfrm>
            <a:custGeom>
              <a:rect b="b" l="l" r="r" t="t"/>
              <a:pathLst>
                <a:path extrusionOk="0" h="261" w="261">
                  <a:moveTo>
                    <a:pt x="130" y="0"/>
                  </a:moveTo>
                  <a:cubicBezTo>
                    <a:pt x="59" y="0"/>
                    <a:pt x="0" y="59"/>
                    <a:pt x="0" y="130"/>
                  </a:cubicBezTo>
                  <a:cubicBezTo>
                    <a:pt x="0" y="202"/>
                    <a:pt x="59"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894426" y="5011876"/>
              <a:ext cx="74232" cy="74232"/>
            </a:xfrm>
            <a:custGeom>
              <a:rect b="b" l="l" r="r" t="t"/>
              <a:pathLst>
                <a:path extrusionOk="0" h="261" w="261">
                  <a:moveTo>
                    <a:pt x="130" y="0"/>
                  </a:moveTo>
                  <a:cubicBezTo>
                    <a:pt x="58" y="0"/>
                    <a:pt x="0" y="59"/>
                    <a:pt x="0" y="130"/>
                  </a:cubicBezTo>
                  <a:cubicBezTo>
                    <a:pt x="0" y="202"/>
                    <a:pt x="58"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359161" y="5011876"/>
              <a:ext cx="74232" cy="74232"/>
            </a:xfrm>
            <a:custGeom>
              <a:rect b="b" l="l" r="r" t="t"/>
              <a:pathLst>
                <a:path extrusionOk="0" h="261" w="261">
                  <a:moveTo>
                    <a:pt x="130" y="0"/>
                  </a:moveTo>
                  <a:cubicBezTo>
                    <a:pt x="58" y="0"/>
                    <a:pt x="0" y="59"/>
                    <a:pt x="0" y="130"/>
                  </a:cubicBezTo>
                  <a:cubicBezTo>
                    <a:pt x="0" y="202"/>
                    <a:pt x="58"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126794" y="5011876"/>
              <a:ext cx="74232" cy="74232"/>
            </a:xfrm>
            <a:custGeom>
              <a:rect b="b" l="l" r="r" t="t"/>
              <a:pathLst>
                <a:path extrusionOk="0" h="261" w="261">
                  <a:moveTo>
                    <a:pt x="130" y="0"/>
                  </a:moveTo>
                  <a:cubicBezTo>
                    <a:pt x="58" y="0"/>
                    <a:pt x="0" y="59"/>
                    <a:pt x="0" y="130"/>
                  </a:cubicBezTo>
                  <a:cubicBezTo>
                    <a:pt x="0" y="202"/>
                    <a:pt x="58"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778101" y="5011876"/>
              <a:ext cx="74232" cy="74232"/>
            </a:xfrm>
            <a:custGeom>
              <a:rect b="b" l="l" r="r" t="t"/>
              <a:pathLst>
                <a:path extrusionOk="0" h="261" w="261">
                  <a:moveTo>
                    <a:pt x="130" y="0"/>
                  </a:moveTo>
                  <a:cubicBezTo>
                    <a:pt x="59" y="0"/>
                    <a:pt x="0" y="59"/>
                    <a:pt x="0" y="130"/>
                  </a:cubicBezTo>
                  <a:cubicBezTo>
                    <a:pt x="0" y="202"/>
                    <a:pt x="59" y="260"/>
                    <a:pt x="130" y="260"/>
                  </a:cubicBezTo>
                  <a:cubicBezTo>
                    <a:pt x="202" y="260"/>
                    <a:pt x="260" y="202"/>
                    <a:pt x="260" y="130"/>
                  </a:cubicBezTo>
                  <a:cubicBezTo>
                    <a:pt x="260" y="59"/>
                    <a:pt x="202" y="0"/>
                    <a:pt x="130"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243120" y="5011876"/>
              <a:ext cx="73948" cy="74232"/>
            </a:xfrm>
            <a:custGeom>
              <a:rect b="b" l="l" r="r" t="t"/>
              <a:pathLst>
                <a:path extrusionOk="0" h="261" w="260">
                  <a:moveTo>
                    <a:pt x="129" y="0"/>
                  </a:moveTo>
                  <a:cubicBezTo>
                    <a:pt x="58" y="0"/>
                    <a:pt x="0" y="59"/>
                    <a:pt x="0" y="130"/>
                  </a:cubicBezTo>
                  <a:cubicBezTo>
                    <a:pt x="0" y="202"/>
                    <a:pt x="58" y="260"/>
                    <a:pt x="129" y="260"/>
                  </a:cubicBezTo>
                  <a:cubicBezTo>
                    <a:pt x="201" y="260"/>
                    <a:pt x="259" y="202"/>
                    <a:pt x="259" y="130"/>
                  </a:cubicBezTo>
                  <a:cubicBezTo>
                    <a:pt x="259" y="59"/>
                    <a:pt x="201" y="0"/>
                    <a:pt x="129" y="0"/>
                  </a:cubicBezTo>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13"/>
          <p:cNvSpPr/>
          <p:nvPr/>
        </p:nvSpPr>
        <p:spPr>
          <a:xfrm>
            <a:off x="263675" y="645333"/>
            <a:ext cx="213035" cy="212999"/>
          </a:xfrm>
          <a:custGeom>
            <a:rect b="b" l="l" r="r" t="t"/>
            <a:pathLst>
              <a:path extrusionOk="0" h="674" w="674">
                <a:moveTo>
                  <a:pt x="673" y="268"/>
                </a:moveTo>
                <a:lnTo>
                  <a:pt x="406" y="268"/>
                </a:lnTo>
                <a:lnTo>
                  <a:pt x="406" y="0"/>
                </a:lnTo>
                <a:lnTo>
                  <a:pt x="268" y="0"/>
                </a:lnTo>
                <a:lnTo>
                  <a:pt x="268" y="268"/>
                </a:lnTo>
                <a:lnTo>
                  <a:pt x="0" y="268"/>
                </a:lnTo>
                <a:lnTo>
                  <a:pt x="0" y="405"/>
                </a:lnTo>
                <a:lnTo>
                  <a:pt x="268" y="405"/>
                </a:lnTo>
                <a:lnTo>
                  <a:pt x="268" y="673"/>
                </a:lnTo>
                <a:lnTo>
                  <a:pt x="406" y="673"/>
                </a:lnTo>
                <a:lnTo>
                  <a:pt x="406" y="405"/>
                </a:lnTo>
                <a:lnTo>
                  <a:pt x="673" y="405"/>
                </a:lnTo>
                <a:lnTo>
                  <a:pt x="673" y="268"/>
                </a:lnTo>
              </a:path>
            </a:pathLst>
          </a:custGeom>
          <a:solidFill>
            <a:schemeClr val="accen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ctrTitle"/>
          </p:nvPr>
        </p:nvSpPr>
        <p:spPr>
          <a:xfrm>
            <a:off x="168125" y="443025"/>
            <a:ext cx="8455500" cy="924000"/>
          </a:xfrm>
          <a:prstGeom prst="rect">
            <a:avLst/>
          </a:prstGeom>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b="0" lang="en" sz="3450">
                <a:solidFill>
                  <a:srgbClr val="000000"/>
                </a:solidFill>
                <a:latin typeface="Arial"/>
                <a:ea typeface="Arial"/>
                <a:cs typeface="Arial"/>
                <a:sym typeface="Arial"/>
              </a:rPr>
              <a:t>Personal Finance Management System</a:t>
            </a:r>
            <a:endParaRPr sz="5520"/>
          </a:p>
        </p:txBody>
      </p:sp>
      <p:sp>
        <p:nvSpPr>
          <p:cNvPr id="102" name="Google Shape;102;p14"/>
          <p:cNvSpPr/>
          <p:nvPr/>
        </p:nvSpPr>
        <p:spPr>
          <a:xfrm rot="10800000">
            <a:off x="6581222" y="3293171"/>
            <a:ext cx="1849554" cy="1849554"/>
          </a:xfrm>
          <a:custGeom>
            <a:rect b="b" l="l" r="r" t="t"/>
            <a:pathLst>
              <a:path extrusionOk="0" h="8826" w="8826">
                <a:moveTo>
                  <a:pt x="5218" y="0"/>
                </a:moveTo>
                <a:lnTo>
                  <a:pt x="0" y="5219"/>
                </a:lnTo>
                <a:lnTo>
                  <a:pt x="0" y="8825"/>
                </a:lnTo>
                <a:lnTo>
                  <a:pt x="8825" y="0"/>
                </a:lnTo>
                <a:lnTo>
                  <a:pt x="5218" y="0"/>
                </a:lnTo>
              </a:path>
            </a:pathLst>
          </a:custGeom>
          <a:solidFill>
            <a:schemeClr val="dk2"/>
          </a:solidFill>
          <a:ln>
            <a:noFill/>
          </a:ln>
        </p:spPr>
      </p:sp>
      <p:sp>
        <p:nvSpPr>
          <p:cNvPr id="103" name="Google Shape;103;p14"/>
          <p:cNvSpPr/>
          <p:nvPr/>
        </p:nvSpPr>
        <p:spPr>
          <a:xfrm>
            <a:off x="6881860" y="-6"/>
            <a:ext cx="584473" cy="506259"/>
          </a:xfrm>
          <a:custGeom>
            <a:rect b="b" l="l" r="r" t="t"/>
            <a:pathLst>
              <a:path extrusionOk="0" h="1780" w="2055">
                <a:moveTo>
                  <a:pt x="2054" y="0"/>
                </a:moveTo>
                <a:lnTo>
                  <a:pt x="1464" y="0"/>
                </a:lnTo>
                <a:lnTo>
                  <a:pt x="1027" y="757"/>
                </a:lnTo>
                <a:lnTo>
                  <a:pt x="590" y="0"/>
                </a:lnTo>
                <a:lnTo>
                  <a:pt x="0" y="0"/>
                </a:lnTo>
                <a:lnTo>
                  <a:pt x="1027" y="1779"/>
                </a:lnTo>
                <a:lnTo>
                  <a:pt x="2054" y="0"/>
                </a:lnTo>
              </a:path>
            </a:pathLst>
          </a:custGeom>
          <a:solidFill>
            <a:schemeClr val="accent1"/>
          </a:solidFill>
          <a:ln>
            <a:noFill/>
          </a:ln>
        </p:spPr>
      </p:sp>
      <p:sp>
        <p:nvSpPr>
          <p:cNvPr id="104" name="Google Shape;104;p14"/>
          <p:cNvSpPr txBox="1"/>
          <p:nvPr/>
        </p:nvSpPr>
        <p:spPr>
          <a:xfrm>
            <a:off x="350625" y="2388575"/>
            <a:ext cx="4676400" cy="218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t>GROUP NO - 7 </a:t>
            </a:r>
            <a:endParaRPr b="1" sz="1800"/>
          </a:p>
          <a:p>
            <a:pPr indent="0" lvl="0" marL="0" rtl="0" algn="l">
              <a:spcBef>
                <a:spcPts val="1600"/>
              </a:spcBef>
              <a:spcAft>
                <a:spcPts val="0"/>
              </a:spcAft>
              <a:buNone/>
            </a:pPr>
            <a:r>
              <a:rPr b="1" lang="en" sz="1800">
                <a:solidFill>
                  <a:schemeClr val="dk2"/>
                </a:solidFill>
              </a:rPr>
              <a:t>Ankith Reddy Pati</a:t>
            </a:r>
            <a:endParaRPr b="1" sz="1800">
              <a:solidFill>
                <a:schemeClr val="dk2"/>
              </a:solidFill>
            </a:endParaRPr>
          </a:p>
          <a:p>
            <a:pPr indent="0" lvl="0" marL="0" rtl="0" algn="l">
              <a:spcBef>
                <a:spcPts val="0"/>
              </a:spcBef>
              <a:spcAft>
                <a:spcPts val="0"/>
              </a:spcAft>
              <a:buNone/>
            </a:pPr>
            <a:r>
              <a:rPr b="1" lang="en" sz="1800">
                <a:solidFill>
                  <a:schemeClr val="dk2"/>
                </a:solidFill>
              </a:rPr>
              <a:t>Bhuvana Ravikumar</a:t>
            </a:r>
            <a:endParaRPr b="1" sz="1800">
              <a:solidFill>
                <a:schemeClr val="dk2"/>
              </a:solidFill>
            </a:endParaRPr>
          </a:p>
          <a:p>
            <a:pPr indent="0" lvl="0" marL="0" rtl="0" algn="l">
              <a:spcBef>
                <a:spcPts val="0"/>
              </a:spcBef>
              <a:spcAft>
                <a:spcPts val="0"/>
              </a:spcAft>
              <a:buClr>
                <a:schemeClr val="dk2"/>
              </a:buClr>
              <a:buSzPts val="1100"/>
              <a:buFont typeface="Arial"/>
              <a:buNone/>
            </a:pPr>
            <a:r>
              <a:rPr b="1" lang="en" sz="1800">
                <a:solidFill>
                  <a:schemeClr val="dk2"/>
                </a:solidFill>
              </a:rPr>
              <a:t>Sijoy Almeida</a:t>
            </a:r>
            <a:endParaRPr b="1" sz="1800">
              <a:solidFill>
                <a:schemeClr val="dk2"/>
              </a:solidFill>
            </a:endParaRPr>
          </a:p>
          <a:p>
            <a:pPr indent="0" lvl="0" marL="0" rtl="0" algn="l">
              <a:spcBef>
                <a:spcPts val="0"/>
              </a:spcBef>
              <a:spcAft>
                <a:spcPts val="0"/>
              </a:spcAft>
              <a:buNone/>
            </a:pPr>
            <a:r>
              <a:rPr b="1" lang="en" sz="1800"/>
              <a:t>Haocheng Xu</a:t>
            </a:r>
            <a:endParaRPr b="1" sz="1800"/>
          </a:p>
          <a:p>
            <a:pPr indent="0" lvl="0" marL="0" rtl="0" algn="l">
              <a:spcBef>
                <a:spcPts val="0"/>
              </a:spcBef>
              <a:spcAft>
                <a:spcPts val="0"/>
              </a:spcAft>
              <a:buNone/>
            </a:pPr>
            <a:r>
              <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344250" y="1403850"/>
            <a:ext cx="8455500" cy="2146800"/>
          </a:xfrm>
          <a:prstGeom prst="rect">
            <a:avLst/>
          </a:prstGeom>
          <a:solidFill>
            <a:schemeClr val="dk1"/>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170" name="Google Shape;170;p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720000" y="20177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1F2C8F"/>
              </a:buClr>
              <a:buSzPts val="4400"/>
              <a:buFont typeface="Arial Black"/>
              <a:buNone/>
            </a:pPr>
            <a:r>
              <a:rPr b="1" lang="en" sz="1800">
                <a:solidFill>
                  <a:srgbClr val="1F2C8F"/>
                </a:solidFill>
                <a:latin typeface="Times New Roman"/>
                <a:ea typeface="Times New Roman"/>
                <a:cs typeface="Times New Roman"/>
                <a:sym typeface="Times New Roman"/>
              </a:rPr>
              <a:t>INTRODUCTION</a:t>
            </a:r>
            <a:endParaRPr sz="1800"/>
          </a:p>
        </p:txBody>
      </p:sp>
      <p:sp>
        <p:nvSpPr>
          <p:cNvPr id="110" name="Google Shape;110;p15"/>
          <p:cNvSpPr txBox="1"/>
          <p:nvPr>
            <p:ph idx="1" type="subTitle"/>
          </p:nvPr>
        </p:nvSpPr>
        <p:spPr>
          <a:xfrm>
            <a:off x="720000" y="580825"/>
            <a:ext cx="7437000" cy="16668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n">
                <a:solidFill>
                  <a:srgbClr val="000000"/>
                </a:solidFill>
                <a:latin typeface="Times New Roman"/>
                <a:ea typeface="Times New Roman"/>
                <a:cs typeface="Times New Roman"/>
                <a:sym typeface="Times New Roman"/>
              </a:rPr>
              <a:t>The Personal Finance Management System revolutionizes the way individuals oversee their financial landscape, providing an intuitive platform to manage investments, bank transactions, and net worth. Tailored to simplify the complexities of personal finance, it delivers a comprehensive dashboard for insightful financial analysis and planning. This system is the cornerstone for anyone seeking to enhance their financial literacy and make informed decisions for a secure financial future.</a:t>
            </a:r>
            <a:endParaRPr b="1">
              <a:solidFill>
                <a:srgbClr val="000000"/>
              </a:solidFill>
              <a:latin typeface="Times New Roman"/>
              <a:ea typeface="Times New Roman"/>
              <a:cs typeface="Times New Roman"/>
              <a:sym typeface="Times New Roman"/>
            </a:endParaRPr>
          </a:p>
        </p:txBody>
      </p:sp>
      <p:sp>
        <p:nvSpPr>
          <p:cNvPr id="111" name="Google Shape;111;p15"/>
          <p:cNvSpPr txBox="1"/>
          <p:nvPr>
            <p:ph idx="2" type="subTitle"/>
          </p:nvPr>
        </p:nvSpPr>
        <p:spPr>
          <a:xfrm>
            <a:off x="545200" y="2455525"/>
            <a:ext cx="7848000" cy="2023200"/>
          </a:xfrm>
          <a:prstGeom prst="rect">
            <a:avLst/>
          </a:prstGeom>
        </p:spPr>
        <p:txBody>
          <a:bodyPr anchorCtr="0" anchor="t" bIns="91425" lIns="91425" spcFirstLastPara="1" rIns="91425" wrap="square" tIns="91425">
            <a:noAutofit/>
          </a:bodyPr>
          <a:lstStyle/>
          <a:p>
            <a:pPr indent="-350837" lvl="0" marL="457200" rtl="0" algn="just">
              <a:lnSpc>
                <a:spcPct val="80000"/>
              </a:lnSpc>
              <a:spcBef>
                <a:spcPts val="0"/>
              </a:spcBef>
              <a:spcAft>
                <a:spcPts val="0"/>
              </a:spcAft>
              <a:buClr>
                <a:srgbClr val="000000"/>
              </a:buClr>
              <a:buSzPts val="1925"/>
              <a:buFont typeface="Times New Roman"/>
              <a:buChar char="●"/>
            </a:pPr>
            <a:r>
              <a:rPr lang="en" sz="1925">
                <a:solidFill>
                  <a:srgbClr val="000000"/>
                </a:solidFill>
                <a:latin typeface="Times New Roman"/>
                <a:ea typeface="Times New Roman"/>
                <a:cs typeface="Times New Roman"/>
                <a:sym typeface="Times New Roman"/>
              </a:rPr>
              <a:t>To provide a user-friendly platform for individuals to track and manage their personal finances effectively.</a:t>
            </a:r>
            <a:endParaRPr sz="1925">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t/>
            </a:r>
            <a:endParaRPr sz="1925">
              <a:solidFill>
                <a:srgbClr val="000000"/>
              </a:solidFill>
              <a:latin typeface="Times New Roman"/>
              <a:ea typeface="Times New Roman"/>
              <a:cs typeface="Times New Roman"/>
              <a:sym typeface="Times New Roman"/>
            </a:endParaRPr>
          </a:p>
          <a:p>
            <a:pPr indent="-350837" lvl="0" marL="457200" rtl="0" algn="just">
              <a:lnSpc>
                <a:spcPct val="80000"/>
              </a:lnSpc>
              <a:spcBef>
                <a:spcPts val="0"/>
              </a:spcBef>
              <a:spcAft>
                <a:spcPts val="0"/>
              </a:spcAft>
              <a:buClr>
                <a:srgbClr val="000000"/>
              </a:buClr>
              <a:buSzPts val="1925"/>
              <a:buFont typeface="Times New Roman"/>
              <a:buChar char="●"/>
            </a:pPr>
            <a:r>
              <a:rPr lang="en" sz="1925">
                <a:solidFill>
                  <a:srgbClr val="000000"/>
                </a:solidFill>
                <a:latin typeface="Times New Roman"/>
                <a:ea typeface="Times New Roman"/>
                <a:cs typeface="Times New Roman"/>
                <a:sym typeface="Times New Roman"/>
              </a:rPr>
              <a:t>To simplify the complex task of budgeting, tracking investments, bank transactions, and analyzing assets and liabilities.</a:t>
            </a:r>
            <a:endParaRPr sz="1925">
              <a:solidFill>
                <a:srgbClr val="000000"/>
              </a:solidFill>
              <a:latin typeface="Times New Roman"/>
              <a:ea typeface="Times New Roman"/>
              <a:cs typeface="Times New Roman"/>
              <a:sym typeface="Times New Roman"/>
            </a:endParaRPr>
          </a:p>
          <a:p>
            <a:pPr indent="0" lvl="0" marL="0" rtl="0" algn="just">
              <a:lnSpc>
                <a:spcPct val="80000"/>
              </a:lnSpc>
              <a:spcBef>
                <a:spcPts val="0"/>
              </a:spcBef>
              <a:spcAft>
                <a:spcPts val="0"/>
              </a:spcAft>
              <a:buNone/>
            </a:pPr>
            <a:r>
              <a:t/>
            </a:r>
            <a:endParaRPr sz="1925">
              <a:solidFill>
                <a:srgbClr val="000000"/>
              </a:solidFill>
              <a:latin typeface="Times New Roman"/>
              <a:ea typeface="Times New Roman"/>
              <a:cs typeface="Times New Roman"/>
              <a:sym typeface="Times New Roman"/>
            </a:endParaRPr>
          </a:p>
          <a:p>
            <a:pPr indent="-350837" lvl="0" marL="457200" rtl="0" algn="just">
              <a:lnSpc>
                <a:spcPct val="80000"/>
              </a:lnSpc>
              <a:spcBef>
                <a:spcPts val="0"/>
              </a:spcBef>
              <a:spcAft>
                <a:spcPts val="0"/>
              </a:spcAft>
              <a:buClr>
                <a:srgbClr val="000000"/>
              </a:buClr>
              <a:buSzPts val="1925"/>
              <a:buFont typeface="Times New Roman"/>
              <a:buChar char="●"/>
            </a:pPr>
            <a:r>
              <a:rPr lang="en" sz="1925">
                <a:solidFill>
                  <a:srgbClr val="000000"/>
                </a:solidFill>
                <a:latin typeface="Times New Roman"/>
                <a:ea typeface="Times New Roman"/>
                <a:cs typeface="Times New Roman"/>
                <a:sym typeface="Times New Roman"/>
              </a:rPr>
              <a:t>To enable users to make informed decisions about their financial future by offering a comprehensive view of their financial status.</a:t>
            </a:r>
            <a:endParaRPr sz="1925">
              <a:solidFill>
                <a:srgbClr val="000000"/>
              </a:solidFill>
              <a:latin typeface="Times New Roman"/>
              <a:ea typeface="Times New Roman"/>
              <a:cs typeface="Times New Roman"/>
              <a:sym typeface="Times New Roman"/>
            </a:endParaRPr>
          </a:p>
        </p:txBody>
      </p:sp>
      <p:sp>
        <p:nvSpPr>
          <p:cNvPr id="112" name="Google Shape;112;p15"/>
          <p:cNvSpPr txBox="1"/>
          <p:nvPr>
            <p:ph type="title"/>
          </p:nvPr>
        </p:nvSpPr>
        <p:spPr>
          <a:xfrm>
            <a:off x="720000" y="1987000"/>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800">
                <a:solidFill>
                  <a:srgbClr val="1F2C8F"/>
                </a:solidFill>
                <a:latin typeface="Times New Roman"/>
                <a:ea typeface="Times New Roman"/>
                <a:cs typeface="Times New Roman"/>
                <a:sym typeface="Times New Roman"/>
              </a:rPr>
              <a:t>PURPOSE</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720000" y="20177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1F2C8F"/>
              </a:buClr>
              <a:buSzPts val="4400"/>
              <a:buFont typeface="Arial Black"/>
              <a:buNone/>
            </a:pPr>
            <a:r>
              <a:rPr b="1" lang="en" sz="1800">
                <a:latin typeface="Times New Roman"/>
                <a:ea typeface="Times New Roman"/>
                <a:cs typeface="Times New Roman"/>
                <a:sym typeface="Times New Roman"/>
              </a:rPr>
              <a:t>IMPORTANCE</a:t>
            </a:r>
            <a:endParaRPr b="1" sz="1800">
              <a:latin typeface="Times New Roman"/>
              <a:ea typeface="Times New Roman"/>
              <a:cs typeface="Times New Roman"/>
              <a:sym typeface="Times New Roman"/>
            </a:endParaRPr>
          </a:p>
        </p:txBody>
      </p:sp>
      <p:sp>
        <p:nvSpPr>
          <p:cNvPr id="118" name="Google Shape;118;p16"/>
          <p:cNvSpPr txBox="1"/>
          <p:nvPr>
            <p:ph idx="1" type="subTitle"/>
          </p:nvPr>
        </p:nvSpPr>
        <p:spPr>
          <a:xfrm>
            <a:off x="720000" y="580825"/>
            <a:ext cx="7437000" cy="19605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Financial health is critical for personal well-being and security.</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Effective management of finances can lead to increased savings, investment growth, and debt reduction.</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Understanding personal cash flow helps in planning for short-term and long-term financial goals.</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 Proper financial management can provide a cushion against financial emergencies and enable individuals to make better spending choices.</a:t>
            </a:r>
            <a:endParaRPr sz="1600">
              <a:solidFill>
                <a:srgbClr val="000000"/>
              </a:solidFill>
              <a:latin typeface="Times New Roman"/>
              <a:ea typeface="Times New Roman"/>
              <a:cs typeface="Times New Roman"/>
              <a:sym typeface="Times New Roman"/>
            </a:endParaRPr>
          </a:p>
        </p:txBody>
      </p:sp>
      <p:sp>
        <p:nvSpPr>
          <p:cNvPr id="119" name="Google Shape;119;p16"/>
          <p:cNvSpPr txBox="1"/>
          <p:nvPr>
            <p:ph type="title"/>
          </p:nvPr>
        </p:nvSpPr>
        <p:spPr>
          <a:xfrm>
            <a:off x="720000" y="2487775"/>
            <a:ext cx="770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1F2C8F"/>
              </a:buClr>
              <a:buSzPts val="4400"/>
              <a:buFont typeface="Arial Black"/>
              <a:buNone/>
            </a:pPr>
            <a:r>
              <a:rPr b="1" lang="en" sz="1800">
                <a:latin typeface="Times New Roman"/>
                <a:ea typeface="Times New Roman"/>
                <a:cs typeface="Times New Roman"/>
                <a:sym typeface="Times New Roman"/>
              </a:rPr>
              <a:t>OVERVIEW OF TECHNOLOGIES USED</a:t>
            </a:r>
            <a:endParaRPr b="1" sz="1800">
              <a:latin typeface="Times New Roman"/>
              <a:ea typeface="Times New Roman"/>
              <a:cs typeface="Times New Roman"/>
              <a:sym typeface="Times New Roman"/>
            </a:endParaRPr>
          </a:p>
        </p:txBody>
      </p:sp>
      <p:sp>
        <p:nvSpPr>
          <p:cNvPr id="120" name="Google Shape;120;p16"/>
          <p:cNvSpPr txBox="1"/>
          <p:nvPr>
            <p:ph idx="1" type="subTitle"/>
          </p:nvPr>
        </p:nvSpPr>
        <p:spPr>
          <a:xfrm>
            <a:off x="643800" y="3019225"/>
            <a:ext cx="7437000" cy="1694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Java Backend : Powers the core logic of the application with a robust, reliable structure.</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MySQL Database: Stores and organizes user data, including transactions and financial records.</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Java Swing UI: Provides a user-friendly interface for smooth interaction with the application.</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6900" y="-24450"/>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UML DIAGRAM</a:t>
            </a:r>
            <a:endParaRPr b="1" sz="3400">
              <a:solidFill>
                <a:srgbClr val="1F2C8F"/>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26" name="Google Shape;126;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17"/>
          <p:cNvPicPr preferRelativeResize="0"/>
          <p:nvPr/>
        </p:nvPicPr>
        <p:blipFill>
          <a:blip r:embed="rId3">
            <a:alphaModFix/>
          </a:blip>
          <a:stretch>
            <a:fillRect/>
          </a:stretch>
        </p:blipFill>
        <p:spPr>
          <a:xfrm>
            <a:off x="207500" y="1487425"/>
            <a:ext cx="8839204" cy="13422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Dashboard VIEW</a:t>
            </a:r>
            <a:endParaRPr/>
          </a:p>
        </p:txBody>
      </p:sp>
      <p:sp>
        <p:nvSpPr>
          <p:cNvPr id="133" name="Google Shape;133;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18"/>
          <p:cNvSpPr txBox="1"/>
          <p:nvPr/>
        </p:nvSpPr>
        <p:spPr>
          <a:xfrm>
            <a:off x="6738925" y="2337025"/>
            <a:ext cx="244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Playfair Display"/>
              <a:ea typeface="Playfair Display"/>
              <a:cs typeface="Playfair Display"/>
              <a:sym typeface="Playfair Display"/>
            </a:endParaRPr>
          </a:p>
        </p:txBody>
      </p:sp>
      <p:pic>
        <p:nvPicPr>
          <p:cNvPr id="135" name="Google Shape;135;p18"/>
          <p:cNvPicPr preferRelativeResize="0"/>
          <p:nvPr/>
        </p:nvPicPr>
        <p:blipFill>
          <a:blip r:embed="rId3">
            <a:alphaModFix/>
          </a:blip>
          <a:stretch>
            <a:fillRect/>
          </a:stretch>
        </p:blipFill>
        <p:spPr>
          <a:xfrm>
            <a:off x="1581150" y="572700"/>
            <a:ext cx="5667302" cy="345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INVESTMENTS PANEL</a:t>
            </a:r>
            <a:endParaRPr/>
          </a:p>
        </p:txBody>
      </p:sp>
      <p:sp>
        <p:nvSpPr>
          <p:cNvPr id="141" name="Google Shape;141;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19"/>
          <p:cNvSpPr txBox="1"/>
          <p:nvPr/>
        </p:nvSpPr>
        <p:spPr>
          <a:xfrm>
            <a:off x="6994075" y="2898325"/>
            <a:ext cx="219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Playfair Display"/>
              <a:ea typeface="Playfair Display"/>
              <a:cs typeface="Playfair Display"/>
              <a:sym typeface="Playfair Display"/>
            </a:endParaRPr>
          </a:p>
        </p:txBody>
      </p:sp>
      <p:pic>
        <p:nvPicPr>
          <p:cNvPr id="143" name="Google Shape;143;p19"/>
          <p:cNvPicPr preferRelativeResize="0"/>
          <p:nvPr/>
        </p:nvPicPr>
        <p:blipFill>
          <a:blip r:embed="rId3">
            <a:alphaModFix/>
          </a:blip>
          <a:stretch>
            <a:fillRect/>
          </a:stretch>
        </p:blipFill>
        <p:spPr>
          <a:xfrm>
            <a:off x="1640350" y="572700"/>
            <a:ext cx="5863298" cy="3274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ASSETS &amp; LIABILITIES PANEL</a:t>
            </a:r>
            <a:endParaRPr/>
          </a:p>
        </p:txBody>
      </p:sp>
      <p:sp>
        <p:nvSpPr>
          <p:cNvPr id="149" name="Google Shape;149;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0"/>
          <p:cNvPicPr preferRelativeResize="0"/>
          <p:nvPr/>
        </p:nvPicPr>
        <p:blipFill>
          <a:blip r:embed="rId3">
            <a:alphaModFix/>
          </a:blip>
          <a:stretch>
            <a:fillRect/>
          </a:stretch>
        </p:blipFill>
        <p:spPr>
          <a:xfrm>
            <a:off x="1655975" y="572700"/>
            <a:ext cx="5832048" cy="377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BANK TRANSACTIONS PANEL</a:t>
            </a:r>
            <a:endParaRPr/>
          </a:p>
        </p:txBody>
      </p:sp>
      <p:sp>
        <p:nvSpPr>
          <p:cNvPr id="156" name="Google Shape;156;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1"/>
          <p:cNvSpPr txBox="1"/>
          <p:nvPr/>
        </p:nvSpPr>
        <p:spPr>
          <a:xfrm>
            <a:off x="7606400" y="1350500"/>
            <a:ext cx="157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Playfair Display"/>
              <a:ea typeface="Playfair Display"/>
              <a:cs typeface="Playfair Display"/>
              <a:sym typeface="Playfair Display"/>
            </a:endParaRPr>
          </a:p>
        </p:txBody>
      </p:sp>
      <p:pic>
        <p:nvPicPr>
          <p:cNvPr id="158" name="Google Shape;158;p21"/>
          <p:cNvPicPr preferRelativeResize="0"/>
          <p:nvPr/>
        </p:nvPicPr>
        <p:blipFill>
          <a:blip r:embed="rId3">
            <a:alphaModFix/>
          </a:blip>
          <a:stretch>
            <a:fillRect/>
          </a:stretch>
        </p:blipFill>
        <p:spPr>
          <a:xfrm>
            <a:off x="1855738" y="632450"/>
            <a:ext cx="5432526" cy="3173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637800" y="201775"/>
            <a:ext cx="77862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1F2C8F"/>
              </a:buClr>
              <a:buSzPts val="4400"/>
              <a:buFont typeface="Arial Black"/>
              <a:buNone/>
            </a:pPr>
            <a:r>
              <a:rPr b="1" lang="en" sz="1800">
                <a:latin typeface="Times New Roman"/>
                <a:ea typeface="Times New Roman"/>
                <a:cs typeface="Times New Roman"/>
                <a:sym typeface="Times New Roman"/>
              </a:rPr>
              <a:t>FUTURE SCOPE</a:t>
            </a:r>
            <a:endParaRPr b="1" sz="1800">
              <a:latin typeface="Times New Roman"/>
              <a:ea typeface="Times New Roman"/>
              <a:cs typeface="Times New Roman"/>
              <a:sym typeface="Times New Roman"/>
            </a:endParaRPr>
          </a:p>
        </p:txBody>
      </p:sp>
      <p:sp>
        <p:nvSpPr>
          <p:cNvPr id="164" name="Google Shape;164;p22"/>
          <p:cNvSpPr txBox="1"/>
          <p:nvPr>
            <p:ph idx="1" type="subTitle"/>
          </p:nvPr>
        </p:nvSpPr>
        <p:spPr>
          <a:xfrm>
            <a:off x="637800" y="774475"/>
            <a:ext cx="7437000" cy="385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600">
                <a:solidFill>
                  <a:srgbClr val="000000"/>
                </a:solidFill>
                <a:latin typeface="Times New Roman"/>
                <a:ea typeface="Times New Roman"/>
                <a:cs typeface="Times New Roman"/>
                <a:sym typeface="Times New Roman"/>
              </a:rPr>
              <a:t>Predictive Analytics:</a:t>
            </a:r>
            <a:endParaRPr b="1"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Implement predictive analytics algorithms to forecast future financial trends based on historical data.</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Provide users with insights into potential investment opportunities and risk assessment.</a:t>
            </a:r>
            <a:endParaRPr sz="16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 sz="1600">
                <a:solidFill>
                  <a:srgbClr val="000000"/>
                </a:solidFill>
                <a:latin typeface="Times New Roman"/>
                <a:ea typeface="Times New Roman"/>
                <a:cs typeface="Times New Roman"/>
                <a:sym typeface="Times New Roman"/>
              </a:rPr>
              <a:t>Mobile App Version:</a:t>
            </a:r>
            <a:endParaRPr b="1"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Develop a mobile application for iOS and Android platforms, offering users convenient access to their financial data on-the-go.</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Ensure seamless synchronization with the desktop version for a unified user experience across devices.</a:t>
            </a:r>
            <a:endParaRPr sz="16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 sz="1600">
                <a:solidFill>
                  <a:srgbClr val="000000"/>
                </a:solidFill>
                <a:latin typeface="Times New Roman"/>
                <a:ea typeface="Times New Roman"/>
                <a:cs typeface="Times New Roman"/>
                <a:sym typeface="Times New Roman"/>
              </a:rPr>
              <a:t>Integration with Financial Institutions:</a:t>
            </a:r>
            <a:endParaRPr b="1"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Establish connections with banks and financial institutions via APIs to enable automatic retrieval of transaction data.</a:t>
            </a:r>
            <a:endParaRPr sz="1600">
              <a:solidFill>
                <a:srgbClr val="000000"/>
              </a:solidFill>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Streamline the process of updating user accounts with real-time transaction information, reducing manual data entry efforts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