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2F8FC1-9E62-46CB-99D5-2061962A01B0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8B855D86-71BD-47AF-8E3A-9DDB5038AF9A}">
      <dgm:prSet/>
      <dgm:spPr/>
      <dgm:t>
        <a:bodyPr/>
        <a:lstStyle/>
        <a:p>
          <a:r>
            <a:rPr lang="en-US" b="1" dirty="0">
              <a:latin typeface="Grandview" panose="020B0502040204020203" pitchFamily="34" charset="0"/>
            </a:rPr>
            <a:t>Goal</a:t>
          </a:r>
          <a:endParaRPr lang="en-US" dirty="0">
            <a:latin typeface="Grandview" panose="020B0502040204020203" pitchFamily="34" charset="0"/>
          </a:endParaRPr>
        </a:p>
      </dgm:t>
    </dgm:pt>
    <dgm:pt modelId="{705A7789-167B-4BC7-A1AB-64A33A98B764}" type="parTrans" cxnId="{16D318F0-91EC-4528-8A77-B163BD1FABE2}">
      <dgm:prSet/>
      <dgm:spPr/>
      <dgm:t>
        <a:bodyPr/>
        <a:lstStyle/>
        <a:p>
          <a:endParaRPr lang="en-IN"/>
        </a:p>
      </dgm:t>
    </dgm:pt>
    <dgm:pt modelId="{A0E57296-DB14-46C4-B32B-295E6E29F6B2}" type="sibTrans" cxnId="{16D318F0-91EC-4528-8A77-B163BD1FABE2}">
      <dgm:prSet/>
      <dgm:spPr/>
      <dgm:t>
        <a:bodyPr/>
        <a:lstStyle/>
        <a:p>
          <a:endParaRPr lang="en-IN"/>
        </a:p>
      </dgm:t>
    </dgm:pt>
    <dgm:pt modelId="{AB0E75F0-93A3-424B-B603-B39A5FF9CA3D}">
      <dgm:prSet/>
      <dgm:spPr/>
      <dgm:t>
        <a:bodyPr/>
        <a:lstStyle/>
        <a:p>
          <a:r>
            <a:rPr lang="en-US" b="1" dirty="0">
              <a:latin typeface="Grandview" panose="020B0502040204020203" pitchFamily="34" charset="0"/>
            </a:rPr>
            <a:t>Pipeline Type</a:t>
          </a:r>
          <a:endParaRPr lang="en-US" dirty="0">
            <a:latin typeface="Grandview" panose="020B0502040204020203" pitchFamily="34" charset="0"/>
          </a:endParaRPr>
        </a:p>
      </dgm:t>
    </dgm:pt>
    <dgm:pt modelId="{727EF15E-1439-4EA1-89D4-75B304AFC324}" type="parTrans" cxnId="{1D34A5A2-2F4C-4BD2-A228-17E60BC4209B}">
      <dgm:prSet/>
      <dgm:spPr/>
      <dgm:t>
        <a:bodyPr/>
        <a:lstStyle/>
        <a:p>
          <a:endParaRPr lang="en-IN"/>
        </a:p>
      </dgm:t>
    </dgm:pt>
    <dgm:pt modelId="{E2DE5B20-A6DE-4838-8F21-DFA0F1A1BEB9}" type="sibTrans" cxnId="{1D34A5A2-2F4C-4BD2-A228-17E60BC4209B}">
      <dgm:prSet/>
      <dgm:spPr/>
      <dgm:t>
        <a:bodyPr/>
        <a:lstStyle/>
        <a:p>
          <a:endParaRPr lang="en-IN"/>
        </a:p>
      </dgm:t>
    </dgm:pt>
    <dgm:pt modelId="{348899BB-68B8-481B-9A96-216AAC9D043B}">
      <dgm:prSet/>
      <dgm:spPr/>
      <dgm:t>
        <a:bodyPr/>
        <a:lstStyle/>
        <a:p>
          <a:r>
            <a:rPr lang="en-US" b="1" dirty="0">
              <a:latin typeface="Grandview" panose="020B0502040204020203" pitchFamily="34" charset="0"/>
            </a:rPr>
            <a:t>Final Storage</a:t>
          </a:r>
          <a:endParaRPr lang="en-US" dirty="0">
            <a:latin typeface="Grandview" panose="020B0502040204020203" pitchFamily="34" charset="0"/>
          </a:endParaRPr>
        </a:p>
      </dgm:t>
    </dgm:pt>
    <dgm:pt modelId="{6CE5AA54-3F02-43E4-B089-96F8D1D3A3CC}" type="parTrans" cxnId="{1AC4141B-C025-47E2-A823-F845E266E34D}">
      <dgm:prSet/>
      <dgm:spPr/>
      <dgm:t>
        <a:bodyPr/>
        <a:lstStyle/>
        <a:p>
          <a:endParaRPr lang="en-IN"/>
        </a:p>
      </dgm:t>
    </dgm:pt>
    <dgm:pt modelId="{49811B5D-0BE0-4DB2-8830-B94875A4342C}" type="sibTrans" cxnId="{1AC4141B-C025-47E2-A823-F845E266E34D}">
      <dgm:prSet/>
      <dgm:spPr/>
      <dgm:t>
        <a:bodyPr/>
        <a:lstStyle/>
        <a:p>
          <a:endParaRPr lang="en-IN"/>
        </a:p>
      </dgm:t>
    </dgm:pt>
    <dgm:pt modelId="{57E361C3-2221-487C-940B-F0B3872B3B50}">
      <dgm:prSet/>
      <dgm:spPr/>
      <dgm:t>
        <a:bodyPr/>
        <a:lstStyle/>
        <a:p>
          <a:r>
            <a:rPr lang="en-US" dirty="0">
              <a:latin typeface="Grandview" panose="020B0502040204020203" pitchFamily="34" charset="0"/>
            </a:rPr>
            <a:t>Process raw car price data from PostgreSQL, clean it, transform it, and store it in a structured format for analysis.</a:t>
          </a:r>
        </a:p>
      </dgm:t>
    </dgm:pt>
    <dgm:pt modelId="{01E4C769-BBB8-46C4-AFEB-1CFEF5C1D5F2}" type="parTrans" cxnId="{9E44531D-3189-4127-92ED-02A37C9BFEFA}">
      <dgm:prSet/>
      <dgm:spPr/>
      <dgm:t>
        <a:bodyPr/>
        <a:lstStyle/>
        <a:p>
          <a:endParaRPr lang="en-IN"/>
        </a:p>
      </dgm:t>
    </dgm:pt>
    <dgm:pt modelId="{17937E52-1B92-4358-8929-A7F2F72D79C0}" type="sibTrans" cxnId="{9E44531D-3189-4127-92ED-02A37C9BFEFA}">
      <dgm:prSet/>
      <dgm:spPr/>
      <dgm:t>
        <a:bodyPr/>
        <a:lstStyle/>
        <a:p>
          <a:endParaRPr lang="en-IN"/>
        </a:p>
      </dgm:t>
    </dgm:pt>
    <dgm:pt modelId="{5FB25EA0-71CA-4C39-BC75-F44F6AA483C6}">
      <dgm:prSet/>
      <dgm:spPr/>
      <dgm:t>
        <a:bodyPr/>
        <a:lstStyle/>
        <a:p>
          <a:r>
            <a:rPr lang="en-US" b="1" dirty="0">
              <a:latin typeface="Grandview" panose="020B0502040204020203" pitchFamily="34" charset="0"/>
            </a:rPr>
            <a:t>Batch Pipeline: </a:t>
          </a:r>
          <a:r>
            <a:rPr lang="en-US" dirty="0">
              <a:latin typeface="Grandview" panose="020B0502040204020203" pitchFamily="34" charset="0"/>
            </a:rPr>
            <a:t>since we are dealing with structured tabular data that doesn't require real-time processing.</a:t>
          </a:r>
        </a:p>
      </dgm:t>
    </dgm:pt>
    <dgm:pt modelId="{93B63563-F461-4FFD-AE0D-B3D3362C926A}" type="parTrans" cxnId="{86DB4D58-5192-4783-8A7E-9CBAC319D2BC}">
      <dgm:prSet/>
      <dgm:spPr/>
      <dgm:t>
        <a:bodyPr/>
        <a:lstStyle/>
        <a:p>
          <a:endParaRPr lang="en-IN"/>
        </a:p>
      </dgm:t>
    </dgm:pt>
    <dgm:pt modelId="{DBAD6A52-D4FB-4E58-84DE-1767989EDA86}" type="sibTrans" cxnId="{86DB4D58-5192-4783-8A7E-9CBAC319D2BC}">
      <dgm:prSet/>
      <dgm:spPr/>
      <dgm:t>
        <a:bodyPr/>
        <a:lstStyle/>
        <a:p>
          <a:endParaRPr lang="en-IN"/>
        </a:p>
      </dgm:t>
    </dgm:pt>
    <dgm:pt modelId="{F35650F6-2529-45D7-BA0F-368E04934A06}">
      <dgm:prSet/>
      <dgm:spPr/>
      <dgm:t>
        <a:bodyPr/>
        <a:lstStyle/>
        <a:p>
          <a:r>
            <a:rPr lang="en-US" b="1" dirty="0">
              <a:latin typeface="Grandview" panose="020B0502040204020203" pitchFamily="34" charset="0"/>
            </a:rPr>
            <a:t>Parquet format in the "cleaned" schema</a:t>
          </a:r>
          <a:r>
            <a:rPr lang="en-US" dirty="0">
              <a:latin typeface="Grandview" panose="020B0502040204020203" pitchFamily="34" charset="0"/>
            </a:rPr>
            <a:t> (optimal for analytical workloads).</a:t>
          </a:r>
        </a:p>
      </dgm:t>
    </dgm:pt>
    <dgm:pt modelId="{3E673D39-F9C8-4626-8C34-939A62F20EC5}" type="parTrans" cxnId="{FBA6FFC2-7E44-442A-8883-A16E776D4417}">
      <dgm:prSet/>
      <dgm:spPr/>
      <dgm:t>
        <a:bodyPr/>
        <a:lstStyle/>
        <a:p>
          <a:endParaRPr lang="en-IN"/>
        </a:p>
      </dgm:t>
    </dgm:pt>
    <dgm:pt modelId="{A4077ACE-C62C-49CD-A251-0AFED2E178E7}" type="sibTrans" cxnId="{FBA6FFC2-7E44-442A-8883-A16E776D4417}">
      <dgm:prSet/>
      <dgm:spPr/>
      <dgm:t>
        <a:bodyPr/>
        <a:lstStyle/>
        <a:p>
          <a:endParaRPr lang="en-IN"/>
        </a:p>
      </dgm:t>
    </dgm:pt>
    <dgm:pt modelId="{219699DB-4004-4E99-AD1F-1DD7A3CAA359}" type="pres">
      <dgm:prSet presAssocID="{B52F8FC1-9E62-46CB-99D5-2061962A01B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2B6008A-DF4E-4A72-B0E9-BA9FA8C1BC10}" type="pres">
      <dgm:prSet presAssocID="{8B855D86-71BD-47AF-8E3A-9DDB5038AF9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F72B600-A82A-43C8-B773-233B19DED50A}" type="pres">
      <dgm:prSet presAssocID="{A0E57296-DB14-46C4-B32B-295E6E29F6B2}" presName="sibTrans" presStyleCnt="0"/>
      <dgm:spPr/>
    </dgm:pt>
    <dgm:pt modelId="{B2AD96AB-CC8E-423F-A150-A0AC6FCD2626}" type="pres">
      <dgm:prSet presAssocID="{AB0E75F0-93A3-424B-B603-B39A5FF9CA3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14783F0-6982-4A1A-8328-C75224D8ACD0}" type="pres">
      <dgm:prSet presAssocID="{E2DE5B20-A6DE-4838-8F21-DFA0F1A1BEB9}" presName="sibTrans" presStyleCnt="0"/>
      <dgm:spPr/>
    </dgm:pt>
    <dgm:pt modelId="{C6FB35CB-416A-49A2-A074-BBC8186C4308}" type="pres">
      <dgm:prSet presAssocID="{348899BB-68B8-481B-9A96-216AAC9D043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FCF2F5A-81FC-40B9-B4EF-5C22A084AB7C}" type="presOf" srcId="{348899BB-68B8-481B-9A96-216AAC9D043B}" destId="{C6FB35CB-416A-49A2-A074-BBC8186C4308}" srcOrd="0" destOrd="0" presId="urn:microsoft.com/office/officeart/2005/8/layout/default"/>
    <dgm:cxn modelId="{172B9E29-98BE-4BD3-944D-C3E63A38FC2E}" type="presOf" srcId="{57E361C3-2221-487C-940B-F0B3872B3B50}" destId="{72B6008A-DF4E-4A72-B0E9-BA9FA8C1BC10}" srcOrd="0" destOrd="1" presId="urn:microsoft.com/office/officeart/2005/8/layout/default"/>
    <dgm:cxn modelId="{5BA4A874-4626-4516-B0FF-C62B5313BEC8}" type="presOf" srcId="{8B855D86-71BD-47AF-8E3A-9DDB5038AF9A}" destId="{72B6008A-DF4E-4A72-B0E9-BA9FA8C1BC10}" srcOrd="0" destOrd="0" presId="urn:microsoft.com/office/officeart/2005/8/layout/default"/>
    <dgm:cxn modelId="{D94BA00D-9BCA-4209-9EB8-252AF9D1A060}" type="presOf" srcId="{5FB25EA0-71CA-4C39-BC75-F44F6AA483C6}" destId="{B2AD96AB-CC8E-423F-A150-A0AC6FCD2626}" srcOrd="0" destOrd="1" presId="urn:microsoft.com/office/officeart/2005/8/layout/default"/>
    <dgm:cxn modelId="{16D318F0-91EC-4528-8A77-B163BD1FABE2}" srcId="{B52F8FC1-9E62-46CB-99D5-2061962A01B0}" destId="{8B855D86-71BD-47AF-8E3A-9DDB5038AF9A}" srcOrd="0" destOrd="0" parTransId="{705A7789-167B-4BC7-A1AB-64A33A98B764}" sibTransId="{A0E57296-DB14-46C4-B32B-295E6E29F6B2}"/>
    <dgm:cxn modelId="{9E44531D-3189-4127-92ED-02A37C9BFEFA}" srcId="{8B855D86-71BD-47AF-8E3A-9DDB5038AF9A}" destId="{57E361C3-2221-487C-940B-F0B3872B3B50}" srcOrd="0" destOrd="0" parTransId="{01E4C769-BBB8-46C4-AFEB-1CFEF5C1D5F2}" sibTransId="{17937E52-1B92-4358-8929-A7F2F72D79C0}"/>
    <dgm:cxn modelId="{1AC4141B-C025-47E2-A823-F845E266E34D}" srcId="{B52F8FC1-9E62-46CB-99D5-2061962A01B0}" destId="{348899BB-68B8-481B-9A96-216AAC9D043B}" srcOrd="2" destOrd="0" parTransId="{6CE5AA54-3F02-43E4-B089-96F8D1D3A3CC}" sibTransId="{49811B5D-0BE0-4DB2-8830-B94875A4342C}"/>
    <dgm:cxn modelId="{2EDE37A7-C36A-412E-B6C2-C10331AFD142}" type="presOf" srcId="{B52F8FC1-9E62-46CB-99D5-2061962A01B0}" destId="{219699DB-4004-4E99-AD1F-1DD7A3CAA359}" srcOrd="0" destOrd="0" presId="urn:microsoft.com/office/officeart/2005/8/layout/default"/>
    <dgm:cxn modelId="{405041A3-B3B1-4AA2-8033-876601F40F6E}" type="presOf" srcId="{F35650F6-2529-45D7-BA0F-368E04934A06}" destId="{C6FB35CB-416A-49A2-A074-BBC8186C4308}" srcOrd="0" destOrd="1" presId="urn:microsoft.com/office/officeart/2005/8/layout/default"/>
    <dgm:cxn modelId="{FBA6FFC2-7E44-442A-8883-A16E776D4417}" srcId="{348899BB-68B8-481B-9A96-216AAC9D043B}" destId="{F35650F6-2529-45D7-BA0F-368E04934A06}" srcOrd="0" destOrd="0" parTransId="{3E673D39-F9C8-4626-8C34-939A62F20EC5}" sibTransId="{A4077ACE-C62C-49CD-A251-0AFED2E178E7}"/>
    <dgm:cxn modelId="{7BA0BB47-825C-4D71-8806-82F222C642AB}" type="presOf" srcId="{AB0E75F0-93A3-424B-B603-B39A5FF9CA3D}" destId="{B2AD96AB-CC8E-423F-A150-A0AC6FCD2626}" srcOrd="0" destOrd="0" presId="urn:microsoft.com/office/officeart/2005/8/layout/default"/>
    <dgm:cxn modelId="{1D34A5A2-2F4C-4BD2-A228-17E60BC4209B}" srcId="{B52F8FC1-9E62-46CB-99D5-2061962A01B0}" destId="{AB0E75F0-93A3-424B-B603-B39A5FF9CA3D}" srcOrd="1" destOrd="0" parTransId="{727EF15E-1439-4EA1-89D4-75B304AFC324}" sibTransId="{E2DE5B20-A6DE-4838-8F21-DFA0F1A1BEB9}"/>
    <dgm:cxn modelId="{86DB4D58-5192-4783-8A7E-9CBAC319D2BC}" srcId="{AB0E75F0-93A3-424B-B603-B39A5FF9CA3D}" destId="{5FB25EA0-71CA-4C39-BC75-F44F6AA483C6}" srcOrd="0" destOrd="0" parTransId="{93B63563-F461-4FFD-AE0D-B3D3362C926A}" sibTransId="{DBAD6A52-D4FB-4E58-84DE-1767989EDA86}"/>
    <dgm:cxn modelId="{DAC74B07-3C97-44A3-82E8-3147D3992061}" type="presParOf" srcId="{219699DB-4004-4E99-AD1F-1DD7A3CAA359}" destId="{72B6008A-DF4E-4A72-B0E9-BA9FA8C1BC10}" srcOrd="0" destOrd="0" presId="urn:microsoft.com/office/officeart/2005/8/layout/default"/>
    <dgm:cxn modelId="{FD65E710-505E-421E-AAE6-3C2D94F7777C}" type="presParOf" srcId="{219699DB-4004-4E99-AD1F-1DD7A3CAA359}" destId="{2F72B600-A82A-43C8-B773-233B19DED50A}" srcOrd="1" destOrd="0" presId="urn:microsoft.com/office/officeart/2005/8/layout/default"/>
    <dgm:cxn modelId="{E3274734-5C20-4194-A53E-8C5804BC41CB}" type="presParOf" srcId="{219699DB-4004-4E99-AD1F-1DD7A3CAA359}" destId="{B2AD96AB-CC8E-423F-A150-A0AC6FCD2626}" srcOrd="2" destOrd="0" presId="urn:microsoft.com/office/officeart/2005/8/layout/default"/>
    <dgm:cxn modelId="{11232620-5A0A-43A9-9B99-1A3022FCE6B8}" type="presParOf" srcId="{219699DB-4004-4E99-AD1F-1DD7A3CAA359}" destId="{514783F0-6982-4A1A-8328-C75224D8ACD0}" srcOrd="3" destOrd="0" presId="urn:microsoft.com/office/officeart/2005/8/layout/default"/>
    <dgm:cxn modelId="{B5C52602-CE31-4F18-8A5D-66F7C0554795}" type="presParOf" srcId="{219699DB-4004-4E99-AD1F-1DD7A3CAA359}" destId="{C6FB35CB-416A-49A2-A074-BBC8186C430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4FEC4B-E34C-443E-94B0-41F3D8A54FC7}" type="doc">
      <dgm:prSet loTypeId="urn:microsoft.com/office/officeart/2005/8/layout/bProcess3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3C5D6CD2-602C-4452-AF13-682E98941CE9}">
      <dgm:prSet phldrT="[Text]"/>
      <dgm:spPr/>
      <dgm:t>
        <a:bodyPr/>
        <a:lstStyle/>
        <a:p>
          <a:r>
            <a:rPr lang="en-US" dirty="0">
              <a:latin typeface="Grandview" panose="020B0502040204020203" pitchFamily="34" charset="0"/>
            </a:rPr>
            <a:t>1. Data Ingestion</a:t>
          </a:r>
          <a:endParaRPr lang="en-IN" dirty="0">
            <a:latin typeface="Grandview" panose="020B0502040204020203" pitchFamily="34" charset="0"/>
          </a:endParaRPr>
        </a:p>
      </dgm:t>
    </dgm:pt>
    <dgm:pt modelId="{61C775F4-F082-4622-BEB3-90CB6B083F2C}" type="parTrans" cxnId="{2DBAFEA9-1AFC-4AF4-BB35-0C31577484D7}">
      <dgm:prSet/>
      <dgm:spPr/>
      <dgm:t>
        <a:bodyPr/>
        <a:lstStyle/>
        <a:p>
          <a:endParaRPr lang="en-IN"/>
        </a:p>
      </dgm:t>
    </dgm:pt>
    <dgm:pt modelId="{4D8497B2-FD85-4ECD-A36A-98CF6EAC982C}" type="sibTrans" cxnId="{2DBAFEA9-1AFC-4AF4-BB35-0C31577484D7}">
      <dgm:prSet/>
      <dgm:spPr/>
      <dgm:t>
        <a:bodyPr/>
        <a:lstStyle/>
        <a:p>
          <a:endParaRPr lang="en-IN"/>
        </a:p>
      </dgm:t>
    </dgm:pt>
    <dgm:pt modelId="{B5406DAB-538E-4ED1-9A87-1D7D54BD993D}">
      <dgm:prSet phldrT="[Text]"/>
      <dgm:spPr/>
      <dgm:t>
        <a:bodyPr/>
        <a:lstStyle/>
        <a:p>
          <a:r>
            <a:rPr lang="en-US" dirty="0">
              <a:latin typeface="Grandview" panose="020B0502040204020203" pitchFamily="34" charset="0"/>
            </a:rPr>
            <a:t>Extract data from the ‘raw’ schema in PostgreSQL</a:t>
          </a:r>
          <a:endParaRPr lang="en-IN" dirty="0">
            <a:latin typeface="Grandview" panose="020B0502040204020203" pitchFamily="34" charset="0"/>
          </a:endParaRPr>
        </a:p>
      </dgm:t>
    </dgm:pt>
    <dgm:pt modelId="{E34F8992-BAB8-41EC-ACF8-ABB0C4493CBF}" type="parTrans" cxnId="{01BFD176-56F1-4BB1-B3F8-8A3DF01EF3B3}">
      <dgm:prSet/>
      <dgm:spPr/>
      <dgm:t>
        <a:bodyPr/>
        <a:lstStyle/>
        <a:p>
          <a:endParaRPr lang="en-IN"/>
        </a:p>
      </dgm:t>
    </dgm:pt>
    <dgm:pt modelId="{109C6284-5792-46DC-B0E6-56A03215AB09}" type="sibTrans" cxnId="{01BFD176-56F1-4BB1-B3F8-8A3DF01EF3B3}">
      <dgm:prSet/>
      <dgm:spPr/>
      <dgm:t>
        <a:bodyPr/>
        <a:lstStyle/>
        <a:p>
          <a:endParaRPr lang="en-IN"/>
        </a:p>
      </dgm:t>
    </dgm:pt>
    <dgm:pt modelId="{7A10C97B-9A6B-4B85-B967-16EDA7AD8983}">
      <dgm:prSet phldrT="[Text]"/>
      <dgm:spPr/>
      <dgm:t>
        <a:bodyPr/>
        <a:lstStyle/>
        <a:p>
          <a:r>
            <a:rPr lang="en-US" dirty="0">
              <a:latin typeface="Grandview" panose="020B0502040204020203" pitchFamily="34" charset="0"/>
            </a:rPr>
            <a:t>2. Data Cleaning</a:t>
          </a:r>
          <a:endParaRPr lang="en-IN" dirty="0">
            <a:latin typeface="Grandview" panose="020B0502040204020203" pitchFamily="34" charset="0"/>
          </a:endParaRPr>
        </a:p>
      </dgm:t>
    </dgm:pt>
    <dgm:pt modelId="{6CEA0A09-7FEA-4B79-A9AF-01C73EAFB64D}" type="parTrans" cxnId="{EA4A886D-E793-4E80-860A-E9B791D89380}">
      <dgm:prSet/>
      <dgm:spPr/>
      <dgm:t>
        <a:bodyPr/>
        <a:lstStyle/>
        <a:p>
          <a:endParaRPr lang="en-IN"/>
        </a:p>
      </dgm:t>
    </dgm:pt>
    <dgm:pt modelId="{C801E3FF-DD84-438F-B3CD-B3D3C4561BF0}" type="sibTrans" cxnId="{EA4A886D-E793-4E80-860A-E9B791D89380}">
      <dgm:prSet/>
      <dgm:spPr/>
      <dgm:t>
        <a:bodyPr/>
        <a:lstStyle/>
        <a:p>
          <a:endParaRPr lang="en-IN"/>
        </a:p>
      </dgm:t>
    </dgm:pt>
    <dgm:pt modelId="{0525A634-7272-4B41-ADF7-D67379AF4ECA}">
      <dgm:prSet phldrT="[Text]"/>
      <dgm:spPr/>
      <dgm:t>
        <a:bodyPr/>
        <a:lstStyle/>
        <a:p>
          <a:r>
            <a:rPr lang="en-US" dirty="0">
              <a:latin typeface="Grandview" panose="020B0502040204020203" pitchFamily="34" charset="0"/>
            </a:rPr>
            <a:t>Handle Missing values</a:t>
          </a:r>
          <a:endParaRPr lang="en-IN" dirty="0">
            <a:latin typeface="Grandview" panose="020B0502040204020203" pitchFamily="34" charset="0"/>
          </a:endParaRPr>
        </a:p>
      </dgm:t>
    </dgm:pt>
    <dgm:pt modelId="{8F31D000-BF6C-4811-BDFC-B8ABAFA5FE7E}" type="parTrans" cxnId="{F3FECEFA-1B61-46FB-A004-75997926D6A5}">
      <dgm:prSet/>
      <dgm:spPr/>
      <dgm:t>
        <a:bodyPr/>
        <a:lstStyle/>
        <a:p>
          <a:endParaRPr lang="en-IN"/>
        </a:p>
      </dgm:t>
    </dgm:pt>
    <dgm:pt modelId="{9E79533C-97F6-435A-B155-631493771DF2}" type="sibTrans" cxnId="{F3FECEFA-1B61-46FB-A004-75997926D6A5}">
      <dgm:prSet/>
      <dgm:spPr/>
      <dgm:t>
        <a:bodyPr/>
        <a:lstStyle/>
        <a:p>
          <a:endParaRPr lang="en-IN"/>
        </a:p>
      </dgm:t>
    </dgm:pt>
    <dgm:pt modelId="{5FF5E1F5-871F-40F2-ADB8-DA22E5F333DA}">
      <dgm:prSet phldrT="[Text]"/>
      <dgm:spPr/>
      <dgm:t>
        <a:bodyPr/>
        <a:lstStyle/>
        <a:p>
          <a:r>
            <a:rPr lang="en-US" dirty="0">
              <a:latin typeface="Grandview" panose="020B0502040204020203" pitchFamily="34" charset="0"/>
            </a:rPr>
            <a:t>3. Feature Engineering</a:t>
          </a:r>
          <a:endParaRPr lang="en-IN" dirty="0">
            <a:latin typeface="Grandview" panose="020B0502040204020203" pitchFamily="34" charset="0"/>
          </a:endParaRPr>
        </a:p>
      </dgm:t>
    </dgm:pt>
    <dgm:pt modelId="{428708F9-3A3A-46CB-934D-77D1E5EB0BBF}" type="parTrans" cxnId="{5825A4C9-C6DE-44A0-9287-88CD2F71DA95}">
      <dgm:prSet/>
      <dgm:spPr/>
      <dgm:t>
        <a:bodyPr/>
        <a:lstStyle/>
        <a:p>
          <a:endParaRPr lang="en-IN"/>
        </a:p>
      </dgm:t>
    </dgm:pt>
    <dgm:pt modelId="{5F26F549-CC69-41CE-95B7-885763DDF27B}" type="sibTrans" cxnId="{5825A4C9-C6DE-44A0-9287-88CD2F71DA95}">
      <dgm:prSet/>
      <dgm:spPr/>
      <dgm:t>
        <a:bodyPr/>
        <a:lstStyle/>
        <a:p>
          <a:endParaRPr lang="en-IN"/>
        </a:p>
      </dgm:t>
    </dgm:pt>
    <dgm:pt modelId="{7A65260E-0ED2-4C25-AF54-A7E13BDA843E}">
      <dgm:prSet phldrT="[Text]"/>
      <dgm:spPr/>
      <dgm:t>
        <a:bodyPr/>
        <a:lstStyle/>
        <a:p>
          <a:r>
            <a:rPr lang="en-US" dirty="0">
              <a:latin typeface="Grandview" panose="020B0502040204020203" pitchFamily="34" charset="0"/>
            </a:rPr>
            <a:t>4. Data Validation</a:t>
          </a:r>
          <a:endParaRPr lang="en-IN" dirty="0">
            <a:latin typeface="Grandview" panose="020B0502040204020203" pitchFamily="34" charset="0"/>
          </a:endParaRPr>
        </a:p>
      </dgm:t>
    </dgm:pt>
    <dgm:pt modelId="{7E4ACD76-3156-42A0-A969-73AAE97E5963}" type="parTrans" cxnId="{4EC028AF-C1D2-400B-BA83-182B1C314311}">
      <dgm:prSet/>
      <dgm:spPr/>
      <dgm:t>
        <a:bodyPr/>
        <a:lstStyle/>
        <a:p>
          <a:endParaRPr lang="en-IN"/>
        </a:p>
      </dgm:t>
    </dgm:pt>
    <dgm:pt modelId="{8D1956DF-8185-40CD-A19A-81A6069B38FF}" type="sibTrans" cxnId="{4EC028AF-C1D2-400B-BA83-182B1C314311}">
      <dgm:prSet/>
      <dgm:spPr/>
      <dgm:t>
        <a:bodyPr/>
        <a:lstStyle/>
        <a:p>
          <a:endParaRPr lang="en-IN"/>
        </a:p>
      </dgm:t>
    </dgm:pt>
    <dgm:pt modelId="{28B62539-6ED8-4319-BBEF-FA6129ED4277}">
      <dgm:prSet phldrT="[Text]"/>
      <dgm:spPr/>
      <dgm:t>
        <a:bodyPr/>
        <a:lstStyle/>
        <a:p>
          <a:r>
            <a:rPr lang="en-US" dirty="0">
              <a:latin typeface="Grandview" panose="020B0502040204020203" pitchFamily="34" charset="0"/>
            </a:rPr>
            <a:t>Schema Validation</a:t>
          </a:r>
          <a:endParaRPr lang="en-IN" dirty="0">
            <a:latin typeface="Grandview" panose="020B0502040204020203" pitchFamily="34" charset="0"/>
          </a:endParaRPr>
        </a:p>
      </dgm:t>
    </dgm:pt>
    <dgm:pt modelId="{DC1E581F-BCA7-401B-A6CC-FBBFE7683A0F}" type="parTrans" cxnId="{6406B113-6287-447E-A2FF-28CBBC0FA56A}">
      <dgm:prSet/>
      <dgm:spPr/>
      <dgm:t>
        <a:bodyPr/>
        <a:lstStyle/>
        <a:p>
          <a:endParaRPr lang="en-IN"/>
        </a:p>
      </dgm:t>
    </dgm:pt>
    <dgm:pt modelId="{313A630A-6661-497B-94AB-9BDBBFC9B56C}" type="sibTrans" cxnId="{6406B113-6287-447E-A2FF-28CBBC0FA56A}">
      <dgm:prSet/>
      <dgm:spPr/>
      <dgm:t>
        <a:bodyPr/>
        <a:lstStyle/>
        <a:p>
          <a:endParaRPr lang="en-IN"/>
        </a:p>
      </dgm:t>
    </dgm:pt>
    <dgm:pt modelId="{0E9DC715-73A5-4B3B-9A5C-625ADCC47A9B}">
      <dgm:prSet phldrT="[Text]"/>
      <dgm:spPr/>
      <dgm:t>
        <a:bodyPr/>
        <a:lstStyle/>
        <a:p>
          <a:r>
            <a:rPr lang="en-US" dirty="0">
              <a:latin typeface="Grandview" panose="020B0502040204020203" pitchFamily="34" charset="0"/>
            </a:rPr>
            <a:t>Anomaly Detection</a:t>
          </a:r>
          <a:endParaRPr lang="en-IN" dirty="0">
            <a:latin typeface="Grandview" panose="020B0502040204020203" pitchFamily="34" charset="0"/>
          </a:endParaRPr>
        </a:p>
      </dgm:t>
    </dgm:pt>
    <dgm:pt modelId="{BC7694A0-7DDF-44FD-B049-B542C68E8343}" type="parTrans" cxnId="{0D1C3B4B-7E9F-42CD-B2C6-2BA4B8506A5E}">
      <dgm:prSet/>
      <dgm:spPr/>
      <dgm:t>
        <a:bodyPr/>
        <a:lstStyle/>
        <a:p>
          <a:endParaRPr lang="en-IN"/>
        </a:p>
      </dgm:t>
    </dgm:pt>
    <dgm:pt modelId="{02D40564-49A1-444B-8D56-6B7770C96891}" type="sibTrans" cxnId="{0D1C3B4B-7E9F-42CD-B2C6-2BA4B8506A5E}">
      <dgm:prSet/>
      <dgm:spPr/>
      <dgm:t>
        <a:bodyPr/>
        <a:lstStyle/>
        <a:p>
          <a:endParaRPr lang="en-IN"/>
        </a:p>
      </dgm:t>
    </dgm:pt>
    <dgm:pt modelId="{9507F4D4-ADD1-4963-BFEE-43C81C1B47A5}">
      <dgm:prSet phldrT="[Text]"/>
      <dgm:spPr/>
      <dgm:t>
        <a:bodyPr/>
        <a:lstStyle/>
        <a:p>
          <a:r>
            <a:rPr lang="en-US" dirty="0">
              <a:latin typeface="Grandview" panose="020B0502040204020203" pitchFamily="34" charset="0"/>
            </a:rPr>
            <a:t>Duplicate removal</a:t>
          </a:r>
          <a:endParaRPr lang="en-IN" dirty="0">
            <a:latin typeface="Grandview" panose="020B0502040204020203" pitchFamily="34" charset="0"/>
          </a:endParaRPr>
        </a:p>
      </dgm:t>
    </dgm:pt>
    <dgm:pt modelId="{A0D0F1C4-4291-4FBF-B70B-E004CADB505F}" type="parTrans" cxnId="{65E2EE07-959E-4DF4-A654-35FA2FD657D2}">
      <dgm:prSet/>
      <dgm:spPr/>
      <dgm:t>
        <a:bodyPr/>
        <a:lstStyle/>
        <a:p>
          <a:endParaRPr lang="en-IN"/>
        </a:p>
      </dgm:t>
    </dgm:pt>
    <dgm:pt modelId="{263EBDA7-6F91-433F-B5DD-859CCCF608A9}" type="sibTrans" cxnId="{65E2EE07-959E-4DF4-A654-35FA2FD657D2}">
      <dgm:prSet/>
      <dgm:spPr/>
      <dgm:t>
        <a:bodyPr/>
        <a:lstStyle/>
        <a:p>
          <a:endParaRPr lang="en-IN"/>
        </a:p>
      </dgm:t>
    </dgm:pt>
    <dgm:pt modelId="{EABBA6B5-8A71-412F-A223-F09B01D5265C}">
      <dgm:prSet phldrT="[Text]"/>
      <dgm:spPr/>
      <dgm:t>
        <a:bodyPr/>
        <a:lstStyle/>
        <a:p>
          <a:r>
            <a:rPr lang="en-US" dirty="0">
              <a:latin typeface="Grandview" panose="020B0502040204020203" pitchFamily="34" charset="0"/>
            </a:rPr>
            <a:t>Correct Data Types</a:t>
          </a:r>
          <a:endParaRPr lang="en-IN" dirty="0">
            <a:latin typeface="Grandview" panose="020B0502040204020203" pitchFamily="34" charset="0"/>
          </a:endParaRPr>
        </a:p>
      </dgm:t>
    </dgm:pt>
    <dgm:pt modelId="{907DFAB4-E1C3-49EE-AD3D-E72CC8D488D1}" type="parTrans" cxnId="{8517365B-EA58-477E-A334-11F42E764178}">
      <dgm:prSet/>
      <dgm:spPr/>
      <dgm:t>
        <a:bodyPr/>
        <a:lstStyle/>
        <a:p>
          <a:endParaRPr lang="en-IN"/>
        </a:p>
      </dgm:t>
    </dgm:pt>
    <dgm:pt modelId="{99054233-4A18-44A6-A393-D55092DBB399}" type="sibTrans" cxnId="{8517365B-EA58-477E-A334-11F42E764178}">
      <dgm:prSet/>
      <dgm:spPr/>
      <dgm:t>
        <a:bodyPr/>
        <a:lstStyle/>
        <a:p>
          <a:endParaRPr lang="en-IN"/>
        </a:p>
      </dgm:t>
    </dgm:pt>
    <dgm:pt modelId="{3501446B-DEDE-4296-955B-2A1202E93321}">
      <dgm:prSet phldrT="[Text]"/>
      <dgm:spPr/>
      <dgm:t>
        <a:bodyPr/>
        <a:lstStyle/>
        <a:p>
          <a:r>
            <a:rPr lang="en-US" dirty="0">
              <a:latin typeface="Grandview" panose="020B0502040204020203" pitchFamily="34" charset="0"/>
            </a:rPr>
            <a:t>Convert categorical data</a:t>
          </a:r>
          <a:endParaRPr lang="en-IN" dirty="0">
            <a:latin typeface="Grandview" panose="020B0502040204020203" pitchFamily="34" charset="0"/>
          </a:endParaRPr>
        </a:p>
      </dgm:t>
    </dgm:pt>
    <dgm:pt modelId="{6A6E3DAF-DE61-409E-B3D7-193962967E28}" type="parTrans" cxnId="{D9CF072F-448F-4AA3-A49A-DB185C16FFA5}">
      <dgm:prSet/>
      <dgm:spPr/>
      <dgm:t>
        <a:bodyPr/>
        <a:lstStyle/>
        <a:p>
          <a:endParaRPr lang="en-IN"/>
        </a:p>
      </dgm:t>
    </dgm:pt>
    <dgm:pt modelId="{728DCF7B-C2DB-499D-92BE-3764A0E0080C}" type="sibTrans" cxnId="{D9CF072F-448F-4AA3-A49A-DB185C16FFA5}">
      <dgm:prSet/>
      <dgm:spPr/>
      <dgm:t>
        <a:bodyPr/>
        <a:lstStyle/>
        <a:p>
          <a:endParaRPr lang="en-IN"/>
        </a:p>
      </dgm:t>
    </dgm:pt>
    <dgm:pt modelId="{A153D5C0-0617-4C94-9B2E-D48C1A7851A8}">
      <dgm:prSet phldrT="[Text]"/>
      <dgm:spPr/>
      <dgm:t>
        <a:bodyPr/>
        <a:lstStyle/>
        <a:p>
          <a:r>
            <a:rPr lang="en-US" dirty="0">
              <a:latin typeface="Grandview" panose="020B0502040204020203" pitchFamily="34" charset="0"/>
            </a:rPr>
            <a:t>Create New Features</a:t>
          </a:r>
          <a:endParaRPr lang="en-IN" dirty="0">
            <a:latin typeface="Grandview" panose="020B0502040204020203" pitchFamily="34" charset="0"/>
          </a:endParaRPr>
        </a:p>
      </dgm:t>
    </dgm:pt>
    <dgm:pt modelId="{2B0686AA-8B31-453A-B98D-64B90FB544A1}" type="parTrans" cxnId="{0D49DB2E-301F-4A8C-8170-813518682293}">
      <dgm:prSet/>
      <dgm:spPr/>
      <dgm:t>
        <a:bodyPr/>
        <a:lstStyle/>
        <a:p>
          <a:endParaRPr lang="en-IN"/>
        </a:p>
      </dgm:t>
    </dgm:pt>
    <dgm:pt modelId="{4E3AAB74-C305-4658-94C9-B1323F03B0D3}" type="sibTrans" cxnId="{0D49DB2E-301F-4A8C-8170-813518682293}">
      <dgm:prSet/>
      <dgm:spPr/>
      <dgm:t>
        <a:bodyPr/>
        <a:lstStyle/>
        <a:p>
          <a:endParaRPr lang="en-IN"/>
        </a:p>
      </dgm:t>
    </dgm:pt>
    <dgm:pt modelId="{60EE1860-5D12-4F5A-9DA8-CFE8CA5B2182}">
      <dgm:prSet phldrT="[Text]"/>
      <dgm:spPr/>
      <dgm:t>
        <a:bodyPr/>
        <a:lstStyle/>
        <a:p>
          <a:r>
            <a:rPr lang="en-US" dirty="0">
              <a:latin typeface="Grandview" panose="020B0502040204020203" pitchFamily="34" charset="0"/>
            </a:rPr>
            <a:t>5. Data Storage</a:t>
          </a:r>
          <a:endParaRPr lang="en-IN" dirty="0">
            <a:latin typeface="Grandview" panose="020B0502040204020203" pitchFamily="34" charset="0"/>
          </a:endParaRPr>
        </a:p>
      </dgm:t>
    </dgm:pt>
    <dgm:pt modelId="{87B7986D-F7C5-4138-8687-57856A093DD2}" type="parTrans" cxnId="{65F4D3F0-62BE-42DF-B3E5-AEFDCBEEC252}">
      <dgm:prSet/>
      <dgm:spPr/>
      <dgm:t>
        <a:bodyPr/>
        <a:lstStyle/>
        <a:p>
          <a:endParaRPr lang="en-IN"/>
        </a:p>
      </dgm:t>
    </dgm:pt>
    <dgm:pt modelId="{82B9CE65-1B60-44CA-B844-B0EF90D77C0E}" type="sibTrans" cxnId="{65F4D3F0-62BE-42DF-B3E5-AEFDCBEEC252}">
      <dgm:prSet/>
      <dgm:spPr/>
      <dgm:t>
        <a:bodyPr/>
        <a:lstStyle/>
        <a:p>
          <a:endParaRPr lang="en-IN"/>
        </a:p>
      </dgm:t>
    </dgm:pt>
    <dgm:pt modelId="{FA039CF0-2A77-44AB-B28F-499DF02F1D00}">
      <dgm:prSet phldrT="[Text]"/>
      <dgm:spPr/>
      <dgm:t>
        <a:bodyPr/>
        <a:lstStyle/>
        <a:p>
          <a:r>
            <a:rPr lang="en-US" dirty="0">
              <a:latin typeface="Grandview" panose="020B0502040204020203" pitchFamily="34" charset="0"/>
            </a:rPr>
            <a:t>Store processed data in the ‘cleaned’ schema in PostgreSQL and export to Parquet format for analytics</a:t>
          </a:r>
          <a:endParaRPr lang="en-IN" dirty="0">
            <a:latin typeface="Grandview" panose="020B0502040204020203" pitchFamily="34" charset="0"/>
          </a:endParaRPr>
        </a:p>
      </dgm:t>
    </dgm:pt>
    <dgm:pt modelId="{4091DB26-6B51-4E9B-9185-6DCE3E9ACA10}" type="parTrans" cxnId="{5F8DB9B4-6714-45A8-8D32-9045FDA9C2A9}">
      <dgm:prSet/>
      <dgm:spPr/>
      <dgm:t>
        <a:bodyPr/>
        <a:lstStyle/>
        <a:p>
          <a:endParaRPr lang="en-IN"/>
        </a:p>
      </dgm:t>
    </dgm:pt>
    <dgm:pt modelId="{5762CFA0-9B1C-4836-A73E-7F29E12F19E7}" type="sibTrans" cxnId="{5F8DB9B4-6714-45A8-8D32-9045FDA9C2A9}">
      <dgm:prSet/>
      <dgm:spPr/>
      <dgm:t>
        <a:bodyPr/>
        <a:lstStyle/>
        <a:p>
          <a:endParaRPr lang="en-IN"/>
        </a:p>
      </dgm:t>
    </dgm:pt>
    <dgm:pt modelId="{A9DDA4F2-FD2B-41C9-AE56-0D2856DF0B18}" type="pres">
      <dgm:prSet presAssocID="{8D4FEC4B-E34C-443E-94B0-41F3D8A54FC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AD5C6BA-C26D-4821-AA3C-C5939C30FEFF}" type="pres">
      <dgm:prSet presAssocID="{3C5D6CD2-602C-4452-AF13-682E98941CE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A1F092-8D88-4BC3-BF76-FBE34E5C6078}" type="pres">
      <dgm:prSet presAssocID="{4D8497B2-FD85-4ECD-A36A-98CF6EAC982C}" presName="sibTrans" presStyleLbl="sibTrans1D1" presStyleIdx="0" presStyleCnt="4"/>
      <dgm:spPr/>
      <dgm:t>
        <a:bodyPr/>
        <a:lstStyle/>
        <a:p>
          <a:endParaRPr lang="en-IN"/>
        </a:p>
      </dgm:t>
    </dgm:pt>
    <dgm:pt modelId="{9D819B4D-05A5-4D9C-9AF4-D0E9F9105D9B}" type="pres">
      <dgm:prSet presAssocID="{4D8497B2-FD85-4ECD-A36A-98CF6EAC982C}" presName="connectorText" presStyleLbl="sibTrans1D1" presStyleIdx="0" presStyleCnt="4"/>
      <dgm:spPr/>
      <dgm:t>
        <a:bodyPr/>
        <a:lstStyle/>
        <a:p>
          <a:endParaRPr lang="en-IN"/>
        </a:p>
      </dgm:t>
    </dgm:pt>
    <dgm:pt modelId="{0AA8B8A3-16BD-40B2-91E4-729A56A10C43}" type="pres">
      <dgm:prSet presAssocID="{7A10C97B-9A6B-4B85-B967-16EDA7AD898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811BE78-FB2D-4F11-A9D8-E9855A14F01E}" type="pres">
      <dgm:prSet presAssocID="{C801E3FF-DD84-438F-B3CD-B3D3C4561BF0}" presName="sibTrans" presStyleLbl="sibTrans1D1" presStyleIdx="1" presStyleCnt="4"/>
      <dgm:spPr/>
      <dgm:t>
        <a:bodyPr/>
        <a:lstStyle/>
        <a:p>
          <a:endParaRPr lang="en-IN"/>
        </a:p>
      </dgm:t>
    </dgm:pt>
    <dgm:pt modelId="{8A0BBC19-DBBD-4295-9CCD-D902A7316435}" type="pres">
      <dgm:prSet presAssocID="{C801E3FF-DD84-438F-B3CD-B3D3C4561BF0}" presName="connectorText" presStyleLbl="sibTrans1D1" presStyleIdx="1" presStyleCnt="4"/>
      <dgm:spPr/>
      <dgm:t>
        <a:bodyPr/>
        <a:lstStyle/>
        <a:p>
          <a:endParaRPr lang="en-IN"/>
        </a:p>
      </dgm:t>
    </dgm:pt>
    <dgm:pt modelId="{C3EDA1CF-17D4-4DBD-A18C-76F8DC98AB89}" type="pres">
      <dgm:prSet presAssocID="{5FF5E1F5-871F-40F2-ADB8-DA22E5F333D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BB62E46-B0CF-4BEF-88DA-8D0187F594BC}" type="pres">
      <dgm:prSet presAssocID="{5F26F549-CC69-41CE-95B7-885763DDF27B}" presName="sibTrans" presStyleLbl="sibTrans1D1" presStyleIdx="2" presStyleCnt="4"/>
      <dgm:spPr/>
      <dgm:t>
        <a:bodyPr/>
        <a:lstStyle/>
        <a:p>
          <a:endParaRPr lang="en-IN"/>
        </a:p>
      </dgm:t>
    </dgm:pt>
    <dgm:pt modelId="{C2A1D6CB-0AC3-4FA2-898A-AF144E0B804D}" type="pres">
      <dgm:prSet presAssocID="{5F26F549-CC69-41CE-95B7-885763DDF27B}" presName="connectorText" presStyleLbl="sibTrans1D1" presStyleIdx="2" presStyleCnt="4"/>
      <dgm:spPr/>
      <dgm:t>
        <a:bodyPr/>
        <a:lstStyle/>
        <a:p>
          <a:endParaRPr lang="en-IN"/>
        </a:p>
      </dgm:t>
    </dgm:pt>
    <dgm:pt modelId="{F5DF0B18-2A68-4970-A8FD-DF52BE7BF54E}" type="pres">
      <dgm:prSet presAssocID="{7A65260E-0ED2-4C25-AF54-A7E13BDA843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E33FE66-3DDE-49A3-884D-BB8969AB1E87}" type="pres">
      <dgm:prSet presAssocID="{8D1956DF-8185-40CD-A19A-81A6069B38FF}" presName="sibTrans" presStyleLbl="sibTrans1D1" presStyleIdx="3" presStyleCnt="4"/>
      <dgm:spPr/>
      <dgm:t>
        <a:bodyPr/>
        <a:lstStyle/>
        <a:p>
          <a:endParaRPr lang="en-IN"/>
        </a:p>
      </dgm:t>
    </dgm:pt>
    <dgm:pt modelId="{557A27D0-4F01-4580-8A63-AD8B9F87F19D}" type="pres">
      <dgm:prSet presAssocID="{8D1956DF-8185-40CD-A19A-81A6069B38FF}" presName="connectorText" presStyleLbl="sibTrans1D1" presStyleIdx="3" presStyleCnt="4"/>
      <dgm:spPr/>
      <dgm:t>
        <a:bodyPr/>
        <a:lstStyle/>
        <a:p>
          <a:endParaRPr lang="en-IN"/>
        </a:p>
      </dgm:t>
    </dgm:pt>
    <dgm:pt modelId="{1C0BE294-67D2-42B4-A155-C19B39FE2149}" type="pres">
      <dgm:prSet presAssocID="{60EE1860-5D12-4F5A-9DA8-CFE8CA5B218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B027483-153E-4B85-AF02-0E8FF1DB89F0}" type="presOf" srcId="{8D1956DF-8185-40CD-A19A-81A6069B38FF}" destId="{557A27D0-4F01-4580-8A63-AD8B9F87F19D}" srcOrd="1" destOrd="0" presId="urn:microsoft.com/office/officeart/2005/8/layout/bProcess3"/>
    <dgm:cxn modelId="{01BFD176-56F1-4BB1-B3F8-8A3DF01EF3B3}" srcId="{3C5D6CD2-602C-4452-AF13-682E98941CE9}" destId="{B5406DAB-538E-4ED1-9A87-1D7D54BD993D}" srcOrd="0" destOrd="0" parTransId="{E34F8992-BAB8-41EC-ACF8-ABB0C4493CBF}" sibTransId="{109C6284-5792-46DC-B0E6-56A03215AB09}"/>
    <dgm:cxn modelId="{A62CAAC0-3AC7-4F01-9DC6-8004952D2029}" type="presOf" srcId="{A153D5C0-0617-4C94-9B2E-D48C1A7851A8}" destId="{C3EDA1CF-17D4-4DBD-A18C-76F8DC98AB89}" srcOrd="0" destOrd="2" presId="urn:microsoft.com/office/officeart/2005/8/layout/bProcess3"/>
    <dgm:cxn modelId="{5F8DB9B4-6714-45A8-8D32-9045FDA9C2A9}" srcId="{60EE1860-5D12-4F5A-9DA8-CFE8CA5B2182}" destId="{FA039CF0-2A77-44AB-B28F-499DF02F1D00}" srcOrd="0" destOrd="0" parTransId="{4091DB26-6B51-4E9B-9185-6DCE3E9ACA10}" sibTransId="{5762CFA0-9B1C-4836-A73E-7F29E12F19E7}"/>
    <dgm:cxn modelId="{EA4A886D-E793-4E80-860A-E9B791D89380}" srcId="{8D4FEC4B-E34C-443E-94B0-41F3D8A54FC7}" destId="{7A10C97B-9A6B-4B85-B967-16EDA7AD8983}" srcOrd="1" destOrd="0" parTransId="{6CEA0A09-7FEA-4B79-A9AF-01C73EAFB64D}" sibTransId="{C801E3FF-DD84-438F-B3CD-B3D3C4561BF0}"/>
    <dgm:cxn modelId="{9B8A3576-1B96-44E8-BA1C-09173E305763}" type="presOf" srcId="{4D8497B2-FD85-4ECD-A36A-98CF6EAC982C}" destId="{9D819B4D-05A5-4D9C-9AF4-D0E9F9105D9B}" srcOrd="1" destOrd="0" presId="urn:microsoft.com/office/officeart/2005/8/layout/bProcess3"/>
    <dgm:cxn modelId="{B2FC479A-129C-42AE-BEC1-B9E9ADFD8D91}" type="presOf" srcId="{EABBA6B5-8A71-412F-A223-F09B01D5265C}" destId="{0AA8B8A3-16BD-40B2-91E4-729A56A10C43}" srcOrd="0" destOrd="3" presId="urn:microsoft.com/office/officeart/2005/8/layout/bProcess3"/>
    <dgm:cxn modelId="{E3845199-B966-4DCE-ADBF-4BC47048D3E9}" type="presOf" srcId="{FA039CF0-2A77-44AB-B28F-499DF02F1D00}" destId="{1C0BE294-67D2-42B4-A155-C19B39FE2149}" srcOrd="0" destOrd="1" presId="urn:microsoft.com/office/officeart/2005/8/layout/bProcess3"/>
    <dgm:cxn modelId="{65E2EE07-959E-4DF4-A654-35FA2FD657D2}" srcId="{7A10C97B-9A6B-4B85-B967-16EDA7AD8983}" destId="{9507F4D4-ADD1-4963-BFEE-43C81C1B47A5}" srcOrd="1" destOrd="0" parTransId="{A0D0F1C4-4291-4FBF-B70B-E004CADB505F}" sibTransId="{263EBDA7-6F91-433F-B5DD-859CCCF608A9}"/>
    <dgm:cxn modelId="{7369F02B-2B96-45F1-A1B5-CB8B852DBE06}" type="presOf" srcId="{4D8497B2-FD85-4ECD-A36A-98CF6EAC982C}" destId="{99A1F092-8D88-4BC3-BF76-FBE34E5C6078}" srcOrd="0" destOrd="0" presId="urn:microsoft.com/office/officeart/2005/8/layout/bProcess3"/>
    <dgm:cxn modelId="{AE6457A2-BD8A-48E7-A248-BF8C5C7D83F1}" type="presOf" srcId="{8D4FEC4B-E34C-443E-94B0-41F3D8A54FC7}" destId="{A9DDA4F2-FD2B-41C9-AE56-0D2856DF0B18}" srcOrd="0" destOrd="0" presId="urn:microsoft.com/office/officeart/2005/8/layout/bProcess3"/>
    <dgm:cxn modelId="{C80D2DE1-D20E-4860-B2B6-120066D9904A}" type="presOf" srcId="{60EE1860-5D12-4F5A-9DA8-CFE8CA5B2182}" destId="{1C0BE294-67D2-42B4-A155-C19B39FE2149}" srcOrd="0" destOrd="0" presId="urn:microsoft.com/office/officeart/2005/8/layout/bProcess3"/>
    <dgm:cxn modelId="{51034AA0-50BC-49DB-AE60-0A2BDCAD9CEA}" type="presOf" srcId="{7A10C97B-9A6B-4B85-B967-16EDA7AD8983}" destId="{0AA8B8A3-16BD-40B2-91E4-729A56A10C43}" srcOrd="0" destOrd="0" presId="urn:microsoft.com/office/officeart/2005/8/layout/bProcess3"/>
    <dgm:cxn modelId="{A6DE414A-B801-4077-A835-5016F47CE77B}" type="presOf" srcId="{C801E3FF-DD84-438F-B3CD-B3D3C4561BF0}" destId="{7811BE78-FB2D-4F11-A9D8-E9855A14F01E}" srcOrd="0" destOrd="0" presId="urn:microsoft.com/office/officeart/2005/8/layout/bProcess3"/>
    <dgm:cxn modelId="{6406B113-6287-447E-A2FF-28CBBC0FA56A}" srcId="{7A65260E-0ED2-4C25-AF54-A7E13BDA843E}" destId="{28B62539-6ED8-4319-BBEF-FA6129ED4277}" srcOrd="0" destOrd="0" parTransId="{DC1E581F-BCA7-401B-A6CC-FBBFE7683A0F}" sibTransId="{313A630A-6661-497B-94AB-9BDBBFC9B56C}"/>
    <dgm:cxn modelId="{654E7656-CB40-4C48-A628-D8A39B232741}" type="presOf" srcId="{9507F4D4-ADD1-4963-BFEE-43C81C1B47A5}" destId="{0AA8B8A3-16BD-40B2-91E4-729A56A10C43}" srcOrd="0" destOrd="2" presId="urn:microsoft.com/office/officeart/2005/8/layout/bProcess3"/>
    <dgm:cxn modelId="{4EC028AF-C1D2-400B-BA83-182B1C314311}" srcId="{8D4FEC4B-E34C-443E-94B0-41F3D8A54FC7}" destId="{7A65260E-0ED2-4C25-AF54-A7E13BDA843E}" srcOrd="3" destOrd="0" parTransId="{7E4ACD76-3156-42A0-A969-73AAE97E5963}" sibTransId="{8D1956DF-8185-40CD-A19A-81A6069B38FF}"/>
    <dgm:cxn modelId="{885E0B7F-7F90-4736-8AE5-4516BBE19E98}" type="presOf" srcId="{B5406DAB-538E-4ED1-9A87-1D7D54BD993D}" destId="{4AD5C6BA-C26D-4821-AA3C-C5939C30FEFF}" srcOrd="0" destOrd="1" presId="urn:microsoft.com/office/officeart/2005/8/layout/bProcess3"/>
    <dgm:cxn modelId="{F3FECEFA-1B61-46FB-A004-75997926D6A5}" srcId="{7A10C97B-9A6B-4B85-B967-16EDA7AD8983}" destId="{0525A634-7272-4B41-ADF7-D67379AF4ECA}" srcOrd="0" destOrd="0" parTransId="{8F31D000-BF6C-4811-BDFC-B8ABAFA5FE7E}" sibTransId="{9E79533C-97F6-435A-B155-631493771DF2}"/>
    <dgm:cxn modelId="{0452B058-4051-455B-9633-6EFA53CD3108}" type="presOf" srcId="{28B62539-6ED8-4319-BBEF-FA6129ED4277}" destId="{F5DF0B18-2A68-4970-A8FD-DF52BE7BF54E}" srcOrd="0" destOrd="1" presId="urn:microsoft.com/office/officeart/2005/8/layout/bProcess3"/>
    <dgm:cxn modelId="{0D1C3B4B-7E9F-42CD-B2C6-2BA4B8506A5E}" srcId="{7A65260E-0ED2-4C25-AF54-A7E13BDA843E}" destId="{0E9DC715-73A5-4B3B-9A5C-625ADCC47A9B}" srcOrd="1" destOrd="0" parTransId="{BC7694A0-7DDF-44FD-B049-B542C68E8343}" sibTransId="{02D40564-49A1-444B-8D56-6B7770C96891}"/>
    <dgm:cxn modelId="{8517365B-EA58-477E-A334-11F42E764178}" srcId="{7A10C97B-9A6B-4B85-B967-16EDA7AD8983}" destId="{EABBA6B5-8A71-412F-A223-F09B01D5265C}" srcOrd="2" destOrd="0" parTransId="{907DFAB4-E1C3-49EE-AD3D-E72CC8D488D1}" sibTransId="{99054233-4A18-44A6-A393-D55092DBB399}"/>
    <dgm:cxn modelId="{5825A4C9-C6DE-44A0-9287-88CD2F71DA95}" srcId="{8D4FEC4B-E34C-443E-94B0-41F3D8A54FC7}" destId="{5FF5E1F5-871F-40F2-ADB8-DA22E5F333DA}" srcOrd="2" destOrd="0" parTransId="{428708F9-3A3A-46CB-934D-77D1E5EB0BBF}" sibTransId="{5F26F549-CC69-41CE-95B7-885763DDF27B}"/>
    <dgm:cxn modelId="{E3474401-466F-4151-A862-EAF8E9E10AAD}" type="presOf" srcId="{8D1956DF-8185-40CD-A19A-81A6069B38FF}" destId="{6E33FE66-3DDE-49A3-884D-BB8969AB1E87}" srcOrd="0" destOrd="0" presId="urn:microsoft.com/office/officeart/2005/8/layout/bProcess3"/>
    <dgm:cxn modelId="{ED36D651-5B41-4645-BED1-8C141C5157F2}" type="presOf" srcId="{5F26F549-CC69-41CE-95B7-885763DDF27B}" destId="{C2A1D6CB-0AC3-4FA2-898A-AF144E0B804D}" srcOrd="1" destOrd="0" presId="urn:microsoft.com/office/officeart/2005/8/layout/bProcess3"/>
    <dgm:cxn modelId="{C50E82F2-4A43-4EA5-B0BD-B00A9E56F4A7}" type="presOf" srcId="{0E9DC715-73A5-4B3B-9A5C-625ADCC47A9B}" destId="{F5DF0B18-2A68-4970-A8FD-DF52BE7BF54E}" srcOrd="0" destOrd="2" presId="urn:microsoft.com/office/officeart/2005/8/layout/bProcess3"/>
    <dgm:cxn modelId="{166CDF4F-F41D-4BAD-8618-89A94160B25F}" type="presOf" srcId="{5FF5E1F5-871F-40F2-ADB8-DA22E5F333DA}" destId="{C3EDA1CF-17D4-4DBD-A18C-76F8DC98AB89}" srcOrd="0" destOrd="0" presId="urn:microsoft.com/office/officeart/2005/8/layout/bProcess3"/>
    <dgm:cxn modelId="{0C25D55F-A69F-4420-8769-41220FB7B5BD}" type="presOf" srcId="{5F26F549-CC69-41CE-95B7-885763DDF27B}" destId="{6BB62E46-B0CF-4BEF-88DA-8D0187F594BC}" srcOrd="0" destOrd="0" presId="urn:microsoft.com/office/officeart/2005/8/layout/bProcess3"/>
    <dgm:cxn modelId="{E23FAC61-4819-4033-AB89-756079EFF823}" type="presOf" srcId="{3C5D6CD2-602C-4452-AF13-682E98941CE9}" destId="{4AD5C6BA-C26D-4821-AA3C-C5939C30FEFF}" srcOrd="0" destOrd="0" presId="urn:microsoft.com/office/officeart/2005/8/layout/bProcess3"/>
    <dgm:cxn modelId="{2DBAFEA9-1AFC-4AF4-BB35-0C31577484D7}" srcId="{8D4FEC4B-E34C-443E-94B0-41F3D8A54FC7}" destId="{3C5D6CD2-602C-4452-AF13-682E98941CE9}" srcOrd="0" destOrd="0" parTransId="{61C775F4-F082-4622-BEB3-90CB6B083F2C}" sibTransId="{4D8497B2-FD85-4ECD-A36A-98CF6EAC982C}"/>
    <dgm:cxn modelId="{CE85F52B-A804-4D0F-B540-65A4E0C95534}" type="presOf" srcId="{3501446B-DEDE-4296-955B-2A1202E93321}" destId="{C3EDA1CF-17D4-4DBD-A18C-76F8DC98AB89}" srcOrd="0" destOrd="1" presId="urn:microsoft.com/office/officeart/2005/8/layout/bProcess3"/>
    <dgm:cxn modelId="{49C60F81-4E61-4FE2-89AB-EEE78E89C17E}" type="presOf" srcId="{7A65260E-0ED2-4C25-AF54-A7E13BDA843E}" destId="{F5DF0B18-2A68-4970-A8FD-DF52BE7BF54E}" srcOrd="0" destOrd="0" presId="urn:microsoft.com/office/officeart/2005/8/layout/bProcess3"/>
    <dgm:cxn modelId="{74A86279-5AA6-4F45-85C7-63896C4368DF}" type="presOf" srcId="{C801E3FF-DD84-438F-B3CD-B3D3C4561BF0}" destId="{8A0BBC19-DBBD-4295-9CCD-D902A7316435}" srcOrd="1" destOrd="0" presId="urn:microsoft.com/office/officeart/2005/8/layout/bProcess3"/>
    <dgm:cxn modelId="{D9CF072F-448F-4AA3-A49A-DB185C16FFA5}" srcId="{5FF5E1F5-871F-40F2-ADB8-DA22E5F333DA}" destId="{3501446B-DEDE-4296-955B-2A1202E93321}" srcOrd="0" destOrd="0" parTransId="{6A6E3DAF-DE61-409E-B3D7-193962967E28}" sibTransId="{728DCF7B-C2DB-499D-92BE-3764A0E0080C}"/>
    <dgm:cxn modelId="{7DE564BA-22DA-4CA4-8AAB-DD5E01A418EE}" type="presOf" srcId="{0525A634-7272-4B41-ADF7-D67379AF4ECA}" destId="{0AA8B8A3-16BD-40B2-91E4-729A56A10C43}" srcOrd="0" destOrd="1" presId="urn:microsoft.com/office/officeart/2005/8/layout/bProcess3"/>
    <dgm:cxn modelId="{0D49DB2E-301F-4A8C-8170-813518682293}" srcId="{5FF5E1F5-871F-40F2-ADB8-DA22E5F333DA}" destId="{A153D5C0-0617-4C94-9B2E-D48C1A7851A8}" srcOrd="1" destOrd="0" parTransId="{2B0686AA-8B31-453A-B98D-64B90FB544A1}" sibTransId="{4E3AAB74-C305-4658-94C9-B1323F03B0D3}"/>
    <dgm:cxn modelId="{65F4D3F0-62BE-42DF-B3E5-AEFDCBEEC252}" srcId="{8D4FEC4B-E34C-443E-94B0-41F3D8A54FC7}" destId="{60EE1860-5D12-4F5A-9DA8-CFE8CA5B2182}" srcOrd="4" destOrd="0" parTransId="{87B7986D-F7C5-4138-8687-57856A093DD2}" sibTransId="{82B9CE65-1B60-44CA-B844-B0EF90D77C0E}"/>
    <dgm:cxn modelId="{5093E04F-FC1B-4EF5-B55C-B6E581286C20}" type="presParOf" srcId="{A9DDA4F2-FD2B-41C9-AE56-0D2856DF0B18}" destId="{4AD5C6BA-C26D-4821-AA3C-C5939C30FEFF}" srcOrd="0" destOrd="0" presId="urn:microsoft.com/office/officeart/2005/8/layout/bProcess3"/>
    <dgm:cxn modelId="{F3C4BCC5-156B-4D76-813D-027FC74B2B43}" type="presParOf" srcId="{A9DDA4F2-FD2B-41C9-AE56-0D2856DF0B18}" destId="{99A1F092-8D88-4BC3-BF76-FBE34E5C6078}" srcOrd="1" destOrd="0" presId="urn:microsoft.com/office/officeart/2005/8/layout/bProcess3"/>
    <dgm:cxn modelId="{69F9659D-7D49-4843-ADB6-E3A27554FAF2}" type="presParOf" srcId="{99A1F092-8D88-4BC3-BF76-FBE34E5C6078}" destId="{9D819B4D-05A5-4D9C-9AF4-D0E9F9105D9B}" srcOrd="0" destOrd="0" presId="urn:microsoft.com/office/officeart/2005/8/layout/bProcess3"/>
    <dgm:cxn modelId="{0202490E-650D-4AAC-9E9E-0440D215835B}" type="presParOf" srcId="{A9DDA4F2-FD2B-41C9-AE56-0D2856DF0B18}" destId="{0AA8B8A3-16BD-40B2-91E4-729A56A10C43}" srcOrd="2" destOrd="0" presId="urn:microsoft.com/office/officeart/2005/8/layout/bProcess3"/>
    <dgm:cxn modelId="{461293EC-7130-44CA-BB0D-92A79B133A15}" type="presParOf" srcId="{A9DDA4F2-FD2B-41C9-AE56-0D2856DF0B18}" destId="{7811BE78-FB2D-4F11-A9D8-E9855A14F01E}" srcOrd="3" destOrd="0" presId="urn:microsoft.com/office/officeart/2005/8/layout/bProcess3"/>
    <dgm:cxn modelId="{D8921C01-1E6F-4A25-89CD-91A9CF902872}" type="presParOf" srcId="{7811BE78-FB2D-4F11-A9D8-E9855A14F01E}" destId="{8A0BBC19-DBBD-4295-9CCD-D902A7316435}" srcOrd="0" destOrd="0" presId="urn:microsoft.com/office/officeart/2005/8/layout/bProcess3"/>
    <dgm:cxn modelId="{4317DE4B-A0A1-44CF-A8C2-3A472860D5AE}" type="presParOf" srcId="{A9DDA4F2-FD2B-41C9-AE56-0D2856DF0B18}" destId="{C3EDA1CF-17D4-4DBD-A18C-76F8DC98AB89}" srcOrd="4" destOrd="0" presId="urn:microsoft.com/office/officeart/2005/8/layout/bProcess3"/>
    <dgm:cxn modelId="{F1BA17C9-B1B9-4DC4-983C-39C326BC9A44}" type="presParOf" srcId="{A9DDA4F2-FD2B-41C9-AE56-0D2856DF0B18}" destId="{6BB62E46-B0CF-4BEF-88DA-8D0187F594BC}" srcOrd="5" destOrd="0" presId="urn:microsoft.com/office/officeart/2005/8/layout/bProcess3"/>
    <dgm:cxn modelId="{A4DF412F-21E0-4C0C-BB11-E2DD8FCDD856}" type="presParOf" srcId="{6BB62E46-B0CF-4BEF-88DA-8D0187F594BC}" destId="{C2A1D6CB-0AC3-4FA2-898A-AF144E0B804D}" srcOrd="0" destOrd="0" presId="urn:microsoft.com/office/officeart/2005/8/layout/bProcess3"/>
    <dgm:cxn modelId="{333E0B57-7D8B-482E-8F9D-C847AD61FC5A}" type="presParOf" srcId="{A9DDA4F2-FD2B-41C9-AE56-0D2856DF0B18}" destId="{F5DF0B18-2A68-4970-A8FD-DF52BE7BF54E}" srcOrd="6" destOrd="0" presId="urn:microsoft.com/office/officeart/2005/8/layout/bProcess3"/>
    <dgm:cxn modelId="{B96DC411-BDD8-4D71-824C-C9C09FB527D3}" type="presParOf" srcId="{A9DDA4F2-FD2B-41C9-AE56-0D2856DF0B18}" destId="{6E33FE66-3DDE-49A3-884D-BB8969AB1E87}" srcOrd="7" destOrd="0" presId="urn:microsoft.com/office/officeart/2005/8/layout/bProcess3"/>
    <dgm:cxn modelId="{1766F784-192C-4733-A1DE-2D8E26EA98A5}" type="presParOf" srcId="{6E33FE66-3DDE-49A3-884D-BB8969AB1E87}" destId="{557A27D0-4F01-4580-8A63-AD8B9F87F19D}" srcOrd="0" destOrd="0" presId="urn:microsoft.com/office/officeart/2005/8/layout/bProcess3"/>
    <dgm:cxn modelId="{5D58A9B2-BFD7-4BB0-8678-ECA3C010CE68}" type="presParOf" srcId="{A9DDA4F2-FD2B-41C9-AE56-0D2856DF0B18}" destId="{1C0BE294-67D2-42B4-A155-C19B39FE2149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6008A-DF4E-4A72-B0E9-BA9FA8C1BC10}">
      <dsp:nvSpPr>
        <dsp:cNvPr id="0" name=""/>
        <dsp:cNvSpPr/>
      </dsp:nvSpPr>
      <dsp:spPr>
        <a:xfrm>
          <a:off x="0" y="56113"/>
          <a:ext cx="3286125" cy="19716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latin typeface="Grandview" panose="020B0502040204020203" pitchFamily="34" charset="0"/>
            </a:rPr>
            <a:t>Goal</a:t>
          </a:r>
          <a:endParaRPr lang="en-US" sz="2200" kern="1200" dirty="0">
            <a:latin typeface="Grandview" panose="020B0502040204020203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>
              <a:latin typeface="Grandview" panose="020B0502040204020203" pitchFamily="34" charset="0"/>
            </a:rPr>
            <a:t>Process raw car price data from PostgreSQL, clean it, transform it, and store it in a structured format for analysis.</a:t>
          </a:r>
        </a:p>
      </dsp:txBody>
      <dsp:txXfrm>
        <a:off x="0" y="56113"/>
        <a:ext cx="3286125" cy="1971675"/>
      </dsp:txXfrm>
    </dsp:sp>
    <dsp:sp modelId="{B2AD96AB-CC8E-423F-A150-A0AC6FCD2626}">
      <dsp:nvSpPr>
        <dsp:cNvPr id="0" name=""/>
        <dsp:cNvSpPr/>
      </dsp:nvSpPr>
      <dsp:spPr>
        <a:xfrm>
          <a:off x="3614737" y="56113"/>
          <a:ext cx="3286125" cy="1971675"/>
        </a:xfrm>
        <a:prstGeom prst="rect">
          <a:avLst/>
        </a:prstGeom>
        <a:solidFill>
          <a:schemeClr val="accent4">
            <a:hueOff val="3299968"/>
            <a:satOff val="-14601"/>
            <a:lumOff val="-24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latin typeface="Grandview" panose="020B0502040204020203" pitchFamily="34" charset="0"/>
            </a:rPr>
            <a:t>Pipeline Type</a:t>
          </a:r>
          <a:endParaRPr lang="en-US" sz="2200" kern="1200" dirty="0">
            <a:latin typeface="Grandview" panose="020B0502040204020203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>
              <a:latin typeface="Grandview" panose="020B0502040204020203" pitchFamily="34" charset="0"/>
            </a:rPr>
            <a:t>Batch Pipeline: </a:t>
          </a:r>
          <a:r>
            <a:rPr lang="en-US" sz="1700" kern="1200" dirty="0">
              <a:latin typeface="Grandview" panose="020B0502040204020203" pitchFamily="34" charset="0"/>
            </a:rPr>
            <a:t>since we are dealing with structured tabular data that doesn't require real-time processing.</a:t>
          </a:r>
        </a:p>
      </dsp:txBody>
      <dsp:txXfrm>
        <a:off x="3614737" y="56113"/>
        <a:ext cx="3286125" cy="1971675"/>
      </dsp:txXfrm>
    </dsp:sp>
    <dsp:sp modelId="{C6FB35CB-416A-49A2-A074-BBC8186C4308}">
      <dsp:nvSpPr>
        <dsp:cNvPr id="0" name=""/>
        <dsp:cNvSpPr/>
      </dsp:nvSpPr>
      <dsp:spPr>
        <a:xfrm>
          <a:off x="7229475" y="56113"/>
          <a:ext cx="3286125" cy="1971675"/>
        </a:xfrm>
        <a:prstGeom prst="rect">
          <a:avLst/>
        </a:prstGeom>
        <a:solidFill>
          <a:schemeClr val="accent4">
            <a:hueOff val="6599937"/>
            <a:satOff val="-29202"/>
            <a:lumOff val="-49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latin typeface="Grandview" panose="020B0502040204020203" pitchFamily="34" charset="0"/>
            </a:rPr>
            <a:t>Final Storage</a:t>
          </a:r>
          <a:endParaRPr lang="en-US" sz="2200" kern="1200" dirty="0">
            <a:latin typeface="Grandview" panose="020B0502040204020203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>
              <a:latin typeface="Grandview" panose="020B0502040204020203" pitchFamily="34" charset="0"/>
            </a:rPr>
            <a:t>Parquet format in the "cleaned" schema</a:t>
          </a:r>
          <a:r>
            <a:rPr lang="en-US" sz="1700" kern="1200" dirty="0">
              <a:latin typeface="Grandview" panose="020B0502040204020203" pitchFamily="34" charset="0"/>
            </a:rPr>
            <a:t> (optimal for analytical workloads).</a:t>
          </a:r>
        </a:p>
      </dsp:txBody>
      <dsp:txXfrm>
        <a:off x="7229475" y="56113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1F092-8D88-4BC3-BF76-FBE34E5C6078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357014" y="912848"/>
        <a:ext cx="34897" cy="6979"/>
      </dsp:txXfrm>
    </dsp:sp>
    <dsp:sp modelId="{4AD5C6BA-C26D-4821-AA3C-C5939C30FEFF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latin typeface="Grandview" panose="020B0502040204020203" pitchFamily="34" charset="0"/>
            </a:rPr>
            <a:t>1. Data Ingestion</a:t>
          </a:r>
          <a:endParaRPr lang="en-IN" sz="2100" kern="1200" dirty="0">
            <a:latin typeface="Grandview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latin typeface="Grandview" panose="020B0502040204020203" pitchFamily="34" charset="0"/>
            </a:rPr>
            <a:t>Extract data from the ‘raw’ schema in PostgreSQL</a:t>
          </a:r>
          <a:endParaRPr lang="en-IN" sz="1600" kern="1200" dirty="0">
            <a:latin typeface="Grandview" panose="020B0502040204020203" pitchFamily="34" charset="0"/>
          </a:endParaRPr>
        </a:p>
      </dsp:txBody>
      <dsp:txXfrm>
        <a:off x="8061" y="5979"/>
        <a:ext cx="3034531" cy="1820718"/>
      </dsp:txXfrm>
    </dsp:sp>
    <dsp:sp modelId="{7811BE78-FB2D-4F11-A9D8-E9855A14F01E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7089488" y="912848"/>
        <a:ext cx="34897" cy="6979"/>
      </dsp:txXfrm>
    </dsp:sp>
    <dsp:sp modelId="{0AA8B8A3-16BD-40B2-91E4-729A56A10C43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latin typeface="Grandview" panose="020B0502040204020203" pitchFamily="34" charset="0"/>
            </a:rPr>
            <a:t>2. Data Cleaning</a:t>
          </a:r>
          <a:endParaRPr lang="en-IN" sz="2100" kern="1200" dirty="0">
            <a:latin typeface="Grandview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latin typeface="Grandview" panose="020B0502040204020203" pitchFamily="34" charset="0"/>
            </a:rPr>
            <a:t>Handle Missing values</a:t>
          </a:r>
          <a:endParaRPr lang="en-IN" sz="1600" kern="1200" dirty="0">
            <a:latin typeface="Grandview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latin typeface="Grandview" panose="020B0502040204020203" pitchFamily="34" charset="0"/>
            </a:rPr>
            <a:t>Duplicate removal</a:t>
          </a:r>
          <a:endParaRPr lang="en-IN" sz="1600" kern="1200" dirty="0">
            <a:latin typeface="Grandview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latin typeface="Grandview" panose="020B0502040204020203" pitchFamily="34" charset="0"/>
            </a:rPr>
            <a:t>Correct Data Types</a:t>
          </a:r>
          <a:endParaRPr lang="en-IN" sz="1600" kern="1200" dirty="0">
            <a:latin typeface="Grandview" panose="020B0502040204020203" pitchFamily="34" charset="0"/>
          </a:endParaRPr>
        </a:p>
      </dsp:txBody>
      <dsp:txXfrm>
        <a:off x="3740534" y="5979"/>
        <a:ext cx="3034531" cy="1820718"/>
      </dsp:txXfrm>
    </dsp:sp>
    <dsp:sp modelId="{6BB62E46-B0CF-4BEF-88DA-8D0187F594BC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070362" y="2155079"/>
        <a:ext cx="374875" cy="6979"/>
      </dsp:txXfrm>
    </dsp:sp>
    <dsp:sp modelId="{C3EDA1CF-17D4-4DBD-A18C-76F8DC98AB89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latin typeface="Grandview" panose="020B0502040204020203" pitchFamily="34" charset="0"/>
            </a:rPr>
            <a:t>3. Feature Engineering</a:t>
          </a:r>
          <a:endParaRPr lang="en-IN" sz="2100" kern="1200" dirty="0">
            <a:latin typeface="Grandview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latin typeface="Grandview" panose="020B0502040204020203" pitchFamily="34" charset="0"/>
            </a:rPr>
            <a:t>Convert categorical data</a:t>
          </a:r>
          <a:endParaRPr lang="en-IN" sz="1600" kern="1200" dirty="0">
            <a:latin typeface="Grandview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latin typeface="Grandview" panose="020B0502040204020203" pitchFamily="34" charset="0"/>
            </a:rPr>
            <a:t>Create New Features</a:t>
          </a:r>
          <a:endParaRPr lang="en-IN" sz="1600" kern="1200" dirty="0">
            <a:latin typeface="Grandview" panose="020B0502040204020203" pitchFamily="34" charset="0"/>
          </a:endParaRPr>
        </a:p>
      </dsp:txBody>
      <dsp:txXfrm>
        <a:off x="7473007" y="5979"/>
        <a:ext cx="3034531" cy="1820718"/>
      </dsp:txXfrm>
    </dsp:sp>
    <dsp:sp modelId="{6E33FE66-3DDE-49A3-884D-BB8969AB1E87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357014" y="3431509"/>
        <a:ext cx="34897" cy="6979"/>
      </dsp:txXfrm>
    </dsp:sp>
    <dsp:sp modelId="{F5DF0B18-2A68-4970-A8FD-DF52BE7BF54E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latin typeface="Grandview" panose="020B0502040204020203" pitchFamily="34" charset="0"/>
            </a:rPr>
            <a:t>4. Data Validation</a:t>
          </a:r>
          <a:endParaRPr lang="en-IN" sz="2100" kern="1200" dirty="0">
            <a:latin typeface="Grandview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latin typeface="Grandview" panose="020B0502040204020203" pitchFamily="34" charset="0"/>
            </a:rPr>
            <a:t>Schema Validation</a:t>
          </a:r>
          <a:endParaRPr lang="en-IN" sz="1600" kern="1200" dirty="0">
            <a:latin typeface="Grandview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latin typeface="Grandview" panose="020B0502040204020203" pitchFamily="34" charset="0"/>
            </a:rPr>
            <a:t>Anomaly Detection</a:t>
          </a:r>
          <a:endParaRPr lang="en-IN" sz="1600" kern="1200" dirty="0">
            <a:latin typeface="Grandview" panose="020B0502040204020203" pitchFamily="34" charset="0"/>
          </a:endParaRPr>
        </a:p>
      </dsp:txBody>
      <dsp:txXfrm>
        <a:off x="8061" y="2524640"/>
        <a:ext cx="3034531" cy="1820718"/>
      </dsp:txXfrm>
    </dsp:sp>
    <dsp:sp modelId="{1C0BE294-67D2-42B4-A155-C19B39FE2149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latin typeface="Grandview" panose="020B0502040204020203" pitchFamily="34" charset="0"/>
            </a:rPr>
            <a:t>5. Data Storage</a:t>
          </a:r>
          <a:endParaRPr lang="en-IN" sz="2100" kern="1200" dirty="0">
            <a:latin typeface="Grandview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latin typeface="Grandview" panose="020B0502040204020203" pitchFamily="34" charset="0"/>
            </a:rPr>
            <a:t>Store processed data in the ‘cleaned’ schema in PostgreSQL and export to Parquet format for analytics</a:t>
          </a:r>
          <a:endParaRPr lang="en-IN" sz="1600" kern="1200" dirty="0">
            <a:latin typeface="Grandview" panose="020B0502040204020203" pitchFamily="34" charset="0"/>
          </a:endParaRPr>
        </a:p>
      </dsp:txBody>
      <dsp:txXfrm>
        <a:off x="3740534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3AB6B-92EA-4CFF-9FB9-DFB7F83841B8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4A9C1-02AA-4400-9705-4A9AC7735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78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Introduce the topic: "Today, I will be presenting the data pipeline design for car price predictions.“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Explain why this is important: “Car price prediction requires structured and high-quality data, and an efficient data pipeline ensures that raw data is cleaned, transformed, and made available for analytics.“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Provide a brief overview of the pipeline approach.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4A9C1-02AA-4400-9705-4A9AC7735EE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978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="0" dirty="0">
                <a:latin typeface="Grandview" panose="020B0502040204020203" pitchFamily="34" charset="0"/>
              </a:rPr>
              <a:t>Our goal is to process raw car price data from PostgreSQL, clean it, transform it, and store it in a structured format.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dirty="0">
                <a:latin typeface="Grandview" panose="020B0502040204020203" pitchFamily="34" charset="0"/>
              </a:rPr>
              <a:t>Since the data is tabular and does not require real-time processing, we use a batch processing pipeline.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dirty="0">
                <a:latin typeface="Grandview" panose="020B0502040204020203" pitchFamily="34" charset="0"/>
              </a:rPr>
              <a:t>The final processed data is stored in Parquet format, which is optimized for analytical workloads.</a:t>
            </a:r>
          </a:p>
          <a:p>
            <a:pPr marL="228600" indent="-2286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4A9C1-02AA-4400-9705-4A9AC7735EE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1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/>
              <a:t>The data pipeline consists of five major components.</a:t>
            </a:r>
          </a:p>
          <a:p>
            <a:pPr marL="0" indent="0">
              <a:buFont typeface="+mj-lt"/>
              <a:buNone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Data Ingestion:</a:t>
            </a:r>
            <a:r>
              <a:rPr lang="en-US" dirty="0"/>
              <a:t> We extract raw data from the PostgreSQL database.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Data Cleaning:</a:t>
            </a:r>
            <a:r>
              <a:rPr lang="en-US" dirty="0"/>
              <a:t> We handle missing values, remove duplicates, and correct data types.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Feature Engineering:</a:t>
            </a:r>
            <a:r>
              <a:rPr lang="en-US" dirty="0"/>
              <a:t> We convert categorical data into numerical format and create new derived features.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Data Validation:</a:t>
            </a:r>
            <a:r>
              <a:rPr lang="en-US" dirty="0"/>
              <a:t> We ensure schema correctness and detect anomalies.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Data Storage:</a:t>
            </a:r>
            <a:r>
              <a:rPr lang="en-US" dirty="0"/>
              <a:t> The cleaned data is stored in PostgreSQL’s ‘cleaned’ schema and exported to Parquet for analytics.</a:t>
            </a:r>
            <a:endParaRPr lang="en-IN" b="0" dirty="0">
              <a:latin typeface="Grandview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4A9C1-02AA-4400-9705-4A9AC7735EE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617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Ensuring data quality is critical for accurate predictions. We focus on three key aspects:</a:t>
            </a:r>
          </a:p>
          <a:p>
            <a:endParaRPr lang="en-US" b="1" dirty="0"/>
          </a:p>
          <a:p>
            <a:pPr marL="228600" indent="-228600">
              <a:buAutoNum type="arabicPeriod"/>
            </a:pPr>
            <a:r>
              <a:rPr lang="en-US" b="1" dirty="0"/>
              <a:t>Missing Values:</a:t>
            </a:r>
            <a:r>
              <a:rPr lang="en-US" dirty="0"/>
              <a:t> We identify NULL values and handle them by filling with mean/median (for numerical data) or replacing missing categorical values with 'Unknown’.</a:t>
            </a:r>
          </a:p>
          <a:p>
            <a:pPr marL="228600" indent="-228600">
              <a:buAutoNum type="arabicPeriod"/>
            </a:pPr>
            <a:r>
              <a:rPr lang="en-US" b="1" dirty="0"/>
              <a:t>Duplicates:</a:t>
            </a:r>
            <a:r>
              <a:rPr lang="en-US" dirty="0"/>
              <a:t> We detect duplicate entries based on key columns such as model, year, and price.</a:t>
            </a:r>
            <a:endParaRPr lang="en-US" b="1" dirty="0"/>
          </a:p>
          <a:p>
            <a:pPr marL="228600" indent="-228600">
              <a:buAutoNum type="arabicPeriod"/>
            </a:pPr>
            <a:r>
              <a:rPr lang="en-US" b="1" dirty="0"/>
              <a:t>Outliers:</a:t>
            </a:r>
            <a:r>
              <a:rPr lang="en-US" dirty="0"/>
              <a:t> We use statistical methods like Interquartile Range (IQR) and Z-score to remove anomalies.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4A9C1-02AA-4400-9705-4A9AC7735EE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3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data evolves, schema changes may occur. We handle schema changes in the following ways:</a:t>
            </a:r>
          </a:p>
          <a:p>
            <a:endParaRPr lang="en-US" b="1" dirty="0"/>
          </a:p>
          <a:p>
            <a:pPr marL="228600" indent="-228600">
              <a:buAutoNum type="arabicPeriod"/>
            </a:pPr>
            <a:r>
              <a:rPr lang="en-US" b="1" dirty="0"/>
              <a:t>New Columns:</a:t>
            </a:r>
            <a:r>
              <a:rPr lang="en-US" dirty="0"/>
              <a:t> We use flexible formats like Parquet, which supports schema evolution.</a:t>
            </a:r>
          </a:p>
          <a:p>
            <a:pPr marL="228600" indent="-228600">
              <a:buAutoNum type="arabicPeriod"/>
            </a:pPr>
            <a:r>
              <a:rPr lang="en-US" b="1" dirty="0"/>
              <a:t>Data Type Changes:</a:t>
            </a:r>
            <a:r>
              <a:rPr lang="en-US" dirty="0"/>
              <a:t> Version-controlled database migrations help us manage changes.</a:t>
            </a:r>
          </a:p>
          <a:p>
            <a:pPr marL="228600" indent="-228600">
              <a:buAutoNum type="arabicPeriod"/>
            </a:pPr>
            <a:r>
              <a:rPr lang="en-US" b="1" dirty="0"/>
              <a:t>Deprecated Columns:</a:t>
            </a:r>
            <a:r>
              <a:rPr lang="en-US" dirty="0"/>
              <a:t> Instead of deleting a column, we implement soft deletes by marking it as '</a:t>
            </a:r>
            <a:r>
              <a:rPr lang="en-US" dirty="0" err="1"/>
              <a:t>is_deprecated</a:t>
            </a:r>
            <a:r>
              <a:rPr lang="en-US" dirty="0"/>
              <a:t> = True'.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4A9C1-02AA-4400-9705-4A9AC7735EE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896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time, data distributions may shift, leading to model degradation. We track different types of data drift:</a:t>
            </a:r>
            <a:endParaRPr lang="en-US" b="1" dirty="0"/>
          </a:p>
          <a:p>
            <a:endParaRPr lang="en-US" b="1" dirty="0"/>
          </a:p>
          <a:p>
            <a:pPr marL="228600" indent="-228600">
              <a:buAutoNum type="arabicPeriod"/>
            </a:pPr>
            <a:r>
              <a:rPr lang="en-US" b="1" dirty="0"/>
              <a:t>Concept Drift:</a:t>
            </a:r>
            <a:r>
              <a:rPr lang="en-US" dirty="0"/>
              <a:t> If the relationship between input and output changes, we monitor model accuracy metrics like RMSE and MAE.</a:t>
            </a:r>
          </a:p>
          <a:p>
            <a:pPr marL="228600" indent="-228600">
              <a:buAutoNum type="arabicPeriod"/>
            </a:pPr>
            <a:r>
              <a:rPr lang="en-US" b="1" dirty="0"/>
              <a:t>Covariate Drift:</a:t>
            </a:r>
            <a:r>
              <a:rPr lang="en-US" dirty="0"/>
              <a:t> If feature distributions change, we use statistical tests like the Kolmogorov-Smirnov test to compare old and new distributions.</a:t>
            </a:r>
          </a:p>
          <a:p>
            <a:pPr marL="228600" indent="-228600">
              <a:buAutoNum type="arabicPeriod"/>
            </a:pPr>
            <a:r>
              <a:rPr lang="en-US" b="1" dirty="0"/>
              <a:t>Prior Probability Drift:</a:t>
            </a:r>
            <a:r>
              <a:rPr lang="en-US" dirty="0"/>
              <a:t> If the target variable distribution shifts, we analyze class balance over time.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4A9C1-02AA-4400-9705-4A9AC7735EE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959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E512BFF-C92D-06E7-9742-FEB1C77FB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B7D88AD9-E4F9-7F37-EC58-4E93BC22A9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BEDDEF06-40E5-10C5-F32C-323E009D6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E04AC1A-F12E-135F-8B47-5121FD5130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4A9C1-02AA-4400-9705-4A9AC7735EE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47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B22ACE-D195-45E7-B03B-81E60A356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23307FA-8357-78B7-79EE-8534DD8BD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B98E49-9A5C-31F1-A366-48EDB9D4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2F41-7BE9-40C2-9C50-D91918392F6B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5F1262-6F1C-CF3B-8D7E-DC80CF1B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625A72-3E4F-E2D0-9462-107C34F1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4CB1-CFEF-4F43-8576-69A4CE403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09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08F12B-B1A6-7028-BA1B-AB109BD2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EB681DE-7170-EA5A-9425-7A444D504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16464F-58F0-4174-B8F9-118999E3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2F41-7BE9-40C2-9C50-D91918392F6B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D326E7-7400-D5A0-7E49-EAAD0ED2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FCC5DA-A29D-AAD2-B380-E54725B7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4CB1-CFEF-4F43-8576-69A4CE403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32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3324A75-79F1-A50A-E7C0-12F0C226B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027FEC-A9BF-9709-8601-74CDD1D17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271D6C-A309-3E1F-94FD-F28B33D1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2F41-7BE9-40C2-9C50-D91918392F6B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C8D9CB-E108-674E-DB35-5D892ADC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E8B962-1EBD-53B6-8F92-1E543607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4CB1-CFEF-4F43-8576-69A4CE403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21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8B820-9FC6-E603-5D41-6381AE5F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67AEDC-EC46-6B4C-6C81-A85F49958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BC0005-3D47-6D92-E9D5-25F5DB7B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2F41-7BE9-40C2-9C50-D91918392F6B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8531E6-1B36-B35F-4695-702B36FA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2CCAAA-5CD3-53A3-5063-8CE2E1D7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4CB1-CFEF-4F43-8576-69A4CE403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4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814B01-1837-CF71-2163-32617003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D0DA81-91FD-24AB-5667-D3FFD6F66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690344-B31C-C6F7-7442-4BE158AB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2F41-7BE9-40C2-9C50-D91918392F6B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9CBFE5-C555-1D36-E7EF-34C24450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88587D-A2EC-8BA2-EF79-8E3306DE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4CB1-CFEF-4F43-8576-69A4CE403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94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E5F70F-B46F-5A9C-1847-E495C029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133161-E873-1C56-DFB0-DDA089A69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C2BF985-9BE5-B1A5-2CB4-FC82906DD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EFC5E34-740B-894A-B9D7-7AEE33F5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2F41-7BE9-40C2-9C50-D91918392F6B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C66F099-583D-D0B0-F6E0-EFCE5A8A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6076F0-A98D-F09A-8F41-4D398004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4CB1-CFEF-4F43-8576-69A4CE403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92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63024E-ED8A-0E6A-3A5E-9AFB3A2F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8822B6-0E86-3FE7-C256-AFF270E66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F8E2B00-D4CE-3E59-E4FF-448B26352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D9FA891-48D7-9C8B-9FAD-342C361BC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B9A2AB4-18BD-B41A-5061-E304B71F3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A82F566-7883-B498-949E-E623385B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2F41-7BE9-40C2-9C50-D91918392F6B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3A006BF-DE95-0546-A6D3-00DA02E5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87C50F7-155A-228C-F7F3-BAC87666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4CB1-CFEF-4F43-8576-69A4CE403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5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1C8DAE-6618-4295-9E07-68F0A9A6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0F4AF4-381C-75BD-C239-FDD7D75E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2F41-7BE9-40C2-9C50-D91918392F6B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BC2047-A300-2930-4BDC-5D8A7242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CD033A1-ACA2-7A7C-46C6-BE403D31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4CB1-CFEF-4F43-8576-69A4CE403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43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BBCE85-9959-A889-1364-C6F140EF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2F41-7BE9-40C2-9C50-D91918392F6B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23020C9-9567-092C-B1FE-A396D6BD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58B2FB0-5EDF-F40A-8CE8-D1B71AED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4CB1-CFEF-4F43-8576-69A4CE403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43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E9C8B7-0AE2-BD66-D381-51F21C3F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A8C0F1-423C-778C-9E31-79D8D59FA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596AE9C-5D38-729E-4A32-D11F3E422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4215F20-E1AA-EFC0-987C-0CECECEF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2F41-7BE9-40C2-9C50-D91918392F6B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F00C1A8-3560-CC8E-BBC1-1CF1F8B0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D8297C9-9DF0-2356-2FAA-E5C2B24B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4CB1-CFEF-4F43-8576-69A4CE403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34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008B68-7770-1FFD-627B-CF0313C7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B38D58A-2259-9376-C4DF-106CD1AD3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F3C5500-47A0-5510-4E0C-42B16427E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C30F09E-CD1B-C3F9-26CC-7C3C421D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2F41-7BE9-40C2-9C50-D91918392F6B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9085EF8-8DCA-9D26-8E85-A6A2D55B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F25ADB-E138-4664-9C9C-F7688390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4CB1-CFEF-4F43-8576-69A4CE403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23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D1F2687-ED1D-64D9-7EAD-B1F74662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678EB8-F74A-A9D1-EF74-82E5F44B8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B51F4B-07EB-96C0-4B03-4FE8D9EB7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EF2F41-7BE9-40C2-9C50-D91918392F6B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411374-CD4B-1CEC-9F68-6769529AA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40E1D3-FD40-6DEB-9042-0AC1CF61D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8B4CB1-CFEF-4F43-8576-69A4CE403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46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8320351-9FA2-4A26-885B-BB8F3E4902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D2EFB-78C2-4C6E-A6B9-4ED12FAD5B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ars parked in a line">
            <a:extLst>
              <a:ext uri="{FF2B5EF4-FFF2-40B4-BE49-F238E27FC236}">
                <a16:creationId xmlns:a16="http://schemas.microsoft.com/office/drawing/2014/main" xmlns="" id="{779AE1D7-5E4C-6E37-690E-1328D1A0D3D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6188" b="18812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5AF545-B505-30F4-4F6B-B4CD7692C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 fontScale="90000"/>
          </a:bodyPr>
          <a:lstStyle/>
          <a:p>
            <a:pPr algn="l"/>
            <a:r>
              <a:rPr lang="en-IN" sz="8800" dirty="0">
                <a:solidFill>
                  <a:schemeClr val="bg1"/>
                </a:solidFill>
              </a:rPr>
              <a:t>Data Pipeline Design for Car Prices Dataset</a:t>
            </a:r>
            <a:endParaRPr lang="en-IN" sz="8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62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C38A01-4932-6B82-E198-B957E4CD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randview" panose="020F0502020204030204" pitchFamily="34" charset="0"/>
              </a:rPr>
              <a:t>Data Pipeline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0CF949E3-40C0-1F63-FE14-076265CDCC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195266"/>
              </p:ext>
            </p:extLst>
          </p:nvPr>
        </p:nvGraphicFramePr>
        <p:xfrm>
          <a:off x="912845" y="1844286"/>
          <a:ext cx="10515600" cy="2083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79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B3A5875-CBE7-1CBD-6C96-C734523FB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5967F9-6DF5-18D9-F4ED-5D4F853B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randview" panose="020B0502040204020203" pitchFamily="34" charset="0"/>
              </a:rPr>
              <a:t>Pipeline Components/Diagram</a:t>
            </a:r>
            <a:endParaRPr lang="en-IN" dirty="0">
              <a:latin typeface="Grandview" panose="020B0502040204020203" pitchFamily="34" charset="0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xmlns="" id="{52609D0C-3FB9-27BC-605E-0D96FD626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3125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983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4C91D93-8A7F-E3C1-4E13-8C7B8A6C2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913CF0-C1DF-9184-F4B0-C616F611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Grandview" panose="020B0502040204020203" pitchFamily="34" charset="0"/>
              </a:rPr>
              <a:t>Data Quality Validation</a:t>
            </a:r>
            <a:endParaRPr lang="en-IN" sz="3600" dirty="0">
              <a:latin typeface="Grandview" panose="020B0502040204020203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4A4D2036-C3AB-360E-86CB-64A6A7AC5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640777"/>
              </p:ext>
            </p:extLst>
          </p:nvPr>
        </p:nvGraphicFramePr>
        <p:xfrm>
          <a:off x="838200" y="1825625"/>
          <a:ext cx="10515597" cy="2534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6420">
                  <a:extLst>
                    <a:ext uri="{9D8B030D-6E8A-4147-A177-3AD203B41FA5}">
                      <a16:colId xmlns:a16="http://schemas.microsoft.com/office/drawing/2014/main" xmlns="" val="2053630745"/>
                    </a:ext>
                  </a:extLst>
                </a:gridCol>
                <a:gridCol w="4478694">
                  <a:extLst>
                    <a:ext uri="{9D8B030D-6E8A-4147-A177-3AD203B41FA5}">
                      <a16:colId xmlns:a16="http://schemas.microsoft.com/office/drawing/2014/main" xmlns="" val="2053139395"/>
                    </a:ext>
                  </a:extLst>
                </a:gridCol>
                <a:gridCol w="4430483">
                  <a:extLst>
                    <a:ext uri="{9D8B030D-6E8A-4147-A177-3AD203B41FA5}">
                      <a16:colId xmlns:a16="http://schemas.microsoft.com/office/drawing/2014/main" xmlns="" val="786635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Issue</a:t>
                      </a:r>
                      <a:endParaRPr lang="en-IN" sz="1400" b="1" dirty="0">
                        <a:latin typeface="Grandview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Validation Method</a:t>
                      </a:r>
                      <a:endParaRPr lang="en-IN" sz="1400" b="1" dirty="0">
                        <a:latin typeface="Grandview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Implementation example</a:t>
                      </a:r>
                      <a:endParaRPr lang="en-IN" sz="1400" b="1" dirty="0">
                        <a:latin typeface="Grandview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08317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Missing Values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Identify NULLs, fill with mean/median for numerical data, replace categorical missing values with "Unknown".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SELECT COUNT(*) FROM </a:t>
                      </a: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raw.car_prices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 WHERE price IS NULL;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erstadt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7917955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u="none" strike="noStrike" dirty="0" err="1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df.fillna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({'</a:t>
                      </a:r>
                      <a:r>
                        <a:rPr lang="en-IN" sz="1400" b="0" u="none" strike="noStrike" dirty="0" err="1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fuel_type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': 'Unknown', 'mileage': </a:t>
                      </a:r>
                      <a:r>
                        <a:rPr lang="en-IN" sz="1400" b="0" u="none" strike="noStrike" dirty="0" err="1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df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['mileage'].mean()}, </a:t>
                      </a:r>
                      <a:r>
                        <a:rPr lang="en-IN" sz="1400" b="0" u="none" strike="noStrike" dirty="0" err="1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inplace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=True)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Bierstadt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23772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Duplicates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Detect duplicate entries based on key columns (e.g., model, year, price).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SELECT model, </a:t>
                      </a: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year_of_manufacture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, COUNT(*) FROM </a:t>
                      </a: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raw.car_prices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 GROUP BY model, </a:t>
                      </a: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year_of_manufacture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 HAVING COUNT(*) &gt; 1;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ierstadt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83478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Outliers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Use </a:t>
                      </a: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Interquartile Range (IQR)</a:t>
                      </a: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 or </a:t>
                      </a: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Z-score</a:t>
                      </a: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 method to detect anomalies in price and mileage.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u="none" strike="noStrike" dirty="0" err="1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df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 = </a:t>
                      </a:r>
                      <a:r>
                        <a:rPr lang="en-IN" sz="1400" b="0" u="none" strike="noStrike" dirty="0" err="1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df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[</a:t>
                      </a:r>
                      <a:r>
                        <a:rPr lang="en-IN" sz="1400" b="0" u="none" strike="noStrike" dirty="0" err="1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np.abs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(</a:t>
                      </a:r>
                      <a:r>
                        <a:rPr lang="en-IN" sz="1400" b="0" u="none" strike="noStrike" dirty="0" err="1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stats.zscore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(</a:t>
                      </a:r>
                      <a:r>
                        <a:rPr lang="en-IN" sz="1400" b="0" u="none" strike="noStrike" dirty="0" err="1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df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['price'])) &lt; 3]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Bierstadt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295837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4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3184E37-1396-38F4-0E75-4FB7A66BD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0BCF13-0500-FB6A-1DD6-0CB92F72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Grandview" panose="020B0502040204020203" pitchFamily="34" charset="0"/>
              </a:rPr>
              <a:t>Schema Evolution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4DDC489A-85C7-C77E-2EF6-BB28880D65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049853"/>
              </p:ext>
            </p:extLst>
          </p:nvPr>
        </p:nvGraphicFramePr>
        <p:xfrm>
          <a:off x="838200" y="1825625"/>
          <a:ext cx="948207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7176">
                  <a:extLst>
                    <a:ext uri="{9D8B030D-6E8A-4147-A177-3AD203B41FA5}">
                      <a16:colId xmlns:a16="http://schemas.microsoft.com/office/drawing/2014/main" xmlns="" val="2053630745"/>
                    </a:ext>
                  </a:extLst>
                </a:gridCol>
                <a:gridCol w="7184898">
                  <a:extLst>
                    <a:ext uri="{9D8B030D-6E8A-4147-A177-3AD203B41FA5}">
                      <a16:colId xmlns:a16="http://schemas.microsoft.com/office/drawing/2014/main" xmlns="" val="2053139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Change Type</a:t>
                      </a:r>
                      <a:endParaRPr lang="en-IN" sz="1400" b="1" dirty="0">
                        <a:latin typeface="Grandview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Strategy to Handle It</a:t>
                      </a:r>
                      <a:endParaRPr lang="en-IN" sz="1400" b="1" dirty="0">
                        <a:latin typeface="Grandview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083177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New Column Added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 flexible formats like Parquet and schema evolution-supported databases (Avro, </a:t>
                      </a: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protobuf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79179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Column Data Type Changed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Use version-controlled database migrations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83478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Deprecated Column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Implement soft deletes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e.g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 mark column as </a:t>
                      </a:r>
                      <a:r>
                        <a:rPr lang="en-US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is_deprecated</a:t>
                      </a:r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 = True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instead of removing it)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295837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51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C270228-0F34-8F4C-B903-A3FBA42DA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E9A8FD-0A1A-FA0D-DA99-10568CB1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Grandview" panose="020B0502040204020203" pitchFamily="34" charset="0"/>
              </a:rPr>
              <a:t>Data Drift Detection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EAAF4C16-B513-BFBC-A157-3CB006323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433850"/>
              </p:ext>
            </p:extLst>
          </p:nvPr>
        </p:nvGraphicFramePr>
        <p:xfrm>
          <a:off x="838199" y="1825625"/>
          <a:ext cx="10890381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3028">
                  <a:extLst>
                    <a:ext uri="{9D8B030D-6E8A-4147-A177-3AD203B41FA5}">
                      <a16:colId xmlns:a16="http://schemas.microsoft.com/office/drawing/2014/main" xmlns="" val="2053630745"/>
                    </a:ext>
                  </a:extLst>
                </a:gridCol>
                <a:gridCol w="3449287">
                  <a:extLst>
                    <a:ext uri="{9D8B030D-6E8A-4147-A177-3AD203B41FA5}">
                      <a16:colId xmlns:a16="http://schemas.microsoft.com/office/drawing/2014/main" xmlns="" val="2053139395"/>
                    </a:ext>
                  </a:extLst>
                </a:gridCol>
                <a:gridCol w="4348066">
                  <a:extLst>
                    <a:ext uri="{9D8B030D-6E8A-4147-A177-3AD203B41FA5}">
                      <a16:colId xmlns:a16="http://schemas.microsoft.com/office/drawing/2014/main" xmlns="" val="2484757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Type of Drift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Detection Method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Example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083177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Concept Drift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 (Relationship between input and output changes)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Monitor 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model accuracy drop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 over time.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Track RMSE/MAE values for predictions.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79179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Covariate Drift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 (Feature distributions change)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Use 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Kolmogorov-Smirnov (K-S) test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 to compare distributions.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scipy.stats.ks_2samp(old_price, new_price)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83478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Prior Probability Drift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 (Target variable distribution shifts)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Compare 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class balance over time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df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['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price_range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'].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value_counts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(normalize=True)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295837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36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C5F183D-CCE7-F725-05FC-CEB72494F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2" y="173736"/>
            <a:ext cx="11942460" cy="6717633"/>
          </a:xfrm>
        </p:spPr>
      </p:pic>
    </p:spTree>
    <p:extLst>
      <p:ext uri="{BB962C8B-B14F-4D97-AF65-F5344CB8AC3E}">
        <p14:creationId xmlns:p14="http://schemas.microsoft.com/office/powerpoint/2010/main" val="409669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830</Words>
  <Application>Microsoft Office PowerPoint</Application>
  <PresentationFormat>Widescreen</PresentationFormat>
  <Paragraphs>94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Bierstadt</vt:lpstr>
      <vt:lpstr>Calibri</vt:lpstr>
      <vt:lpstr>Grandview</vt:lpstr>
      <vt:lpstr>Office Theme</vt:lpstr>
      <vt:lpstr>Data Pipeline Design for Car Prices Dataset</vt:lpstr>
      <vt:lpstr>Data Pipeline Overview</vt:lpstr>
      <vt:lpstr>Pipeline Components/Diagram</vt:lpstr>
      <vt:lpstr>Data Quality Validation</vt:lpstr>
      <vt:lpstr>Schema Evolution</vt:lpstr>
      <vt:lpstr>Data Drift Detection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Sales and Market Trends</dc:title>
  <dc:creator>ankith</dc:creator>
  <cp:lastModifiedBy>Microsoft account</cp:lastModifiedBy>
  <cp:revision>15</cp:revision>
  <dcterms:created xsi:type="dcterms:W3CDTF">2025-01-28T14:42:03Z</dcterms:created>
  <dcterms:modified xsi:type="dcterms:W3CDTF">2025-02-03T04:56:48Z</dcterms:modified>
</cp:coreProperties>
</file>