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48"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F8FC1-9E62-46CB-99D5-2061962A01B0}"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8B855D86-71BD-47AF-8E3A-9DDB5038AF9A}">
      <dgm:prSet/>
      <dgm:spPr/>
      <dgm:t>
        <a:bodyPr/>
        <a:lstStyle/>
        <a:p>
          <a:r>
            <a:rPr lang="en-US" b="1" dirty="0">
              <a:latin typeface="Grandview" panose="020B0502040204020203" pitchFamily="34" charset="0"/>
            </a:rPr>
            <a:t>Goal</a:t>
          </a:r>
          <a:endParaRPr lang="en-US" dirty="0">
            <a:latin typeface="Grandview" panose="020B0502040204020203" pitchFamily="34" charset="0"/>
          </a:endParaRPr>
        </a:p>
      </dgm:t>
    </dgm:pt>
    <dgm:pt modelId="{705A7789-167B-4BC7-A1AB-64A33A98B764}" type="parTrans" cxnId="{16D318F0-91EC-4528-8A77-B163BD1FABE2}">
      <dgm:prSet/>
      <dgm:spPr/>
      <dgm:t>
        <a:bodyPr/>
        <a:lstStyle/>
        <a:p>
          <a:endParaRPr lang="en-IN"/>
        </a:p>
      </dgm:t>
    </dgm:pt>
    <dgm:pt modelId="{A0E57296-DB14-46C4-B32B-295E6E29F6B2}" type="sibTrans" cxnId="{16D318F0-91EC-4528-8A77-B163BD1FABE2}">
      <dgm:prSet/>
      <dgm:spPr/>
      <dgm:t>
        <a:bodyPr/>
        <a:lstStyle/>
        <a:p>
          <a:endParaRPr lang="en-IN"/>
        </a:p>
      </dgm:t>
    </dgm:pt>
    <dgm:pt modelId="{AB0E75F0-93A3-424B-B603-B39A5FF9CA3D}">
      <dgm:prSet/>
      <dgm:spPr/>
      <dgm:t>
        <a:bodyPr/>
        <a:lstStyle/>
        <a:p>
          <a:r>
            <a:rPr lang="en-US" b="1" dirty="0">
              <a:latin typeface="Grandview" panose="020B0502040204020203" pitchFamily="34" charset="0"/>
            </a:rPr>
            <a:t>Pipeline Type</a:t>
          </a:r>
          <a:endParaRPr lang="en-US" dirty="0">
            <a:latin typeface="Grandview" panose="020B0502040204020203" pitchFamily="34" charset="0"/>
          </a:endParaRPr>
        </a:p>
      </dgm:t>
    </dgm:pt>
    <dgm:pt modelId="{727EF15E-1439-4EA1-89D4-75B304AFC324}" type="parTrans" cxnId="{1D34A5A2-2F4C-4BD2-A228-17E60BC4209B}">
      <dgm:prSet/>
      <dgm:spPr/>
      <dgm:t>
        <a:bodyPr/>
        <a:lstStyle/>
        <a:p>
          <a:endParaRPr lang="en-IN"/>
        </a:p>
      </dgm:t>
    </dgm:pt>
    <dgm:pt modelId="{E2DE5B20-A6DE-4838-8F21-DFA0F1A1BEB9}" type="sibTrans" cxnId="{1D34A5A2-2F4C-4BD2-A228-17E60BC4209B}">
      <dgm:prSet/>
      <dgm:spPr/>
      <dgm:t>
        <a:bodyPr/>
        <a:lstStyle/>
        <a:p>
          <a:endParaRPr lang="en-IN"/>
        </a:p>
      </dgm:t>
    </dgm:pt>
    <dgm:pt modelId="{348899BB-68B8-481B-9A96-216AAC9D043B}">
      <dgm:prSet/>
      <dgm:spPr/>
      <dgm:t>
        <a:bodyPr/>
        <a:lstStyle/>
        <a:p>
          <a:r>
            <a:rPr lang="en-US" b="1" dirty="0">
              <a:latin typeface="Grandview" panose="020B0502040204020203" pitchFamily="34" charset="0"/>
            </a:rPr>
            <a:t>Final Storage</a:t>
          </a:r>
          <a:endParaRPr lang="en-US" dirty="0">
            <a:latin typeface="Grandview" panose="020B0502040204020203" pitchFamily="34" charset="0"/>
          </a:endParaRPr>
        </a:p>
      </dgm:t>
    </dgm:pt>
    <dgm:pt modelId="{6CE5AA54-3F02-43E4-B089-96F8D1D3A3CC}" type="parTrans" cxnId="{1AC4141B-C025-47E2-A823-F845E266E34D}">
      <dgm:prSet/>
      <dgm:spPr/>
      <dgm:t>
        <a:bodyPr/>
        <a:lstStyle/>
        <a:p>
          <a:endParaRPr lang="en-IN"/>
        </a:p>
      </dgm:t>
    </dgm:pt>
    <dgm:pt modelId="{49811B5D-0BE0-4DB2-8830-B94875A4342C}" type="sibTrans" cxnId="{1AC4141B-C025-47E2-A823-F845E266E34D}">
      <dgm:prSet/>
      <dgm:spPr/>
      <dgm:t>
        <a:bodyPr/>
        <a:lstStyle/>
        <a:p>
          <a:endParaRPr lang="en-IN"/>
        </a:p>
      </dgm:t>
    </dgm:pt>
    <dgm:pt modelId="{57E361C3-2221-487C-940B-F0B3872B3B50}">
      <dgm:prSet/>
      <dgm:spPr/>
      <dgm:t>
        <a:bodyPr/>
        <a:lstStyle/>
        <a:p>
          <a:r>
            <a:rPr lang="en-US" dirty="0">
              <a:latin typeface="Grandview" panose="020B0502040204020203" pitchFamily="34" charset="0"/>
            </a:rPr>
            <a:t>Process raw car price data from PostgreSQL, clean it, transform it, and store it in a structured format for analysis.</a:t>
          </a:r>
        </a:p>
      </dgm:t>
    </dgm:pt>
    <dgm:pt modelId="{01E4C769-BBB8-46C4-AFEB-1CFEF5C1D5F2}" type="parTrans" cxnId="{9E44531D-3189-4127-92ED-02A37C9BFEFA}">
      <dgm:prSet/>
      <dgm:spPr/>
      <dgm:t>
        <a:bodyPr/>
        <a:lstStyle/>
        <a:p>
          <a:endParaRPr lang="en-IN"/>
        </a:p>
      </dgm:t>
    </dgm:pt>
    <dgm:pt modelId="{17937E52-1B92-4358-8929-A7F2F72D79C0}" type="sibTrans" cxnId="{9E44531D-3189-4127-92ED-02A37C9BFEFA}">
      <dgm:prSet/>
      <dgm:spPr/>
      <dgm:t>
        <a:bodyPr/>
        <a:lstStyle/>
        <a:p>
          <a:endParaRPr lang="en-IN"/>
        </a:p>
      </dgm:t>
    </dgm:pt>
    <dgm:pt modelId="{5FB25EA0-71CA-4C39-BC75-F44F6AA483C6}">
      <dgm:prSet/>
      <dgm:spPr/>
      <dgm:t>
        <a:bodyPr/>
        <a:lstStyle/>
        <a:p>
          <a:r>
            <a:rPr lang="en-US" b="1" dirty="0">
              <a:latin typeface="Grandview" panose="020B0502040204020203" pitchFamily="34" charset="0"/>
            </a:rPr>
            <a:t>Batch Pipeline: </a:t>
          </a:r>
          <a:r>
            <a:rPr lang="en-US" dirty="0">
              <a:latin typeface="Grandview" panose="020B0502040204020203" pitchFamily="34" charset="0"/>
            </a:rPr>
            <a:t>since we are dealing with structured tabular data that doesn't require real-time processing.</a:t>
          </a:r>
        </a:p>
      </dgm:t>
    </dgm:pt>
    <dgm:pt modelId="{93B63563-F461-4FFD-AE0D-B3D3362C926A}" type="parTrans" cxnId="{86DB4D58-5192-4783-8A7E-9CBAC319D2BC}">
      <dgm:prSet/>
      <dgm:spPr/>
      <dgm:t>
        <a:bodyPr/>
        <a:lstStyle/>
        <a:p>
          <a:endParaRPr lang="en-IN"/>
        </a:p>
      </dgm:t>
    </dgm:pt>
    <dgm:pt modelId="{DBAD6A52-D4FB-4E58-84DE-1767989EDA86}" type="sibTrans" cxnId="{86DB4D58-5192-4783-8A7E-9CBAC319D2BC}">
      <dgm:prSet/>
      <dgm:spPr/>
      <dgm:t>
        <a:bodyPr/>
        <a:lstStyle/>
        <a:p>
          <a:endParaRPr lang="en-IN"/>
        </a:p>
      </dgm:t>
    </dgm:pt>
    <dgm:pt modelId="{F35650F6-2529-45D7-BA0F-368E04934A06}">
      <dgm:prSet/>
      <dgm:spPr/>
      <dgm:t>
        <a:bodyPr/>
        <a:lstStyle/>
        <a:p>
          <a:r>
            <a:rPr lang="en-US" b="1" dirty="0">
              <a:latin typeface="Grandview" panose="020B0502040204020203" pitchFamily="34" charset="0"/>
            </a:rPr>
            <a:t>Parquet format in the "cleaned" schema</a:t>
          </a:r>
          <a:r>
            <a:rPr lang="en-US" dirty="0">
              <a:latin typeface="Grandview" panose="020B0502040204020203" pitchFamily="34" charset="0"/>
            </a:rPr>
            <a:t> (optimal for analytical workloads).</a:t>
          </a:r>
        </a:p>
      </dgm:t>
    </dgm:pt>
    <dgm:pt modelId="{3E673D39-F9C8-4626-8C34-939A62F20EC5}" type="parTrans" cxnId="{FBA6FFC2-7E44-442A-8883-A16E776D4417}">
      <dgm:prSet/>
      <dgm:spPr/>
      <dgm:t>
        <a:bodyPr/>
        <a:lstStyle/>
        <a:p>
          <a:endParaRPr lang="en-IN"/>
        </a:p>
      </dgm:t>
    </dgm:pt>
    <dgm:pt modelId="{A4077ACE-C62C-49CD-A251-0AFED2E178E7}" type="sibTrans" cxnId="{FBA6FFC2-7E44-442A-8883-A16E776D4417}">
      <dgm:prSet/>
      <dgm:spPr/>
      <dgm:t>
        <a:bodyPr/>
        <a:lstStyle/>
        <a:p>
          <a:endParaRPr lang="en-IN"/>
        </a:p>
      </dgm:t>
    </dgm:pt>
    <dgm:pt modelId="{219699DB-4004-4E99-AD1F-1DD7A3CAA359}" type="pres">
      <dgm:prSet presAssocID="{B52F8FC1-9E62-46CB-99D5-2061962A01B0}" presName="diagram" presStyleCnt="0">
        <dgm:presLayoutVars>
          <dgm:dir/>
          <dgm:resizeHandles val="exact"/>
        </dgm:presLayoutVars>
      </dgm:prSet>
      <dgm:spPr/>
      <dgm:t>
        <a:bodyPr/>
        <a:lstStyle/>
        <a:p>
          <a:endParaRPr lang="en-IN"/>
        </a:p>
      </dgm:t>
    </dgm:pt>
    <dgm:pt modelId="{72B6008A-DF4E-4A72-B0E9-BA9FA8C1BC10}" type="pres">
      <dgm:prSet presAssocID="{8B855D86-71BD-47AF-8E3A-9DDB5038AF9A}" presName="node" presStyleLbl="node1" presStyleIdx="0" presStyleCnt="3">
        <dgm:presLayoutVars>
          <dgm:bulletEnabled val="1"/>
        </dgm:presLayoutVars>
      </dgm:prSet>
      <dgm:spPr/>
      <dgm:t>
        <a:bodyPr/>
        <a:lstStyle/>
        <a:p>
          <a:endParaRPr lang="en-IN"/>
        </a:p>
      </dgm:t>
    </dgm:pt>
    <dgm:pt modelId="{2F72B600-A82A-43C8-B773-233B19DED50A}" type="pres">
      <dgm:prSet presAssocID="{A0E57296-DB14-46C4-B32B-295E6E29F6B2}" presName="sibTrans" presStyleCnt="0"/>
      <dgm:spPr/>
    </dgm:pt>
    <dgm:pt modelId="{B2AD96AB-CC8E-423F-A150-A0AC6FCD2626}" type="pres">
      <dgm:prSet presAssocID="{AB0E75F0-93A3-424B-B603-B39A5FF9CA3D}" presName="node" presStyleLbl="node1" presStyleIdx="1" presStyleCnt="3">
        <dgm:presLayoutVars>
          <dgm:bulletEnabled val="1"/>
        </dgm:presLayoutVars>
      </dgm:prSet>
      <dgm:spPr/>
      <dgm:t>
        <a:bodyPr/>
        <a:lstStyle/>
        <a:p>
          <a:endParaRPr lang="en-IN"/>
        </a:p>
      </dgm:t>
    </dgm:pt>
    <dgm:pt modelId="{514783F0-6982-4A1A-8328-C75224D8ACD0}" type="pres">
      <dgm:prSet presAssocID="{E2DE5B20-A6DE-4838-8F21-DFA0F1A1BEB9}" presName="sibTrans" presStyleCnt="0"/>
      <dgm:spPr/>
    </dgm:pt>
    <dgm:pt modelId="{C6FB35CB-416A-49A2-A074-BBC8186C4308}" type="pres">
      <dgm:prSet presAssocID="{348899BB-68B8-481B-9A96-216AAC9D043B}" presName="node" presStyleLbl="node1" presStyleIdx="2" presStyleCnt="3">
        <dgm:presLayoutVars>
          <dgm:bulletEnabled val="1"/>
        </dgm:presLayoutVars>
      </dgm:prSet>
      <dgm:spPr/>
      <dgm:t>
        <a:bodyPr/>
        <a:lstStyle/>
        <a:p>
          <a:endParaRPr lang="en-IN"/>
        </a:p>
      </dgm:t>
    </dgm:pt>
  </dgm:ptLst>
  <dgm:cxnLst>
    <dgm:cxn modelId="{7FCF2F5A-81FC-40B9-B4EF-5C22A084AB7C}" type="presOf" srcId="{348899BB-68B8-481B-9A96-216AAC9D043B}" destId="{C6FB35CB-416A-49A2-A074-BBC8186C4308}" srcOrd="0" destOrd="0" presId="urn:microsoft.com/office/officeart/2005/8/layout/default"/>
    <dgm:cxn modelId="{172B9E29-98BE-4BD3-944D-C3E63A38FC2E}" type="presOf" srcId="{57E361C3-2221-487C-940B-F0B3872B3B50}" destId="{72B6008A-DF4E-4A72-B0E9-BA9FA8C1BC10}" srcOrd="0" destOrd="1" presId="urn:microsoft.com/office/officeart/2005/8/layout/default"/>
    <dgm:cxn modelId="{5BA4A874-4626-4516-B0FF-C62B5313BEC8}" type="presOf" srcId="{8B855D86-71BD-47AF-8E3A-9DDB5038AF9A}" destId="{72B6008A-DF4E-4A72-B0E9-BA9FA8C1BC10}" srcOrd="0" destOrd="0" presId="urn:microsoft.com/office/officeart/2005/8/layout/default"/>
    <dgm:cxn modelId="{D94BA00D-9BCA-4209-9EB8-252AF9D1A060}" type="presOf" srcId="{5FB25EA0-71CA-4C39-BC75-F44F6AA483C6}" destId="{B2AD96AB-CC8E-423F-A150-A0AC6FCD2626}" srcOrd="0" destOrd="1" presId="urn:microsoft.com/office/officeart/2005/8/layout/default"/>
    <dgm:cxn modelId="{16D318F0-91EC-4528-8A77-B163BD1FABE2}" srcId="{B52F8FC1-9E62-46CB-99D5-2061962A01B0}" destId="{8B855D86-71BD-47AF-8E3A-9DDB5038AF9A}" srcOrd="0" destOrd="0" parTransId="{705A7789-167B-4BC7-A1AB-64A33A98B764}" sibTransId="{A0E57296-DB14-46C4-B32B-295E6E29F6B2}"/>
    <dgm:cxn modelId="{9E44531D-3189-4127-92ED-02A37C9BFEFA}" srcId="{8B855D86-71BD-47AF-8E3A-9DDB5038AF9A}" destId="{57E361C3-2221-487C-940B-F0B3872B3B50}" srcOrd="0" destOrd="0" parTransId="{01E4C769-BBB8-46C4-AFEB-1CFEF5C1D5F2}" sibTransId="{17937E52-1B92-4358-8929-A7F2F72D79C0}"/>
    <dgm:cxn modelId="{1AC4141B-C025-47E2-A823-F845E266E34D}" srcId="{B52F8FC1-9E62-46CB-99D5-2061962A01B0}" destId="{348899BB-68B8-481B-9A96-216AAC9D043B}" srcOrd="2" destOrd="0" parTransId="{6CE5AA54-3F02-43E4-B089-96F8D1D3A3CC}" sibTransId="{49811B5D-0BE0-4DB2-8830-B94875A4342C}"/>
    <dgm:cxn modelId="{2EDE37A7-C36A-412E-B6C2-C10331AFD142}" type="presOf" srcId="{B52F8FC1-9E62-46CB-99D5-2061962A01B0}" destId="{219699DB-4004-4E99-AD1F-1DD7A3CAA359}" srcOrd="0" destOrd="0" presId="urn:microsoft.com/office/officeart/2005/8/layout/default"/>
    <dgm:cxn modelId="{405041A3-B3B1-4AA2-8033-876601F40F6E}" type="presOf" srcId="{F35650F6-2529-45D7-BA0F-368E04934A06}" destId="{C6FB35CB-416A-49A2-A074-BBC8186C4308}" srcOrd="0" destOrd="1" presId="urn:microsoft.com/office/officeart/2005/8/layout/default"/>
    <dgm:cxn modelId="{FBA6FFC2-7E44-442A-8883-A16E776D4417}" srcId="{348899BB-68B8-481B-9A96-216AAC9D043B}" destId="{F35650F6-2529-45D7-BA0F-368E04934A06}" srcOrd="0" destOrd="0" parTransId="{3E673D39-F9C8-4626-8C34-939A62F20EC5}" sibTransId="{A4077ACE-C62C-49CD-A251-0AFED2E178E7}"/>
    <dgm:cxn modelId="{7BA0BB47-825C-4D71-8806-82F222C642AB}" type="presOf" srcId="{AB0E75F0-93A3-424B-B603-B39A5FF9CA3D}" destId="{B2AD96AB-CC8E-423F-A150-A0AC6FCD2626}" srcOrd="0" destOrd="0" presId="urn:microsoft.com/office/officeart/2005/8/layout/default"/>
    <dgm:cxn modelId="{1D34A5A2-2F4C-4BD2-A228-17E60BC4209B}" srcId="{B52F8FC1-9E62-46CB-99D5-2061962A01B0}" destId="{AB0E75F0-93A3-424B-B603-B39A5FF9CA3D}" srcOrd="1" destOrd="0" parTransId="{727EF15E-1439-4EA1-89D4-75B304AFC324}" sibTransId="{E2DE5B20-A6DE-4838-8F21-DFA0F1A1BEB9}"/>
    <dgm:cxn modelId="{86DB4D58-5192-4783-8A7E-9CBAC319D2BC}" srcId="{AB0E75F0-93A3-424B-B603-B39A5FF9CA3D}" destId="{5FB25EA0-71CA-4C39-BC75-F44F6AA483C6}" srcOrd="0" destOrd="0" parTransId="{93B63563-F461-4FFD-AE0D-B3D3362C926A}" sibTransId="{DBAD6A52-D4FB-4E58-84DE-1767989EDA86}"/>
    <dgm:cxn modelId="{DAC74B07-3C97-44A3-82E8-3147D3992061}" type="presParOf" srcId="{219699DB-4004-4E99-AD1F-1DD7A3CAA359}" destId="{72B6008A-DF4E-4A72-B0E9-BA9FA8C1BC10}" srcOrd="0" destOrd="0" presId="urn:microsoft.com/office/officeart/2005/8/layout/default"/>
    <dgm:cxn modelId="{FD65E710-505E-421E-AAE6-3C2D94F7777C}" type="presParOf" srcId="{219699DB-4004-4E99-AD1F-1DD7A3CAA359}" destId="{2F72B600-A82A-43C8-B773-233B19DED50A}" srcOrd="1" destOrd="0" presId="urn:microsoft.com/office/officeart/2005/8/layout/default"/>
    <dgm:cxn modelId="{E3274734-5C20-4194-A53E-8C5804BC41CB}" type="presParOf" srcId="{219699DB-4004-4E99-AD1F-1DD7A3CAA359}" destId="{B2AD96AB-CC8E-423F-A150-A0AC6FCD2626}" srcOrd="2" destOrd="0" presId="urn:microsoft.com/office/officeart/2005/8/layout/default"/>
    <dgm:cxn modelId="{11232620-5A0A-43A9-9B99-1A3022FCE6B8}" type="presParOf" srcId="{219699DB-4004-4E99-AD1F-1DD7A3CAA359}" destId="{514783F0-6982-4A1A-8328-C75224D8ACD0}" srcOrd="3" destOrd="0" presId="urn:microsoft.com/office/officeart/2005/8/layout/default"/>
    <dgm:cxn modelId="{B5C52602-CE31-4F18-8A5D-66F7C0554795}" type="presParOf" srcId="{219699DB-4004-4E99-AD1F-1DD7A3CAA359}" destId="{C6FB35CB-416A-49A2-A074-BBC8186C43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FEC4B-E34C-443E-94B0-41F3D8A54FC7}" type="doc">
      <dgm:prSet loTypeId="urn:microsoft.com/office/officeart/2005/8/layout/bProcess3" loCatId="process" qsTypeId="urn:microsoft.com/office/officeart/2005/8/quickstyle/simple5" qsCatId="simple" csTypeId="urn:microsoft.com/office/officeart/2005/8/colors/colorful2" csCatId="colorful" phldr="1"/>
      <dgm:spPr/>
      <dgm:t>
        <a:bodyPr/>
        <a:lstStyle/>
        <a:p>
          <a:endParaRPr lang="en-IN"/>
        </a:p>
      </dgm:t>
    </dgm:pt>
    <dgm:pt modelId="{3C5D6CD2-602C-4452-AF13-682E98941CE9}">
      <dgm:prSet phldrT="[Text]"/>
      <dgm:spPr/>
      <dgm:t>
        <a:bodyPr/>
        <a:lstStyle/>
        <a:p>
          <a:r>
            <a:rPr lang="en-US" dirty="0">
              <a:latin typeface="Grandview" panose="020B0502040204020203" pitchFamily="34" charset="0"/>
            </a:rPr>
            <a:t>1. Data Ingestion</a:t>
          </a:r>
          <a:endParaRPr lang="en-IN" dirty="0">
            <a:latin typeface="Grandview" panose="020B0502040204020203" pitchFamily="34" charset="0"/>
          </a:endParaRPr>
        </a:p>
      </dgm:t>
    </dgm:pt>
    <dgm:pt modelId="{61C775F4-F082-4622-BEB3-90CB6B083F2C}" type="parTrans" cxnId="{2DBAFEA9-1AFC-4AF4-BB35-0C31577484D7}">
      <dgm:prSet/>
      <dgm:spPr/>
      <dgm:t>
        <a:bodyPr/>
        <a:lstStyle/>
        <a:p>
          <a:endParaRPr lang="en-IN"/>
        </a:p>
      </dgm:t>
    </dgm:pt>
    <dgm:pt modelId="{4D8497B2-FD85-4ECD-A36A-98CF6EAC982C}" type="sibTrans" cxnId="{2DBAFEA9-1AFC-4AF4-BB35-0C31577484D7}">
      <dgm:prSet/>
      <dgm:spPr/>
      <dgm:t>
        <a:bodyPr/>
        <a:lstStyle/>
        <a:p>
          <a:endParaRPr lang="en-IN"/>
        </a:p>
      </dgm:t>
    </dgm:pt>
    <dgm:pt modelId="{B5406DAB-538E-4ED1-9A87-1D7D54BD993D}">
      <dgm:prSet phldrT="[Text]"/>
      <dgm:spPr/>
      <dgm:t>
        <a:bodyPr/>
        <a:lstStyle/>
        <a:p>
          <a:r>
            <a:rPr lang="en-US" dirty="0">
              <a:latin typeface="Grandview" panose="020B0502040204020203" pitchFamily="34" charset="0"/>
            </a:rPr>
            <a:t>Extract data from the ‘raw’ schema in PostgreSQL</a:t>
          </a:r>
          <a:endParaRPr lang="en-IN" dirty="0">
            <a:latin typeface="Grandview" panose="020B0502040204020203" pitchFamily="34" charset="0"/>
          </a:endParaRPr>
        </a:p>
      </dgm:t>
    </dgm:pt>
    <dgm:pt modelId="{E34F8992-BAB8-41EC-ACF8-ABB0C4493CBF}" type="parTrans" cxnId="{01BFD176-56F1-4BB1-B3F8-8A3DF01EF3B3}">
      <dgm:prSet/>
      <dgm:spPr/>
      <dgm:t>
        <a:bodyPr/>
        <a:lstStyle/>
        <a:p>
          <a:endParaRPr lang="en-IN"/>
        </a:p>
      </dgm:t>
    </dgm:pt>
    <dgm:pt modelId="{109C6284-5792-46DC-B0E6-56A03215AB09}" type="sibTrans" cxnId="{01BFD176-56F1-4BB1-B3F8-8A3DF01EF3B3}">
      <dgm:prSet/>
      <dgm:spPr/>
      <dgm:t>
        <a:bodyPr/>
        <a:lstStyle/>
        <a:p>
          <a:endParaRPr lang="en-IN"/>
        </a:p>
      </dgm:t>
    </dgm:pt>
    <dgm:pt modelId="{7A10C97B-9A6B-4B85-B967-16EDA7AD8983}">
      <dgm:prSet phldrT="[Text]"/>
      <dgm:spPr/>
      <dgm:t>
        <a:bodyPr/>
        <a:lstStyle/>
        <a:p>
          <a:r>
            <a:rPr lang="en-US" dirty="0">
              <a:latin typeface="Grandview" panose="020B0502040204020203" pitchFamily="34" charset="0"/>
            </a:rPr>
            <a:t>2. Data Cleaning</a:t>
          </a:r>
          <a:endParaRPr lang="en-IN" dirty="0">
            <a:latin typeface="Grandview" panose="020B0502040204020203" pitchFamily="34" charset="0"/>
          </a:endParaRPr>
        </a:p>
      </dgm:t>
    </dgm:pt>
    <dgm:pt modelId="{6CEA0A09-7FEA-4B79-A9AF-01C73EAFB64D}" type="parTrans" cxnId="{EA4A886D-E793-4E80-860A-E9B791D89380}">
      <dgm:prSet/>
      <dgm:spPr/>
      <dgm:t>
        <a:bodyPr/>
        <a:lstStyle/>
        <a:p>
          <a:endParaRPr lang="en-IN"/>
        </a:p>
      </dgm:t>
    </dgm:pt>
    <dgm:pt modelId="{C801E3FF-DD84-438F-B3CD-B3D3C4561BF0}" type="sibTrans" cxnId="{EA4A886D-E793-4E80-860A-E9B791D89380}">
      <dgm:prSet/>
      <dgm:spPr/>
      <dgm:t>
        <a:bodyPr/>
        <a:lstStyle/>
        <a:p>
          <a:endParaRPr lang="en-IN"/>
        </a:p>
      </dgm:t>
    </dgm:pt>
    <dgm:pt modelId="{0525A634-7272-4B41-ADF7-D67379AF4ECA}">
      <dgm:prSet phldrT="[Text]"/>
      <dgm:spPr/>
      <dgm:t>
        <a:bodyPr/>
        <a:lstStyle/>
        <a:p>
          <a:r>
            <a:rPr lang="en-US" dirty="0">
              <a:latin typeface="Grandview" panose="020B0502040204020203" pitchFamily="34" charset="0"/>
            </a:rPr>
            <a:t>Handle Missing values</a:t>
          </a:r>
          <a:endParaRPr lang="en-IN" dirty="0">
            <a:latin typeface="Grandview" panose="020B0502040204020203" pitchFamily="34" charset="0"/>
          </a:endParaRPr>
        </a:p>
      </dgm:t>
    </dgm:pt>
    <dgm:pt modelId="{8F31D000-BF6C-4811-BDFC-B8ABAFA5FE7E}" type="parTrans" cxnId="{F3FECEFA-1B61-46FB-A004-75997926D6A5}">
      <dgm:prSet/>
      <dgm:spPr/>
      <dgm:t>
        <a:bodyPr/>
        <a:lstStyle/>
        <a:p>
          <a:endParaRPr lang="en-IN"/>
        </a:p>
      </dgm:t>
    </dgm:pt>
    <dgm:pt modelId="{9E79533C-97F6-435A-B155-631493771DF2}" type="sibTrans" cxnId="{F3FECEFA-1B61-46FB-A004-75997926D6A5}">
      <dgm:prSet/>
      <dgm:spPr/>
      <dgm:t>
        <a:bodyPr/>
        <a:lstStyle/>
        <a:p>
          <a:endParaRPr lang="en-IN"/>
        </a:p>
      </dgm:t>
    </dgm:pt>
    <dgm:pt modelId="{5FF5E1F5-871F-40F2-ADB8-DA22E5F333DA}">
      <dgm:prSet phldrT="[Text]"/>
      <dgm:spPr/>
      <dgm:t>
        <a:bodyPr/>
        <a:lstStyle/>
        <a:p>
          <a:r>
            <a:rPr lang="en-US" dirty="0">
              <a:latin typeface="Grandview" panose="020B0502040204020203" pitchFamily="34" charset="0"/>
            </a:rPr>
            <a:t>3. Feature Engineering</a:t>
          </a:r>
          <a:endParaRPr lang="en-IN" dirty="0">
            <a:latin typeface="Grandview" panose="020B0502040204020203" pitchFamily="34" charset="0"/>
          </a:endParaRPr>
        </a:p>
      </dgm:t>
    </dgm:pt>
    <dgm:pt modelId="{428708F9-3A3A-46CB-934D-77D1E5EB0BBF}" type="parTrans" cxnId="{5825A4C9-C6DE-44A0-9287-88CD2F71DA95}">
      <dgm:prSet/>
      <dgm:spPr/>
      <dgm:t>
        <a:bodyPr/>
        <a:lstStyle/>
        <a:p>
          <a:endParaRPr lang="en-IN"/>
        </a:p>
      </dgm:t>
    </dgm:pt>
    <dgm:pt modelId="{5F26F549-CC69-41CE-95B7-885763DDF27B}" type="sibTrans" cxnId="{5825A4C9-C6DE-44A0-9287-88CD2F71DA95}">
      <dgm:prSet/>
      <dgm:spPr/>
      <dgm:t>
        <a:bodyPr/>
        <a:lstStyle/>
        <a:p>
          <a:endParaRPr lang="en-IN"/>
        </a:p>
      </dgm:t>
    </dgm:pt>
    <dgm:pt modelId="{7A65260E-0ED2-4C25-AF54-A7E13BDA843E}">
      <dgm:prSet phldrT="[Text]"/>
      <dgm:spPr/>
      <dgm:t>
        <a:bodyPr/>
        <a:lstStyle/>
        <a:p>
          <a:r>
            <a:rPr lang="en-US" dirty="0">
              <a:latin typeface="Grandview" panose="020B0502040204020203" pitchFamily="34" charset="0"/>
            </a:rPr>
            <a:t>4. Data Validation</a:t>
          </a:r>
          <a:endParaRPr lang="en-IN" dirty="0">
            <a:latin typeface="Grandview" panose="020B0502040204020203" pitchFamily="34" charset="0"/>
          </a:endParaRPr>
        </a:p>
      </dgm:t>
    </dgm:pt>
    <dgm:pt modelId="{7E4ACD76-3156-42A0-A969-73AAE97E5963}" type="parTrans" cxnId="{4EC028AF-C1D2-400B-BA83-182B1C314311}">
      <dgm:prSet/>
      <dgm:spPr/>
      <dgm:t>
        <a:bodyPr/>
        <a:lstStyle/>
        <a:p>
          <a:endParaRPr lang="en-IN"/>
        </a:p>
      </dgm:t>
    </dgm:pt>
    <dgm:pt modelId="{8D1956DF-8185-40CD-A19A-81A6069B38FF}" type="sibTrans" cxnId="{4EC028AF-C1D2-400B-BA83-182B1C314311}">
      <dgm:prSet/>
      <dgm:spPr/>
      <dgm:t>
        <a:bodyPr/>
        <a:lstStyle/>
        <a:p>
          <a:endParaRPr lang="en-IN"/>
        </a:p>
      </dgm:t>
    </dgm:pt>
    <dgm:pt modelId="{28B62539-6ED8-4319-BBEF-FA6129ED4277}">
      <dgm:prSet phldrT="[Text]"/>
      <dgm:spPr/>
      <dgm:t>
        <a:bodyPr/>
        <a:lstStyle/>
        <a:p>
          <a:r>
            <a:rPr lang="en-US" dirty="0">
              <a:latin typeface="Grandview" panose="020B0502040204020203" pitchFamily="34" charset="0"/>
            </a:rPr>
            <a:t>Schema Validation</a:t>
          </a:r>
          <a:endParaRPr lang="en-IN" dirty="0">
            <a:latin typeface="Grandview" panose="020B0502040204020203" pitchFamily="34" charset="0"/>
          </a:endParaRPr>
        </a:p>
      </dgm:t>
    </dgm:pt>
    <dgm:pt modelId="{DC1E581F-BCA7-401B-A6CC-FBBFE7683A0F}" type="parTrans" cxnId="{6406B113-6287-447E-A2FF-28CBBC0FA56A}">
      <dgm:prSet/>
      <dgm:spPr/>
      <dgm:t>
        <a:bodyPr/>
        <a:lstStyle/>
        <a:p>
          <a:endParaRPr lang="en-IN"/>
        </a:p>
      </dgm:t>
    </dgm:pt>
    <dgm:pt modelId="{313A630A-6661-497B-94AB-9BDBBFC9B56C}" type="sibTrans" cxnId="{6406B113-6287-447E-A2FF-28CBBC0FA56A}">
      <dgm:prSet/>
      <dgm:spPr/>
      <dgm:t>
        <a:bodyPr/>
        <a:lstStyle/>
        <a:p>
          <a:endParaRPr lang="en-IN"/>
        </a:p>
      </dgm:t>
    </dgm:pt>
    <dgm:pt modelId="{0E9DC715-73A5-4B3B-9A5C-625ADCC47A9B}">
      <dgm:prSet phldrT="[Text]"/>
      <dgm:spPr/>
      <dgm:t>
        <a:bodyPr/>
        <a:lstStyle/>
        <a:p>
          <a:r>
            <a:rPr lang="en-US" dirty="0">
              <a:latin typeface="Grandview" panose="020B0502040204020203" pitchFamily="34" charset="0"/>
            </a:rPr>
            <a:t>Anomaly Detection</a:t>
          </a:r>
          <a:endParaRPr lang="en-IN" dirty="0">
            <a:latin typeface="Grandview" panose="020B0502040204020203" pitchFamily="34" charset="0"/>
          </a:endParaRPr>
        </a:p>
      </dgm:t>
    </dgm:pt>
    <dgm:pt modelId="{BC7694A0-7DDF-44FD-B049-B542C68E8343}" type="parTrans" cxnId="{0D1C3B4B-7E9F-42CD-B2C6-2BA4B8506A5E}">
      <dgm:prSet/>
      <dgm:spPr/>
      <dgm:t>
        <a:bodyPr/>
        <a:lstStyle/>
        <a:p>
          <a:endParaRPr lang="en-IN"/>
        </a:p>
      </dgm:t>
    </dgm:pt>
    <dgm:pt modelId="{02D40564-49A1-444B-8D56-6B7770C96891}" type="sibTrans" cxnId="{0D1C3B4B-7E9F-42CD-B2C6-2BA4B8506A5E}">
      <dgm:prSet/>
      <dgm:spPr/>
      <dgm:t>
        <a:bodyPr/>
        <a:lstStyle/>
        <a:p>
          <a:endParaRPr lang="en-IN"/>
        </a:p>
      </dgm:t>
    </dgm:pt>
    <dgm:pt modelId="{9507F4D4-ADD1-4963-BFEE-43C81C1B47A5}">
      <dgm:prSet phldrT="[Text]"/>
      <dgm:spPr/>
      <dgm:t>
        <a:bodyPr/>
        <a:lstStyle/>
        <a:p>
          <a:r>
            <a:rPr lang="en-US" dirty="0">
              <a:latin typeface="Grandview" panose="020B0502040204020203" pitchFamily="34" charset="0"/>
            </a:rPr>
            <a:t>Duplicate removal</a:t>
          </a:r>
          <a:endParaRPr lang="en-IN" dirty="0">
            <a:latin typeface="Grandview" panose="020B0502040204020203" pitchFamily="34" charset="0"/>
          </a:endParaRPr>
        </a:p>
      </dgm:t>
    </dgm:pt>
    <dgm:pt modelId="{A0D0F1C4-4291-4FBF-B70B-E004CADB505F}" type="parTrans" cxnId="{65E2EE07-959E-4DF4-A654-35FA2FD657D2}">
      <dgm:prSet/>
      <dgm:spPr/>
      <dgm:t>
        <a:bodyPr/>
        <a:lstStyle/>
        <a:p>
          <a:endParaRPr lang="en-IN"/>
        </a:p>
      </dgm:t>
    </dgm:pt>
    <dgm:pt modelId="{263EBDA7-6F91-433F-B5DD-859CCCF608A9}" type="sibTrans" cxnId="{65E2EE07-959E-4DF4-A654-35FA2FD657D2}">
      <dgm:prSet/>
      <dgm:spPr/>
      <dgm:t>
        <a:bodyPr/>
        <a:lstStyle/>
        <a:p>
          <a:endParaRPr lang="en-IN"/>
        </a:p>
      </dgm:t>
    </dgm:pt>
    <dgm:pt modelId="{EABBA6B5-8A71-412F-A223-F09B01D5265C}">
      <dgm:prSet phldrT="[Text]"/>
      <dgm:spPr/>
      <dgm:t>
        <a:bodyPr/>
        <a:lstStyle/>
        <a:p>
          <a:r>
            <a:rPr lang="en-US" dirty="0">
              <a:latin typeface="Grandview" panose="020B0502040204020203" pitchFamily="34" charset="0"/>
            </a:rPr>
            <a:t>Correct Data Types</a:t>
          </a:r>
          <a:endParaRPr lang="en-IN" dirty="0">
            <a:latin typeface="Grandview" panose="020B0502040204020203" pitchFamily="34" charset="0"/>
          </a:endParaRPr>
        </a:p>
      </dgm:t>
    </dgm:pt>
    <dgm:pt modelId="{907DFAB4-E1C3-49EE-AD3D-E72CC8D488D1}" type="parTrans" cxnId="{8517365B-EA58-477E-A334-11F42E764178}">
      <dgm:prSet/>
      <dgm:spPr/>
      <dgm:t>
        <a:bodyPr/>
        <a:lstStyle/>
        <a:p>
          <a:endParaRPr lang="en-IN"/>
        </a:p>
      </dgm:t>
    </dgm:pt>
    <dgm:pt modelId="{99054233-4A18-44A6-A393-D55092DBB399}" type="sibTrans" cxnId="{8517365B-EA58-477E-A334-11F42E764178}">
      <dgm:prSet/>
      <dgm:spPr/>
      <dgm:t>
        <a:bodyPr/>
        <a:lstStyle/>
        <a:p>
          <a:endParaRPr lang="en-IN"/>
        </a:p>
      </dgm:t>
    </dgm:pt>
    <dgm:pt modelId="{3501446B-DEDE-4296-955B-2A1202E93321}">
      <dgm:prSet phldrT="[Text]"/>
      <dgm:spPr/>
      <dgm:t>
        <a:bodyPr/>
        <a:lstStyle/>
        <a:p>
          <a:r>
            <a:rPr lang="en-US" dirty="0">
              <a:latin typeface="Grandview" panose="020B0502040204020203" pitchFamily="34" charset="0"/>
            </a:rPr>
            <a:t>Convert categorical data</a:t>
          </a:r>
          <a:endParaRPr lang="en-IN" dirty="0">
            <a:latin typeface="Grandview" panose="020B0502040204020203" pitchFamily="34" charset="0"/>
          </a:endParaRPr>
        </a:p>
      </dgm:t>
    </dgm:pt>
    <dgm:pt modelId="{6A6E3DAF-DE61-409E-B3D7-193962967E28}" type="parTrans" cxnId="{D9CF072F-448F-4AA3-A49A-DB185C16FFA5}">
      <dgm:prSet/>
      <dgm:spPr/>
      <dgm:t>
        <a:bodyPr/>
        <a:lstStyle/>
        <a:p>
          <a:endParaRPr lang="en-IN"/>
        </a:p>
      </dgm:t>
    </dgm:pt>
    <dgm:pt modelId="{728DCF7B-C2DB-499D-92BE-3764A0E0080C}" type="sibTrans" cxnId="{D9CF072F-448F-4AA3-A49A-DB185C16FFA5}">
      <dgm:prSet/>
      <dgm:spPr/>
      <dgm:t>
        <a:bodyPr/>
        <a:lstStyle/>
        <a:p>
          <a:endParaRPr lang="en-IN"/>
        </a:p>
      </dgm:t>
    </dgm:pt>
    <dgm:pt modelId="{A153D5C0-0617-4C94-9B2E-D48C1A7851A8}">
      <dgm:prSet phldrT="[Text]"/>
      <dgm:spPr/>
      <dgm:t>
        <a:bodyPr/>
        <a:lstStyle/>
        <a:p>
          <a:r>
            <a:rPr lang="en-US" dirty="0">
              <a:latin typeface="Grandview" panose="020B0502040204020203" pitchFamily="34" charset="0"/>
            </a:rPr>
            <a:t>Create New Features</a:t>
          </a:r>
          <a:endParaRPr lang="en-IN" dirty="0">
            <a:latin typeface="Grandview" panose="020B0502040204020203" pitchFamily="34" charset="0"/>
          </a:endParaRPr>
        </a:p>
      </dgm:t>
    </dgm:pt>
    <dgm:pt modelId="{2B0686AA-8B31-453A-B98D-64B90FB544A1}" type="parTrans" cxnId="{0D49DB2E-301F-4A8C-8170-813518682293}">
      <dgm:prSet/>
      <dgm:spPr/>
      <dgm:t>
        <a:bodyPr/>
        <a:lstStyle/>
        <a:p>
          <a:endParaRPr lang="en-IN"/>
        </a:p>
      </dgm:t>
    </dgm:pt>
    <dgm:pt modelId="{4E3AAB74-C305-4658-94C9-B1323F03B0D3}" type="sibTrans" cxnId="{0D49DB2E-301F-4A8C-8170-813518682293}">
      <dgm:prSet/>
      <dgm:spPr/>
      <dgm:t>
        <a:bodyPr/>
        <a:lstStyle/>
        <a:p>
          <a:endParaRPr lang="en-IN"/>
        </a:p>
      </dgm:t>
    </dgm:pt>
    <dgm:pt modelId="{60EE1860-5D12-4F5A-9DA8-CFE8CA5B2182}">
      <dgm:prSet phldrT="[Text]"/>
      <dgm:spPr/>
      <dgm:t>
        <a:bodyPr/>
        <a:lstStyle/>
        <a:p>
          <a:r>
            <a:rPr lang="en-US" dirty="0">
              <a:latin typeface="Grandview" panose="020B0502040204020203" pitchFamily="34" charset="0"/>
            </a:rPr>
            <a:t>5. Data Storage</a:t>
          </a:r>
          <a:endParaRPr lang="en-IN" dirty="0">
            <a:latin typeface="Grandview" panose="020B0502040204020203" pitchFamily="34" charset="0"/>
          </a:endParaRPr>
        </a:p>
      </dgm:t>
    </dgm:pt>
    <dgm:pt modelId="{87B7986D-F7C5-4138-8687-57856A093DD2}" type="parTrans" cxnId="{65F4D3F0-62BE-42DF-B3E5-AEFDCBEEC252}">
      <dgm:prSet/>
      <dgm:spPr/>
      <dgm:t>
        <a:bodyPr/>
        <a:lstStyle/>
        <a:p>
          <a:endParaRPr lang="en-IN"/>
        </a:p>
      </dgm:t>
    </dgm:pt>
    <dgm:pt modelId="{82B9CE65-1B60-44CA-B844-B0EF90D77C0E}" type="sibTrans" cxnId="{65F4D3F0-62BE-42DF-B3E5-AEFDCBEEC252}">
      <dgm:prSet/>
      <dgm:spPr/>
      <dgm:t>
        <a:bodyPr/>
        <a:lstStyle/>
        <a:p>
          <a:endParaRPr lang="en-IN"/>
        </a:p>
      </dgm:t>
    </dgm:pt>
    <dgm:pt modelId="{FA039CF0-2A77-44AB-B28F-499DF02F1D00}">
      <dgm:prSet phldrT="[Text]"/>
      <dgm:spPr/>
      <dgm:t>
        <a:bodyPr/>
        <a:lstStyle/>
        <a:p>
          <a:r>
            <a:rPr lang="en-US" dirty="0">
              <a:latin typeface="Grandview" panose="020B0502040204020203" pitchFamily="34" charset="0"/>
            </a:rPr>
            <a:t>Store processed data in the ‘cleaned’ schema in PostgreSQL and export to Parquet format for analytics</a:t>
          </a:r>
          <a:endParaRPr lang="en-IN" dirty="0">
            <a:latin typeface="Grandview" panose="020B0502040204020203" pitchFamily="34" charset="0"/>
          </a:endParaRPr>
        </a:p>
      </dgm:t>
    </dgm:pt>
    <dgm:pt modelId="{4091DB26-6B51-4E9B-9185-6DCE3E9ACA10}" type="parTrans" cxnId="{5F8DB9B4-6714-45A8-8D32-9045FDA9C2A9}">
      <dgm:prSet/>
      <dgm:spPr/>
      <dgm:t>
        <a:bodyPr/>
        <a:lstStyle/>
        <a:p>
          <a:endParaRPr lang="en-IN"/>
        </a:p>
      </dgm:t>
    </dgm:pt>
    <dgm:pt modelId="{5762CFA0-9B1C-4836-A73E-7F29E12F19E7}" type="sibTrans" cxnId="{5F8DB9B4-6714-45A8-8D32-9045FDA9C2A9}">
      <dgm:prSet/>
      <dgm:spPr/>
      <dgm:t>
        <a:bodyPr/>
        <a:lstStyle/>
        <a:p>
          <a:endParaRPr lang="en-IN"/>
        </a:p>
      </dgm:t>
    </dgm:pt>
    <dgm:pt modelId="{A9DDA4F2-FD2B-41C9-AE56-0D2856DF0B18}" type="pres">
      <dgm:prSet presAssocID="{8D4FEC4B-E34C-443E-94B0-41F3D8A54FC7}" presName="Name0" presStyleCnt="0">
        <dgm:presLayoutVars>
          <dgm:dir/>
          <dgm:resizeHandles val="exact"/>
        </dgm:presLayoutVars>
      </dgm:prSet>
      <dgm:spPr/>
      <dgm:t>
        <a:bodyPr/>
        <a:lstStyle/>
        <a:p>
          <a:endParaRPr lang="en-IN"/>
        </a:p>
      </dgm:t>
    </dgm:pt>
    <dgm:pt modelId="{4AD5C6BA-C26D-4821-AA3C-C5939C30FEFF}" type="pres">
      <dgm:prSet presAssocID="{3C5D6CD2-602C-4452-AF13-682E98941CE9}" presName="node" presStyleLbl="node1" presStyleIdx="0" presStyleCnt="5">
        <dgm:presLayoutVars>
          <dgm:bulletEnabled val="1"/>
        </dgm:presLayoutVars>
      </dgm:prSet>
      <dgm:spPr/>
      <dgm:t>
        <a:bodyPr/>
        <a:lstStyle/>
        <a:p>
          <a:endParaRPr lang="en-IN"/>
        </a:p>
      </dgm:t>
    </dgm:pt>
    <dgm:pt modelId="{99A1F092-8D88-4BC3-BF76-FBE34E5C6078}" type="pres">
      <dgm:prSet presAssocID="{4D8497B2-FD85-4ECD-A36A-98CF6EAC982C}" presName="sibTrans" presStyleLbl="sibTrans1D1" presStyleIdx="0" presStyleCnt="4"/>
      <dgm:spPr/>
      <dgm:t>
        <a:bodyPr/>
        <a:lstStyle/>
        <a:p>
          <a:endParaRPr lang="en-IN"/>
        </a:p>
      </dgm:t>
    </dgm:pt>
    <dgm:pt modelId="{9D819B4D-05A5-4D9C-9AF4-D0E9F9105D9B}" type="pres">
      <dgm:prSet presAssocID="{4D8497B2-FD85-4ECD-A36A-98CF6EAC982C}" presName="connectorText" presStyleLbl="sibTrans1D1" presStyleIdx="0" presStyleCnt="4"/>
      <dgm:spPr/>
      <dgm:t>
        <a:bodyPr/>
        <a:lstStyle/>
        <a:p>
          <a:endParaRPr lang="en-IN"/>
        </a:p>
      </dgm:t>
    </dgm:pt>
    <dgm:pt modelId="{0AA8B8A3-16BD-40B2-91E4-729A56A10C43}" type="pres">
      <dgm:prSet presAssocID="{7A10C97B-9A6B-4B85-B967-16EDA7AD8983}" presName="node" presStyleLbl="node1" presStyleIdx="1" presStyleCnt="5">
        <dgm:presLayoutVars>
          <dgm:bulletEnabled val="1"/>
        </dgm:presLayoutVars>
      </dgm:prSet>
      <dgm:spPr/>
      <dgm:t>
        <a:bodyPr/>
        <a:lstStyle/>
        <a:p>
          <a:endParaRPr lang="en-IN"/>
        </a:p>
      </dgm:t>
    </dgm:pt>
    <dgm:pt modelId="{7811BE78-FB2D-4F11-A9D8-E9855A14F01E}" type="pres">
      <dgm:prSet presAssocID="{C801E3FF-DD84-438F-B3CD-B3D3C4561BF0}" presName="sibTrans" presStyleLbl="sibTrans1D1" presStyleIdx="1" presStyleCnt="4"/>
      <dgm:spPr/>
      <dgm:t>
        <a:bodyPr/>
        <a:lstStyle/>
        <a:p>
          <a:endParaRPr lang="en-IN"/>
        </a:p>
      </dgm:t>
    </dgm:pt>
    <dgm:pt modelId="{8A0BBC19-DBBD-4295-9CCD-D902A7316435}" type="pres">
      <dgm:prSet presAssocID="{C801E3FF-DD84-438F-B3CD-B3D3C4561BF0}" presName="connectorText" presStyleLbl="sibTrans1D1" presStyleIdx="1" presStyleCnt="4"/>
      <dgm:spPr/>
      <dgm:t>
        <a:bodyPr/>
        <a:lstStyle/>
        <a:p>
          <a:endParaRPr lang="en-IN"/>
        </a:p>
      </dgm:t>
    </dgm:pt>
    <dgm:pt modelId="{C3EDA1CF-17D4-4DBD-A18C-76F8DC98AB89}" type="pres">
      <dgm:prSet presAssocID="{5FF5E1F5-871F-40F2-ADB8-DA22E5F333DA}" presName="node" presStyleLbl="node1" presStyleIdx="2" presStyleCnt="5">
        <dgm:presLayoutVars>
          <dgm:bulletEnabled val="1"/>
        </dgm:presLayoutVars>
      </dgm:prSet>
      <dgm:spPr/>
      <dgm:t>
        <a:bodyPr/>
        <a:lstStyle/>
        <a:p>
          <a:endParaRPr lang="en-IN"/>
        </a:p>
      </dgm:t>
    </dgm:pt>
    <dgm:pt modelId="{6BB62E46-B0CF-4BEF-88DA-8D0187F594BC}" type="pres">
      <dgm:prSet presAssocID="{5F26F549-CC69-41CE-95B7-885763DDF27B}" presName="sibTrans" presStyleLbl="sibTrans1D1" presStyleIdx="2" presStyleCnt="4"/>
      <dgm:spPr/>
      <dgm:t>
        <a:bodyPr/>
        <a:lstStyle/>
        <a:p>
          <a:endParaRPr lang="en-IN"/>
        </a:p>
      </dgm:t>
    </dgm:pt>
    <dgm:pt modelId="{C2A1D6CB-0AC3-4FA2-898A-AF144E0B804D}" type="pres">
      <dgm:prSet presAssocID="{5F26F549-CC69-41CE-95B7-885763DDF27B}" presName="connectorText" presStyleLbl="sibTrans1D1" presStyleIdx="2" presStyleCnt="4"/>
      <dgm:spPr/>
      <dgm:t>
        <a:bodyPr/>
        <a:lstStyle/>
        <a:p>
          <a:endParaRPr lang="en-IN"/>
        </a:p>
      </dgm:t>
    </dgm:pt>
    <dgm:pt modelId="{F5DF0B18-2A68-4970-A8FD-DF52BE7BF54E}" type="pres">
      <dgm:prSet presAssocID="{7A65260E-0ED2-4C25-AF54-A7E13BDA843E}" presName="node" presStyleLbl="node1" presStyleIdx="3" presStyleCnt="5">
        <dgm:presLayoutVars>
          <dgm:bulletEnabled val="1"/>
        </dgm:presLayoutVars>
      </dgm:prSet>
      <dgm:spPr/>
      <dgm:t>
        <a:bodyPr/>
        <a:lstStyle/>
        <a:p>
          <a:endParaRPr lang="en-IN"/>
        </a:p>
      </dgm:t>
    </dgm:pt>
    <dgm:pt modelId="{6E33FE66-3DDE-49A3-884D-BB8969AB1E87}" type="pres">
      <dgm:prSet presAssocID="{8D1956DF-8185-40CD-A19A-81A6069B38FF}" presName="sibTrans" presStyleLbl="sibTrans1D1" presStyleIdx="3" presStyleCnt="4"/>
      <dgm:spPr/>
      <dgm:t>
        <a:bodyPr/>
        <a:lstStyle/>
        <a:p>
          <a:endParaRPr lang="en-IN"/>
        </a:p>
      </dgm:t>
    </dgm:pt>
    <dgm:pt modelId="{557A27D0-4F01-4580-8A63-AD8B9F87F19D}" type="pres">
      <dgm:prSet presAssocID="{8D1956DF-8185-40CD-A19A-81A6069B38FF}" presName="connectorText" presStyleLbl="sibTrans1D1" presStyleIdx="3" presStyleCnt="4"/>
      <dgm:spPr/>
      <dgm:t>
        <a:bodyPr/>
        <a:lstStyle/>
        <a:p>
          <a:endParaRPr lang="en-IN"/>
        </a:p>
      </dgm:t>
    </dgm:pt>
    <dgm:pt modelId="{1C0BE294-67D2-42B4-A155-C19B39FE2149}" type="pres">
      <dgm:prSet presAssocID="{60EE1860-5D12-4F5A-9DA8-CFE8CA5B2182}" presName="node" presStyleLbl="node1" presStyleIdx="4" presStyleCnt="5">
        <dgm:presLayoutVars>
          <dgm:bulletEnabled val="1"/>
        </dgm:presLayoutVars>
      </dgm:prSet>
      <dgm:spPr/>
      <dgm:t>
        <a:bodyPr/>
        <a:lstStyle/>
        <a:p>
          <a:endParaRPr lang="en-IN"/>
        </a:p>
      </dgm:t>
    </dgm:pt>
  </dgm:ptLst>
  <dgm:cxnLst>
    <dgm:cxn modelId="{DB027483-153E-4B85-AF02-0E8FF1DB89F0}" type="presOf" srcId="{8D1956DF-8185-40CD-A19A-81A6069B38FF}" destId="{557A27D0-4F01-4580-8A63-AD8B9F87F19D}" srcOrd="1" destOrd="0" presId="urn:microsoft.com/office/officeart/2005/8/layout/bProcess3"/>
    <dgm:cxn modelId="{01BFD176-56F1-4BB1-B3F8-8A3DF01EF3B3}" srcId="{3C5D6CD2-602C-4452-AF13-682E98941CE9}" destId="{B5406DAB-538E-4ED1-9A87-1D7D54BD993D}" srcOrd="0" destOrd="0" parTransId="{E34F8992-BAB8-41EC-ACF8-ABB0C4493CBF}" sibTransId="{109C6284-5792-46DC-B0E6-56A03215AB09}"/>
    <dgm:cxn modelId="{A62CAAC0-3AC7-4F01-9DC6-8004952D2029}" type="presOf" srcId="{A153D5C0-0617-4C94-9B2E-D48C1A7851A8}" destId="{C3EDA1CF-17D4-4DBD-A18C-76F8DC98AB89}" srcOrd="0" destOrd="2" presId="urn:microsoft.com/office/officeart/2005/8/layout/bProcess3"/>
    <dgm:cxn modelId="{5F8DB9B4-6714-45A8-8D32-9045FDA9C2A9}" srcId="{60EE1860-5D12-4F5A-9DA8-CFE8CA5B2182}" destId="{FA039CF0-2A77-44AB-B28F-499DF02F1D00}" srcOrd="0" destOrd="0" parTransId="{4091DB26-6B51-4E9B-9185-6DCE3E9ACA10}" sibTransId="{5762CFA0-9B1C-4836-A73E-7F29E12F19E7}"/>
    <dgm:cxn modelId="{EA4A886D-E793-4E80-860A-E9B791D89380}" srcId="{8D4FEC4B-E34C-443E-94B0-41F3D8A54FC7}" destId="{7A10C97B-9A6B-4B85-B967-16EDA7AD8983}" srcOrd="1" destOrd="0" parTransId="{6CEA0A09-7FEA-4B79-A9AF-01C73EAFB64D}" sibTransId="{C801E3FF-DD84-438F-B3CD-B3D3C4561BF0}"/>
    <dgm:cxn modelId="{9B8A3576-1B96-44E8-BA1C-09173E305763}" type="presOf" srcId="{4D8497B2-FD85-4ECD-A36A-98CF6EAC982C}" destId="{9D819B4D-05A5-4D9C-9AF4-D0E9F9105D9B}" srcOrd="1" destOrd="0" presId="urn:microsoft.com/office/officeart/2005/8/layout/bProcess3"/>
    <dgm:cxn modelId="{B2FC479A-129C-42AE-BEC1-B9E9ADFD8D91}" type="presOf" srcId="{EABBA6B5-8A71-412F-A223-F09B01D5265C}" destId="{0AA8B8A3-16BD-40B2-91E4-729A56A10C43}" srcOrd="0" destOrd="3" presId="urn:microsoft.com/office/officeart/2005/8/layout/bProcess3"/>
    <dgm:cxn modelId="{E3845199-B966-4DCE-ADBF-4BC47048D3E9}" type="presOf" srcId="{FA039CF0-2A77-44AB-B28F-499DF02F1D00}" destId="{1C0BE294-67D2-42B4-A155-C19B39FE2149}" srcOrd="0" destOrd="1" presId="urn:microsoft.com/office/officeart/2005/8/layout/bProcess3"/>
    <dgm:cxn modelId="{65E2EE07-959E-4DF4-A654-35FA2FD657D2}" srcId="{7A10C97B-9A6B-4B85-B967-16EDA7AD8983}" destId="{9507F4D4-ADD1-4963-BFEE-43C81C1B47A5}" srcOrd="1" destOrd="0" parTransId="{A0D0F1C4-4291-4FBF-B70B-E004CADB505F}" sibTransId="{263EBDA7-6F91-433F-B5DD-859CCCF608A9}"/>
    <dgm:cxn modelId="{7369F02B-2B96-45F1-A1B5-CB8B852DBE06}" type="presOf" srcId="{4D8497B2-FD85-4ECD-A36A-98CF6EAC982C}" destId="{99A1F092-8D88-4BC3-BF76-FBE34E5C6078}" srcOrd="0" destOrd="0" presId="urn:microsoft.com/office/officeart/2005/8/layout/bProcess3"/>
    <dgm:cxn modelId="{AE6457A2-BD8A-48E7-A248-BF8C5C7D83F1}" type="presOf" srcId="{8D4FEC4B-E34C-443E-94B0-41F3D8A54FC7}" destId="{A9DDA4F2-FD2B-41C9-AE56-0D2856DF0B18}" srcOrd="0" destOrd="0" presId="urn:microsoft.com/office/officeart/2005/8/layout/bProcess3"/>
    <dgm:cxn modelId="{C80D2DE1-D20E-4860-B2B6-120066D9904A}" type="presOf" srcId="{60EE1860-5D12-4F5A-9DA8-CFE8CA5B2182}" destId="{1C0BE294-67D2-42B4-A155-C19B39FE2149}" srcOrd="0" destOrd="0" presId="urn:microsoft.com/office/officeart/2005/8/layout/bProcess3"/>
    <dgm:cxn modelId="{51034AA0-50BC-49DB-AE60-0A2BDCAD9CEA}" type="presOf" srcId="{7A10C97B-9A6B-4B85-B967-16EDA7AD8983}" destId="{0AA8B8A3-16BD-40B2-91E4-729A56A10C43}" srcOrd="0" destOrd="0" presId="urn:microsoft.com/office/officeart/2005/8/layout/bProcess3"/>
    <dgm:cxn modelId="{A6DE414A-B801-4077-A835-5016F47CE77B}" type="presOf" srcId="{C801E3FF-DD84-438F-B3CD-B3D3C4561BF0}" destId="{7811BE78-FB2D-4F11-A9D8-E9855A14F01E}" srcOrd="0" destOrd="0" presId="urn:microsoft.com/office/officeart/2005/8/layout/bProcess3"/>
    <dgm:cxn modelId="{6406B113-6287-447E-A2FF-28CBBC0FA56A}" srcId="{7A65260E-0ED2-4C25-AF54-A7E13BDA843E}" destId="{28B62539-6ED8-4319-BBEF-FA6129ED4277}" srcOrd="0" destOrd="0" parTransId="{DC1E581F-BCA7-401B-A6CC-FBBFE7683A0F}" sibTransId="{313A630A-6661-497B-94AB-9BDBBFC9B56C}"/>
    <dgm:cxn modelId="{654E7656-CB40-4C48-A628-D8A39B232741}" type="presOf" srcId="{9507F4D4-ADD1-4963-BFEE-43C81C1B47A5}" destId="{0AA8B8A3-16BD-40B2-91E4-729A56A10C43}" srcOrd="0" destOrd="2" presId="urn:microsoft.com/office/officeart/2005/8/layout/bProcess3"/>
    <dgm:cxn modelId="{4EC028AF-C1D2-400B-BA83-182B1C314311}" srcId="{8D4FEC4B-E34C-443E-94B0-41F3D8A54FC7}" destId="{7A65260E-0ED2-4C25-AF54-A7E13BDA843E}" srcOrd="3" destOrd="0" parTransId="{7E4ACD76-3156-42A0-A969-73AAE97E5963}" sibTransId="{8D1956DF-8185-40CD-A19A-81A6069B38FF}"/>
    <dgm:cxn modelId="{885E0B7F-7F90-4736-8AE5-4516BBE19E98}" type="presOf" srcId="{B5406DAB-538E-4ED1-9A87-1D7D54BD993D}" destId="{4AD5C6BA-C26D-4821-AA3C-C5939C30FEFF}" srcOrd="0" destOrd="1" presId="urn:microsoft.com/office/officeart/2005/8/layout/bProcess3"/>
    <dgm:cxn modelId="{F3FECEFA-1B61-46FB-A004-75997926D6A5}" srcId="{7A10C97B-9A6B-4B85-B967-16EDA7AD8983}" destId="{0525A634-7272-4B41-ADF7-D67379AF4ECA}" srcOrd="0" destOrd="0" parTransId="{8F31D000-BF6C-4811-BDFC-B8ABAFA5FE7E}" sibTransId="{9E79533C-97F6-435A-B155-631493771DF2}"/>
    <dgm:cxn modelId="{0452B058-4051-455B-9633-6EFA53CD3108}" type="presOf" srcId="{28B62539-6ED8-4319-BBEF-FA6129ED4277}" destId="{F5DF0B18-2A68-4970-A8FD-DF52BE7BF54E}" srcOrd="0" destOrd="1" presId="urn:microsoft.com/office/officeart/2005/8/layout/bProcess3"/>
    <dgm:cxn modelId="{0D1C3B4B-7E9F-42CD-B2C6-2BA4B8506A5E}" srcId="{7A65260E-0ED2-4C25-AF54-A7E13BDA843E}" destId="{0E9DC715-73A5-4B3B-9A5C-625ADCC47A9B}" srcOrd="1" destOrd="0" parTransId="{BC7694A0-7DDF-44FD-B049-B542C68E8343}" sibTransId="{02D40564-49A1-444B-8D56-6B7770C96891}"/>
    <dgm:cxn modelId="{8517365B-EA58-477E-A334-11F42E764178}" srcId="{7A10C97B-9A6B-4B85-B967-16EDA7AD8983}" destId="{EABBA6B5-8A71-412F-A223-F09B01D5265C}" srcOrd="2" destOrd="0" parTransId="{907DFAB4-E1C3-49EE-AD3D-E72CC8D488D1}" sibTransId="{99054233-4A18-44A6-A393-D55092DBB399}"/>
    <dgm:cxn modelId="{5825A4C9-C6DE-44A0-9287-88CD2F71DA95}" srcId="{8D4FEC4B-E34C-443E-94B0-41F3D8A54FC7}" destId="{5FF5E1F5-871F-40F2-ADB8-DA22E5F333DA}" srcOrd="2" destOrd="0" parTransId="{428708F9-3A3A-46CB-934D-77D1E5EB0BBF}" sibTransId="{5F26F549-CC69-41CE-95B7-885763DDF27B}"/>
    <dgm:cxn modelId="{E3474401-466F-4151-A862-EAF8E9E10AAD}" type="presOf" srcId="{8D1956DF-8185-40CD-A19A-81A6069B38FF}" destId="{6E33FE66-3DDE-49A3-884D-BB8969AB1E87}" srcOrd="0" destOrd="0" presId="urn:microsoft.com/office/officeart/2005/8/layout/bProcess3"/>
    <dgm:cxn modelId="{ED36D651-5B41-4645-BED1-8C141C5157F2}" type="presOf" srcId="{5F26F549-CC69-41CE-95B7-885763DDF27B}" destId="{C2A1D6CB-0AC3-4FA2-898A-AF144E0B804D}" srcOrd="1" destOrd="0" presId="urn:microsoft.com/office/officeart/2005/8/layout/bProcess3"/>
    <dgm:cxn modelId="{C50E82F2-4A43-4EA5-B0BD-B00A9E56F4A7}" type="presOf" srcId="{0E9DC715-73A5-4B3B-9A5C-625ADCC47A9B}" destId="{F5DF0B18-2A68-4970-A8FD-DF52BE7BF54E}" srcOrd="0" destOrd="2" presId="urn:microsoft.com/office/officeart/2005/8/layout/bProcess3"/>
    <dgm:cxn modelId="{166CDF4F-F41D-4BAD-8618-89A94160B25F}" type="presOf" srcId="{5FF5E1F5-871F-40F2-ADB8-DA22E5F333DA}" destId="{C3EDA1CF-17D4-4DBD-A18C-76F8DC98AB89}" srcOrd="0" destOrd="0" presId="urn:microsoft.com/office/officeart/2005/8/layout/bProcess3"/>
    <dgm:cxn modelId="{0C25D55F-A69F-4420-8769-41220FB7B5BD}" type="presOf" srcId="{5F26F549-CC69-41CE-95B7-885763DDF27B}" destId="{6BB62E46-B0CF-4BEF-88DA-8D0187F594BC}" srcOrd="0" destOrd="0" presId="urn:microsoft.com/office/officeart/2005/8/layout/bProcess3"/>
    <dgm:cxn modelId="{E23FAC61-4819-4033-AB89-756079EFF823}" type="presOf" srcId="{3C5D6CD2-602C-4452-AF13-682E98941CE9}" destId="{4AD5C6BA-C26D-4821-AA3C-C5939C30FEFF}" srcOrd="0" destOrd="0" presId="urn:microsoft.com/office/officeart/2005/8/layout/bProcess3"/>
    <dgm:cxn modelId="{2DBAFEA9-1AFC-4AF4-BB35-0C31577484D7}" srcId="{8D4FEC4B-E34C-443E-94B0-41F3D8A54FC7}" destId="{3C5D6CD2-602C-4452-AF13-682E98941CE9}" srcOrd="0" destOrd="0" parTransId="{61C775F4-F082-4622-BEB3-90CB6B083F2C}" sibTransId="{4D8497B2-FD85-4ECD-A36A-98CF6EAC982C}"/>
    <dgm:cxn modelId="{CE85F52B-A804-4D0F-B540-65A4E0C95534}" type="presOf" srcId="{3501446B-DEDE-4296-955B-2A1202E93321}" destId="{C3EDA1CF-17D4-4DBD-A18C-76F8DC98AB89}" srcOrd="0" destOrd="1" presId="urn:microsoft.com/office/officeart/2005/8/layout/bProcess3"/>
    <dgm:cxn modelId="{49C60F81-4E61-4FE2-89AB-EEE78E89C17E}" type="presOf" srcId="{7A65260E-0ED2-4C25-AF54-A7E13BDA843E}" destId="{F5DF0B18-2A68-4970-A8FD-DF52BE7BF54E}" srcOrd="0" destOrd="0" presId="urn:microsoft.com/office/officeart/2005/8/layout/bProcess3"/>
    <dgm:cxn modelId="{74A86279-5AA6-4F45-85C7-63896C4368DF}" type="presOf" srcId="{C801E3FF-DD84-438F-B3CD-B3D3C4561BF0}" destId="{8A0BBC19-DBBD-4295-9CCD-D902A7316435}" srcOrd="1" destOrd="0" presId="urn:microsoft.com/office/officeart/2005/8/layout/bProcess3"/>
    <dgm:cxn modelId="{D9CF072F-448F-4AA3-A49A-DB185C16FFA5}" srcId="{5FF5E1F5-871F-40F2-ADB8-DA22E5F333DA}" destId="{3501446B-DEDE-4296-955B-2A1202E93321}" srcOrd="0" destOrd="0" parTransId="{6A6E3DAF-DE61-409E-B3D7-193962967E28}" sibTransId="{728DCF7B-C2DB-499D-92BE-3764A0E0080C}"/>
    <dgm:cxn modelId="{7DE564BA-22DA-4CA4-8AAB-DD5E01A418EE}" type="presOf" srcId="{0525A634-7272-4B41-ADF7-D67379AF4ECA}" destId="{0AA8B8A3-16BD-40B2-91E4-729A56A10C43}" srcOrd="0" destOrd="1" presId="urn:microsoft.com/office/officeart/2005/8/layout/bProcess3"/>
    <dgm:cxn modelId="{0D49DB2E-301F-4A8C-8170-813518682293}" srcId="{5FF5E1F5-871F-40F2-ADB8-DA22E5F333DA}" destId="{A153D5C0-0617-4C94-9B2E-D48C1A7851A8}" srcOrd="1" destOrd="0" parTransId="{2B0686AA-8B31-453A-B98D-64B90FB544A1}" sibTransId="{4E3AAB74-C305-4658-94C9-B1323F03B0D3}"/>
    <dgm:cxn modelId="{65F4D3F0-62BE-42DF-B3E5-AEFDCBEEC252}" srcId="{8D4FEC4B-E34C-443E-94B0-41F3D8A54FC7}" destId="{60EE1860-5D12-4F5A-9DA8-CFE8CA5B2182}" srcOrd="4" destOrd="0" parTransId="{87B7986D-F7C5-4138-8687-57856A093DD2}" sibTransId="{82B9CE65-1B60-44CA-B844-B0EF90D77C0E}"/>
    <dgm:cxn modelId="{5093E04F-FC1B-4EF5-B55C-B6E581286C20}" type="presParOf" srcId="{A9DDA4F2-FD2B-41C9-AE56-0D2856DF0B18}" destId="{4AD5C6BA-C26D-4821-AA3C-C5939C30FEFF}" srcOrd="0" destOrd="0" presId="urn:microsoft.com/office/officeart/2005/8/layout/bProcess3"/>
    <dgm:cxn modelId="{F3C4BCC5-156B-4D76-813D-027FC74B2B43}" type="presParOf" srcId="{A9DDA4F2-FD2B-41C9-AE56-0D2856DF0B18}" destId="{99A1F092-8D88-4BC3-BF76-FBE34E5C6078}" srcOrd="1" destOrd="0" presId="urn:microsoft.com/office/officeart/2005/8/layout/bProcess3"/>
    <dgm:cxn modelId="{69F9659D-7D49-4843-ADB6-E3A27554FAF2}" type="presParOf" srcId="{99A1F092-8D88-4BC3-BF76-FBE34E5C6078}" destId="{9D819B4D-05A5-4D9C-9AF4-D0E9F9105D9B}" srcOrd="0" destOrd="0" presId="urn:microsoft.com/office/officeart/2005/8/layout/bProcess3"/>
    <dgm:cxn modelId="{0202490E-650D-4AAC-9E9E-0440D215835B}" type="presParOf" srcId="{A9DDA4F2-FD2B-41C9-AE56-0D2856DF0B18}" destId="{0AA8B8A3-16BD-40B2-91E4-729A56A10C43}" srcOrd="2" destOrd="0" presId="urn:microsoft.com/office/officeart/2005/8/layout/bProcess3"/>
    <dgm:cxn modelId="{461293EC-7130-44CA-BB0D-92A79B133A15}" type="presParOf" srcId="{A9DDA4F2-FD2B-41C9-AE56-0D2856DF0B18}" destId="{7811BE78-FB2D-4F11-A9D8-E9855A14F01E}" srcOrd="3" destOrd="0" presId="urn:microsoft.com/office/officeart/2005/8/layout/bProcess3"/>
    <dgm:cxn modelId="{D8921C01-1E6F-4A25-89CD-91A9CF902872}" type="presParOf" srcId="{7811BE78-FB2D-4F11-A9D8-E9855A14F01E}" destId="{8A0BBC19-DBBD-4295-9CCD-D902A7316435}" srcOrd="0" destOrd="0" presId="urn:microsoft.com/office/officeart/2005/8/layout/bProcess3"/>
    <dgm:cxn modelId="{4317DE4B-A0A1-44CF-A8C2-3A472860D5AE}" type="presParOf" srcId="{A9DDA4F2-FD2B-41C9-AE56-0D2856DF0B18}" destId="{C3EDA1CF-17D4-4DBD-A18C-76F8DC98AB89}" srcOrd="4" destOrd="0" presId="urn:microsoft.com/office/officeart/2005/8/layout/bProcess3"/>
    <dgm:cxn modelId="{F1BA17C9-B1B9-4DC4-983C-39C326BC9A44}" type="presParOf" srcId="{A9DDA4F2-FD2B-41C9-AE56-0D2856DF0B18}" destId="{6BB62E46-B0CF-4BEF-88DA-8D0187F594BC}" srcOrd="5" destOrd="0" presId="urn:microsoft.com/office/officeart/2005/8/layout/bProcess3"/>
    <dgm:cxn modelId="{A4DF412F-21E0-4C0C-BB11-E2DD8FCDD856}" type="presParOf" srcId="{6BB62E46-B0CF-4BEF-88DA-8D0187F594BC}" destId="{C2A1D6CB-0AC3-4FA2-898A-AF144E0B804D}" srcOrd="0" destOrd="0" presId="urn:microsoft.com/office/officeart/2005/8/layout/bProcess3"/>
    <dgm:cxn modelId="{333E0B57-7D8B-482E-8F9D-C847AD61FC5A}" type="presParOf" srcId="{A9DDA4F2-FD2B-41C9-AE56-0D2856DF0B18}" destId="{F5DF0B18-2A68-4970-A8FD-DF52BE7BF54E}" srcOrd="6" destOrd="0" presId="urn:microsoft.com/office/officeart/2005/8/layout/bProcess3"/>
    <dgm:cxn modelId="{B96DC411-BDD8-4D71-824C-C9C09FB527D3}" type="presParOf" srcId="{A9DDA4F2-FD2B-41C9-AE56-0D2856DF0B18}" destId="{6E33FE66-3DDE-49A3-884D-BB8969AB1E87}" srcOrd="7" destOrd="0" presId="urn:microsoft.com/office/officeart/2005/8/layout/bProcess3"/>
    <dgm:cxn modelId="{1766F784-192C-4733-A1DE-2D8E26EA98A5}" type="presParOf" srcId="{6E33FE66-3DDE-49A3-884D-BB8969AB1E87}" destId="{557A27D0-4F01-4580-8A63-AD8B9F87F19D}" srcOrd="0" destOrd="0" presId="urn:microsoft.com/office/officeart/2005/8/layout/bProcess3"/>
    <dgm:cxn modelId="{5D58A9B2-BFD7-4BB0-8678-ECA3C010CE68}" type="presParOf" srcId="{A9DDA4F2-FD2B-41C9-AE56-0D2856DF0B18}" destId="{1C0BE294-67D2-42B4-A155-C19B39FE2149}"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6008A-DF4E-4A72-B0E9-BA9FA8C1BC10}">
      <dsp:nvSpPr>
        <dsp:cNvPr id="0" name=""/>
        <dsp:cNvSpPr/>
      </dsp:nvSpPr>
      <dsp:spPr>
        <a:xfrm>
          <a:off x="0" y="56113"/>
          <a:ext cx="3286125" cy="19716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latin typeface="Grandview" panose="020B0502040204020203" pitchFamily="34" charset="0"/>
            </a:rPr>
            <a:t>Goal</a:t>
          </a:r>
          <a:endParaRPr lang="en-US" sz="2200" kern="1200" dirty="0">
            <a:latin typeface="Grandview" panose="020B0502040204020203" pitchFamily="34" charset="0"/>
          </a:endParaRPr>
        </a:p>
        <a:p>
          <a:pPr marL="171450" lvl="1" indent="-171450" algn="l" defTabSz="755650">
            <a:lnSpc>
              <a:spcPct val="90000"/>
            </a:lnSpc>
            <a:spcBef>
              <a:spcPct val="0"/>
            </a:spcBef>
            <a:spcAft>
              <a:spcPct val="15000"/>
            </a:spcAft>
            <a:buChar char="••"/>
          </a:pPr>
          <a:r>
            <a:rPr lang="en-US" sz="1700" kern="1200" dirty="0">
              <a:latin typeface="Grandview" panose="020B0502040204020203" pitchFamily="34" charset="0"/>
            </a:rPr>
            <a:t>Process raw car price data from PostgreSQL, clean it, transform it, and store it in a structured format for analysis.</a:t>
          </a:r>
        </a:p>
      </dsp:txBody>
      <dsp:txXfrm>
        <a:off x="0" y="56113"/>
        <a:ext cx="3286125" cy="1971675"/>
      </dsp:txXfrm>
    </dsp:sp>
    <dsp:sp modelId="{B2AD96AB-CC8E-423F-A150-A0AC6FCD2626}">
      <dsp:nvSpPr>
        <dsp:cNvPr id="0" name=""/>
        <dsp:cNvSpPr/>
      </dsp:nvSpPr>
      <dsp:spPr>
        <a:xfrm>
          <a:off x="3614737" y="56113"/>
          <a:ext cx="3286125" cy="1971675"/>
        </a:xfrm>
        <a:prstGeom prst="rect">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latin typeface="Grandview" panose="020B0502040204020203" pitchFamily="34" charset="0"/>
            </a:rPr>
            <a:t>Pipeline Type</a:t>
          </a:r>
          <a:endParaRPr lang="en-US" sz="2200" kern="1200" dirty="0">
            <a:latin typeface="Grandview" panose="020B0502040204020203" pitchFamily="34" charset="0"/>
          </a:endParaRPr>
        </a:p>
        <a:p>
          <a:pPr marL="171450" lvl="1" indent="-171450" algn="l" defTabSz="755650">
            <a:lnSpc>
              <a:spcPct val="90000"/>
            </a:lnSpc>
            <a:spcBef>
              <a:spcPct val="0"/>
            </a:spcBef>
            <a:spcAft>
              <a:spcPct val="15000"/>
            </a:spcAft>
            <a:buChar char="••"/>
          </a:pPr>
          <a:r>
            <a:rPr lang="en-US" sz="1700" b="1" kern="1200" dirty="0">
              <a:latin typeface="Grandview" panose="020B0502040204020203" pitchFamily="34" charset="0"/>
            </a:rPr>
            <a:t>Batch Pipeline: </a:t>
          </a:r>
          <a:r>
            <a:rPr lang="en-US" sz="1700" kern="1200" dirty="0">
              <a:latin typeface="Grandview" panose="020B0502040204020203" pitchFamily="34" charset="0"/>
            </a:rPr>
            <a:t>since we are dealing with structured tabular data that doesn't require real-time processing.</a:t>
          </a:r>
        </a:p>
      </dsp:txBody>
      <dsp:txXfrm>
        <a:off x="3614737" y="56113"/>
        <a:ext cx="3286125" cy="1971675"/>
      </dsp:txXfrm>
    </dsp:sp>
    <dsp:sp modelId="{C6FB35CB-416A-49A2-A074-BBC8186C4308}">
      <dsp:nvSpPr>
        <dsp:cNvPr id="0" name=""/>
        <dsp:cNvSpPr/>
      </dsp:nvSpPr>
      <dsp:spPr>
        <a:xfrm>
          <a:off x="7229475" y="56113"/>
          <a:ext cx="3286125" cy="1971675"/>
        </a:xfrm>
        <a:prstGeom prst="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latin typeface="Grandview" panose="020B0502040204020203" pitchFamily="34" charset="0"/>
            </a:rPr>
            <a:t>Final Storage</a:t>
          </a:r>
          <a:endParaRPr lang="en-US" sz="2200" kern="1200" dirty="0">
            <a:latin typeface="Grandview" panose="020B0502040204020203" pitchFamily="34" charset="0"/>
          </a:endParaRPr>
        </a:p>
        <a:p>
          <a:pPr marL="171450" lvl="1" indent="-171450" algn="l" defTabSz="755650">
            <a:lnSpc>
              <a:spcPct val="90000"/>
            </a:lnSpc>
            <a:spcBef>
              <a:spcPct val="0"/>
            </a:spcBef>
            <a:spcAft>
              <a:spcPct val="15000"/>
            </a:spcAft>
            <a:buChar char="••"/>
          </a:pPr>
          <a:r>
            <a:rPr lang="en-US" sz="1700" b="1" kern="1200" dirty="0">
              <a:latin typeface="Grandview" panose="020B0502040204020203" pitchFamily="34" charset="0"/>
            </a:rPr>
            <a:t>Parquet format in the "cleaned" schema</a:t>
          </a:r>
          <a:r>
            <a:rPr lang="en-US" sz="1700" kern="1200" dirty="0">
              <a:latin typeface="Grandview" panose="020B0502040204020203" pitchFamily="34" charset="0"/>
            </a:rPr>
            <a:t> (optimal for analytical workloads).</a:t>
          </a:r>
        </a:p>
      </dsp:txBody>
      <dsp:txXfrm>
        <a:off x="7229475" y="56113"/>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F092-8D88-4BC3-BF76-FBE34E5C6078}">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912848"/>
        <a:ext cx="34897" cy="6979"/>
      </dsp:txXfrm>
    </dsp:sp>
    <dsp:sp modelId="{4AD5C6BA-C26D-4821-AA3C-C5939C30FEFF}">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a:latin typeface="Grandview" panose="020B0502040204020203" pitchFamily="34" charset="0"/>
            </a:rPr>
            <a:t>1. Data Ingestion</a:t>
          </a:r>
          <a:endParaRPr lang="en-IN" sz="21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Extract data from the ‘raw’ schema in PostgreSQL</a:t>
          </a:r>
          <a:endParaRPr lang="en-IN" sz="1600" kern="1200" dirty="0">
            <a:latin typeface="Grandview" panose="020B0502040204020203" pitchFamily="34" charset="0"/>
          </a:endParaRPr>
        </a:p>
      </dsp:txBody>
      <dsp:txXfrm>
        <a:off x="8061" y="5979"/>
        <a:ext cx="3034531" cy="1820718"/>
      </dsp:txXfrm>
    </dsp:sp>
    <dsp:sp modelId="{7811BE78-FB2D-4F11-A9D8-E9855A14F01E}">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912848"/>
        <a:ext cx="34897" cy="6979"/>
      </dsp:txXfrm>
    </dsp:sp>
    <dsp:sp modelId="{0AA8B8A3-16BD-40B2-91E4-729A56A10C43}">
      <dsp:nvSpPr>
        <dsp:cNvPr id="0" name=""/>
        <dsp:cNvSpPr/>
      </dsp:nvSpPr>
      <dsp:spPr>
        <a:xfrm>
          <a:off x="3740534" y="5979"/>
          <a:ext cx="3034531" cy="1820718"/>
        </a:xfrm>
        <a:prstGeom prst="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a:latin typeface="Grandview" panose="020B0502040204020203" pitchFamily="34" charset="0"/>
            </a:rPr>
            <a:t>2. Data Cleaning</a:t>
          </a:r>
          <a:endParaRPr lang="en-IN" sz="21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Handle Missing values</a:t>
          </a:r>
          <a:endParaRPr lang="en-IN" sz="16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Duplicate removal</a:t>
          </a:r>
          <a:endParaRPr lang="en-IN" sz="16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Correct Data Types</a:t>
          </a:r>
          <a:endParaRPr lang="en-IN" sz="1600" kern="1200" dirty="0">
            <a:latin typeface="Grandview" panose="020B0502040204020203" pitchFamily="34" charset="0"/>
          </a:endParaRPr>
        </a:p>
      </dsp:txBody>
      <dsp:txXfrm>
        <a:off x="3740534" y="5979"/>
        <a:ext cx="3034531" cy="1820718"/>
      </dsp:txXfrm>
    </dsp:sp>
    <dsp:sp modelId="{6BB62E46-B0CF-4BEF-88DA-8D0187F594BC}">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9"/>
        <a:ext cx="374875" cy="6979"/>
      </dsp:txXfrm>
    </dsp:sp>
    <dsp:sp modelId="{C3EDA1CF-17D4-4DBD-A18C-76F8DC98AB89}">
      <dsp:nvSpPr>
        <dsp:cNvPr id="0" name=""/>
        <dsp:cNvSpPr/>
      </dsp:nvSpPr>
      <dsp:spPr>
        <a:xfrm>
          <a:off x="7473007" y="5979"/>
          <a:ext cx="3034531" cy="1820718"/>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a:latin typeface="Grandview" panose="020B0502040204020203" pitchFamily="34" charset="0"/>
            </a:rPr>
            <a:t>3. Feature Engineering</a:t>
          </a:r>
          <a:endParaRPr lang="en-IN" sz="21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Convert categorical data</a:t>
          </a:r>
          <a:endParaRPr lang="en-IN" sz="16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Create New Features</a:t>
          </a:r>
          <a:endParaRPr lang="en-IN" sz="1600" kern="1200" dirty="0">
            <a:latin typeface="Grandview" panose="020B0502040204020203" pitchFamily="34" charset="0"/>
          </a:endParaRPr>
        </a:p>
      </dsp:txBody>
      <dsp:txXfrm>
        <a:off x="7473007" y="5979"/>
        <a:ext cx="3034531" cy="1820718"/>
      </dsp:txXfrm>
    </dsp:sp>
    <dsp:sp modelId="{6E33FE66-3DDE-49A3-884D-BB8969AB1E87}">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F5DF0B18-2A68-4970-A8FD-DF52BE7BF54E}">
      <dsp:nvSpPr>
        <dsp:cNvPr id="0" name=""/>
        <dsp:cNvSpPr/>
      </dsp:nvSpPr>
      <dsp:spPr>
        <a:xfrm>
          <a:off x="8061" y="2524640"/>
          <a:ext cx="3034531" cy="1820718"/>
        </a:xfrm>
        <a:prstGeom prst="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a:latin typeface="Grandview" panose="020B0502040204020203" pitchFamily="34" charset="0"/>
            </a:rPr>
            <a:t>4. Data Validation</a:t>
          </a:r>
          <a:endParaRPr lang="en-IN" sz="21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Schema Validation</a:t>
          </a:r>
          <a:endParaRPr lang="en-IN" sz="16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Anomaly Detection</a:t>
          </a:r>
          <a:endParaRPr lang="en-IN" sz="1600" kern="1200" dirty="0">
            <a:latin typeface="Grandview" panose="020B0502040204020203" pitchFamily="34" charset="0"/>
          </a:endParaRPr>
        </a:p>
      </dsp:txBody>
      <dsp:txXfrm>
        <a:off x="8061" y="2524640"/>
        <a:ext cx="3034531" cy="1820718"/>
      </dsp:txXfrm>
    </dsp:sp>
    <dsp:sp modelId="{1C0BE294-67D2-42B4-A155-C19B39FE2149}">
      <dsp:nvSpPr>
        <dsp:cNvPr id="0" name=""/>
        <dsp:cNvSpPr/>
      </dsp:nvSpPr>
      <dsp:spPr>
        <a:xfrm>
          <a:off x="3740534" y="2524640"/>
          <a:ext cx="3034531" cy="1820718"/>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t" anchorCtr="0">
          <a:noAutofit/>
        </a:bodyPr>
        <a:lstStyle/>
        <a:p>
          <a:pPr lvl="0" algn="l" defTabSz="933450">
            <a:lnSpc>
              <a:spcPct val="90000"/>
            </a:lnSpc>
            <a:spcBef>
              <a:spcPct val="0"/>
            </a:spcBef>
            <a:spcAft>
              <a:spcPct val="35000"/>
            </a:spcAft>
          </a:pPr>
          <a:r>
            <a:rPr lang="en-US" sz="2100" kern="1200" dirty="0">
              <a:latin typeface="Grandview" panose="020B0502040204020203" pitchFamily="34" charset="0"/>
            </a:rPr>
            <a:t>5. Data Storage</a:t>
          </a:r>
          <a:endParaRPr lang="en-IN" sz="2100" kern="1200" dirty="0">
            <a:latin typeface="Grandview" panose="020B0502040204020203" pitchFamily="34" charset="0"/>
          </a:endParaRPr>
        </a:p>
        <a:p>
          <a:pPr marL="171450" lvl="1" indent="-171450" algn="l" defTabSz="711200">
            <a:lnSpc>
              <a:spcPct val="90000"/>
            </a:lnSpc>
            <a:spcBef>
              <a:spcPct val="0"/>
            </a:spcBef>
            <a:spcAft>
              <a:spcPct val="15000"/>
            </a:spcAft>
            <a:buChar char="••"/>
          </a:pPr>
          <a:r>
            <a:rPr lang="en-US" sz="1600" kern="1200" dirty="0">
              <a:latin typeface="Grandview" panose="020B0502040204020203" pitchFamily="34" charset="0"/>
            </a:rPr>
            <a:t>Store processed data in the ‘cleaned’ schema in PostgreSQL and export to Parquet format for analytics</a:t>
          </a:r>
          <a:endParaRPr lang="en-IN" sz="1600" kern="1200" dirty="0">
            <a:latin typeface="Grandview" panose="020B0502040204020203" pitchFamily="34" charset="0"/>
          </a:endParaRPr>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AB6B-92EA-4CFF-9FB9-DFB7F83841B8}"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4A9C1-02AA-4400-9705-4A9AC7735EE5}" type="slidenum">
              <a:rPr lang="en-IN" smtClean="0"/>
              <a:t>‹#›</a:t>
            </a:fld>
            <a:endParaRPr lang="en-IN"/>
          </a:p>
        </p:txBody>
      </p:sp>
    </p:spTree>
    <p:extLst>
      <p:ext uri="{BB962C8B-B14F-4D97-AF65-F5344CB8AC3E}">
        <p14:creationId xmlns:p14="http://schemas.microsoft.com/office/powerpoint/2010/main" val="230478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project focuses on designing a data pipeline for a car prices dataset. The objective is to establish a structured process for handling, transforming, and storing the data efficiently. The design emphasizes data integrity, quality, and accessibility to support analytical use cases. Since the dataset is structured and does not require real-time updates, a batch processing approach is considered more appropriate. The design also factors in scalability and future adaptability.</a:t>
            </a:r>
          </a:p>
          <a:p>
            <a:endParaRPr lang="en-IN" b="0" dirty="0"/>
          </a:p>
        </p:txBody>
      </p:sp>
      <p:sp>
        <p:nvSpPr>
          <p:cNvPr id="4" name="Slide Number Placeholder 3"/>
          <p:cNvSpPr>
            <a:spLocks noGrp="1"/>
          </p:cNvSpPr>
          <p:nvPr>
            <p:ph type="sldNum" sz="quarter" idx="5"/>
          </p:nvPr>
        </p:nvSpPr>
        <p:spPr/>
        <p:txBody>
          <a:bodyPr/>
          <a:lstStyle/>
          <a:p>
            <a:fld id="{61B4A9C1-02AA-4400-9705-4A9AC7735EE5}" type="slidenum">
              <a:rPr lang="en-IN" smtClean="0"/>
              <a:t>1</a:t>
            </a:fld>
            <a:endParaRPr lang="en-IN"/>
          </a:p>
        </p:txBody>
      </p:sp>
    </p:spTree>
    <p:extLst>
      <p:ext uri="{BB962C8B-B14F-4D97-AF65-F5344CB8AC3E}">
        <p14:creationId xmlns:p14="http://schemas.microsoft.com/office/powerpoint/2010/main" val="210997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pipeline is designed to facilitate the movement and transformation of raw data into a structured format for analysis.</a:t>
            </a:r>
          </a:p>
          <a:p>
            <a:endParaRPr lang="en-US" b="0" dirty="0"/>
          </a:p>
          <a:p>
            <a:pPr marL="628650" lvl="1" indent="-171450">
              <a:buFont typeface="Arial" panose="020B0604020202020204" pitchFamily="34" charset="0"/>
              <a:buChar char="•"/>
            </a:pPr>
            <a:r>
              <a:rPr lang="en-US" b="0" dirty="0"/>
              <a:t>A batch processing pipeline is chosen due to the structured nature of the data and the need for periodic updates rather than real-time streaming.</a:t>
            </a:r>
          </a:p>
          <a:p>
            <a:pPr marL="628650" lvl="1" indent="-171450">
              <a:buFont typeface="Arial" panose="020B0604020202020204" pitchFamily="34" charset="0"/>
              <a:buChar char="•"/>
            </a:pPr>
            <a:r>
              <a:rPr lang="en-US" b="0" dirty="0"/>
              <a:t>The final processed data is planned to be stored in Parquet format, which optimizes performance for analytical queries due to its columnar storage structure.</a:t>
            </a:r>
          </a:p>
          <a:p>
            <a:pPr marL="628650" lvl="1" indent="-171450">
              <a:buFont typeface="Arial" panose="020B0604020202020204" pitchFamily="34" charset="0"/>
              <a:buChar char="•"/>
            </a:pPr>
            <a:r>
              <a:rPr lang="en-US" b="0" dirty="0"/>
              <a:t>The design prioritizes efficiency in querying, data integrity, and compatibility with future extensions.</a:t>
            </a:r>
          </a:p>
          <a:p>
            <a:endParaRPr lang="en-US" b="0" dirty="0"/>
          </a:p>
        </p:txBody>
      </p:sp>
      <p:sp>
        <p:nvSpPr>
          <p:cNvPr id="4" name="Slide Number Placeholder 3"/>
          <p:cNvSpPr>
            <a:spLocks noGrp="1"/>
          </p:cNvSpPr>
          <p:nvPr>
            <p:ph type="sldNum" sz="quarter" idx="5"/>
          </p:nvPr>
        </p:nvSpPr>
        <p:spPr/>
        <p:txBody>
          <a:bodyPr/>
          <a:lstStyle/>
          <a:p>
            <a:fld id="{61B4A9C1-02AA-4400-9705-4A9AC7735EE5}" type="slidenum">
              <a:rPr lang="en-IN" smtClean="0"/>
              <a:t>2</a:t>
            </a:fld>
            <a:endParaRPr lang="en-IN"/>
          </a:p>
        </p:txBody>
      </p:sp>
    </p:spTree>
    <p:extLst>
      <p:ext uri="{BB962C8B-B14F-4D97-AF65-F5344CB8AC3E}">
        <p14:creationId xmlns:p14="http://schemas.microsoft.com/office/powerpoint/2010/main" val="22973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pipeline consists of five key components:</a:t>
            </a:r>
          </a:p>
          <a:p>
            <a:endParaRPr lang="en-US" b="0" dirty="0"/>
          </a:p>
          <a:p>
            <a:pPr marL="685800" lvl="1" indent="-228600">
              <a:buFont typeface="+mj-lt"/>
              <a:buAutoNum type="arabicPeriod"/>
            </a:pPr>
            <a:r>
              <a:rPr lang="en-US" b="0" dirty="0"/>
              <a:t>Data Ingestion: The design considers extracting data from a PostgreSQL database where the raw dataset is stored.</a:t>
            </a:r>
          </a:p>
          <a:p>
            <a:pPr marL="685800" lvl="1" indent="-228600">
              <a:buFont typeface="+mj-lt"/>
              <a:buAutoNum type="arabicPeriod"/>
            </a:pPr>
            <a:r>
              <a:rPr lang="en-US" b="0" dirty="0"/>
              <a:t>Data Cleaning: The pipeline is structured to address missing values, duplicates, and inconsistent data types to ensure reliability.</a:t>
            </a:r>
          </a:p>
          <a:p>
            <a:pPr marL="685800" lvl="1" indent="-228600">
              <a:buFont typeface="+mj-lt"/>
              <a:buAutoNum type="arabicPeriod"/>
            </a:pPr>
            <a:r>
              <a:rPr lang="en-US" b="0" dirty="0"/>
              <a:t>Feature Engineering: Plans include converting categorical data and deriving new meaningful features that may improve downstream analytics.</a:t>
            </a:r>
          </a:p>
          <a:p>
            <a:pPr marL="685800" lvl="1" indent="-228600">
              <a:buFont typeface="+mj-lt"/>
              <a:buAutoNum type="arabicPeriod"/>
            </a:pPr>
            <a:r>
              <a:rPr lang="en-US" b="0" dirty="0"/>
              <a:t>Data Validation: The design integrates schema validation and anomaly detection to ensure data consistency and accuracy.</a:t>
            </a:r>
          </a:p>
          <a:p>
            <a:pPr marL="685800" lvl="1" indent="-228600">
              <a:buFont typeface="+mj-lt"/>
              <a:buAutoNum type="arabicPeriod"/>
            </a:pPr>
            <a:r>
              <a:rPr lang="en-US" b="0" dirty="0"/>
              <a:t>Data Storage: The transformed data is expected to be stored in a cleaned schema within PostgreSQL, with an additional export to Parquet format for optimized analysis.</a:t>
            </a:r>
          </a:p>
          <a:p>
            <a:pPr>
              <a:buFont typeface="+mj-lt"/>
              <a:buNone/>
            </a:pPr>
            <a:endParaRPr lang="en-US" b="0" dirty="0"/>
          </a:p>
          <a:p>
            <a:r>
              <a:rPr lang="en-US" b="0" dirty="0"/>
              <a:t>This structured approach ensures that the pipeline meets the requirements of data reliability, efficiency, and analytical readiness.</a:t>
            </a:r>
          </a:p>
          <a:p>
            <a:pPr marL="0" indent="0">
              <a:buFont typeface="+mj-lt"/>
              <a:buNone/>
            </a:pPr>
            <a:endParaRPr lang="en-IN" b="0" dirty="0">
              <a:latin typeface="Grandview" panose="020B0502040204020203" pitchFamily="34" charset="0"/>
            </a:endParaRPr>
          </a:p>
        </p:txBody>
      </p:sp>
      <p:sp>
        <p:nvSpPr>
          <p:cNvPr id="4" name="Slide Number Placeholder 3"/>
          <p:cNvSpPr>
            <a:spLocks noGrp="1"/>
          </p:cNvSpPr>
          <p:nvPr>
            <p:ph type="sldNum" sz="quarter" idx="5"/>
          </p:nvPr>
        </p:nvSpPr>
        <p:spPr/>
        <p:txBody>
          <a:bodyPr/>
          <a:lstStyle/>
          <a:p>
            <a:fld id="{61B4A9C1-02AA-4400-9705-4A9AC7735EE5}" type="slidenum">
              <a:rPr lang="en-IN" smtClean="0"/>
              <a:t>3</a:t>
            </a:fld>
            <a:endParaRPr lang="en-IN"/>
          </a:p>
        </p:txBody>
      </p:sp>
    </p:spTree>
    <p:extLst>
      <p:ext uri="{BB962C8B-B14F-4D97-AF65-F5344CB8AC3E}">
        <p14:creationId xmlns:p14="http://schemas.microsoft.com/office/powerpoint/2010/main" val="124461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Since data quality significantly impacts analysis, the pipeline is designed with validation measures to address common issues:</a:t>
            </a:r>
          </a:p>
          <a:p>
            <a:endParaRPr lang="en-US" b="0" dirty="0"/>
          </a:p>
          <a:p>
            <a:pPr marL="628650" lvl="1" indent="-171450">
              <a:buFont typeface="Arial" panose="020B0604020202020204" pitchFamily="34" charset="0"/>
              <a:buChar char="•"/>
            </a:pPr>
            <a:r>
              <a:rPr lang="en-US" b="0" dirty="0"/>
              <a:t>Missing Values Handling: The approach considers using statistical imputation techniques such as replacing missing numerical values with mean or median, and categorical values with a placeholder like "Unknown".</a:t>
            </a:r>
          </a:p>
          <a:p>
            <a:pPr marL="628650" lvl="1" indent="-171450">
              <a:buFont typeface="Arial" panose="020B0604020202020204" pitchFamily="34" charset="0"/>
              <a:buChar char="•"/>
            </a:pPr>
            <a:r>
              <a:rPr lang="en-US" b="0" dirty="0"/>
              <a:t>Duplicate Detection: A deduplication strategy is included, where records are checked based on key attributes such as model, year, and price.</a:t>
            </a:r>
          </a:p>
          <a:p>
            <a:pPr marL="628650" lvl="1" indent="-171450">
              <a:buFont typeface="Arial" panose="020B0604020202020204" pitchFamily="34" charset="0"/>
              <a:buChar char="•"/>
            </a:pPr>
            <a:r>
              <a:rPr lang="en-US" b="0" dirty="0"/>
              <a:t>Outlier Detection: The pipeline design incorporates Interquartile Range (IQR) and Z-score methods to identify anomalies in price and mileage data.</a:t>
            </a:r>
          </a:p>
          <a:p>
            <a:pPr marL="457200" lvl="1" indent="0">
              <a:buFont typeface="Arial" panose="020B0604020202020204" pitchFamily="34" charset="0"/>
              <a:buNone/>
            </a:pPr>
            <a:endParaRPr lang="en-US" b="0" dirty="0"/>
          </a:p>
          <a:p>
            <a:r>
              <a:rPr lang="en-US" b="0" dirty="0"/>
              <a:t>By incorporating these validation mechanisms, the pipeline is structured to ensure data completeness, accuracy, and reliability.</a:t>
            </a:r>
          </a:p>
          <a:p>
            <a:endParaRPr lang="en-IN" b="0" dirty="0"/>
          </a:p>
        </p:txBody>
      </p:sp>
      <p:sp>
        <p:nvSpPr>
          <p:cNvPr id="4" name="Slide Number Placeholder 3"/>
          <p:cNvSpPr>
            <a:spLocks noGrp="1"/>
          </p:cNvSpPr>
          <p:nvPr>
            <p:ph type="sldNum" sz="quarter" idx="5"/>
          </p:nvPr>
        </p:nvSpPr>
        <p:spPr/>
        <p:txBody>
          <a:bodyPr/>
          <a:lstStyle/>
          <a:p>
            <a:fld id="{61B4A9C1-02AA-4400-9705-4A9AC7735EE5}" type="slidenum">
              <a:rPr lang="en-IN" smtClean="0"/>
              <a:t>4</a:t>
            </a:fld>
            <a:endParaRPr lang="en-IN"/>
          </a:p>
        </p:txBody>
      </p:sp>
    </p:spTree>
    <p:extLst>
      <p:ext uri="{BB962C8B-B14F-4D97-AF65-F5344CB8AC3E}">
        <p14:creationId xmlns:p14="http://schemas.microsoft.com/office/powerpoint/2010/main" val="4249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data structures evolve over time, the pipeline design considers mechanisms to accommodate changes without disrupting existing processes:</a:t>
            </a:r>
          </a:p>
          <a:p>
            <a:endParaRPr lang="en-US" b="0" dirty="0"/>
          </a:p>
          <a:p>
            <a:pPr marL="628650" lvl="1" indent="-171450">
              <a:buFont typeface="Arial" panose="020B0604020202020204" pitchFamily="34" charset="0"/>
              <a:buChar char="•"/>
            </a:pPr>
            <a:r>
              <a:rPr lang="en-US" b="0" dirty="0"/>
              <a:t>Handling New Columns: The design accounts for the use of schema-evolving formats like Parquet and Avro, which support adding new fields without affecting existing records.</a:t>
            </a:r>
          </a:p>
          <a:p>
            <a:pPr marL="628650" lvl="1" indent="-171450">
              <a:buFont typeface="Arial" panose="020B0604020202020204" pitchFamily="34" charset="0"/>
              <a:buChar char="•"/>
            </a:pPr>
            <a:r>
              <a:rPr lang="en-US" b="0" dirty="0"/>
              <a:t>Data Type Changes: A version-controlled approach is planned to track schema modifications, ensuring seamless migrations.</a:t>
            </a:r>
          </a:p>
          <a:p>
            <a:pPr marL="628650" lvl="1" indent="-171450">
              <a:buFont typeface="Arial" panose="020B0604020202020204" pitchFamily="34" charset="0"/>
              <a:buChar char="•"/>
            </a:pPr>
            <a:r>
              <a:rPr lang="en-US" b="0" dirty="0"/>
              <a:t>Deprecated Columns: Instead of immediate deletion, the pipeline is designed to implement a soft delete strategy, where columns are marked as deprecated to maintain backward compatibility.</a:t>
            </a:r>
          </a:p>
          <a:p>
            <a:pPr marL="457200" lvl="1" indent="0">
              <a:buFont typeface="Arial" panose="020B0604020202020204" pitchFamily="34" charset="0"/>
              <a:buNone/>
            </a:pPr>
            <a:endParaRPr lang="en-US" b="0" dirty="0"/>
          </a:p>
          <a:p>
            <a:r>
              <a:rPr lang="en-US" b="0" dirty="0"/>
              <a:t>This design ensures that the pipeline remains adaptable and scalable for future data structure changes.</a:t>
            </a:r>
          </a:p>
          <a:p>
            <a:endParaRPr lang="en-IN" b="0" dirty="0"/>
          </a:p>
        </p:txBody>
      </p:sp>
      <p:sp>
        <p:nvSpPr>
          <p:cNvPr id="4" name="Slide Number Placeholder 3"/>
          <p:cNvSpPr>
            <a:spLocks noGrp="1"/>
          </p:cNvSpPr>
          <p:nvPr>
            <p:ph type="sldNum" sz="quarter" idx="5"/>
          </p:nvPr>
        </p:nvSpPr>
        <p:spPr/>
        <p:txBody>
          <a:bodyPr/>
          <a:lstStyle/>
          <a:p>
            <a:fld id="{61B4A9C1-02AA-4400-9705-4A9AC7735EE5}" type="slidenum">
              <a:rPr lang="en-IN" smtClean="0"/>
              <a:t>5</a:t>
            </a:fld>
            <a:endParaRPr lang="en-IN"/>
          </a:p>
        </p:txBody>
      </p:sp>
    </p:spTree>
    <p:extLst>
      <p:ext uri="{BB962C8B-B14F-4D97-AF65-F5344CB8AC3E}">
        <p14:creationId xmlns:p14="http://schemas.microsoft.com/office/powerpoint/2010/main" val="38178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maintain the accuracy and relevance of analytical models, the pipeline is structured to monitor data drift over time. The design includes:</a:t>
            </a:r>
          </a:p>
          <a:p>
            <a:endParaRPr lang="en-US" b="0" dirty="0"/>
          </a:p>
          <a:p>
            <a:pPr marL="685800" lvl="1" indent="-228600">
              <a:buFont typeface="+mj-lt"/>
              <a:buAutoNum type="arabicPeriod"/>
            </a:pPr>
            <a:r>
              <a:rPr lang="en-US" b="0" dirty="0"/>
              <a:t>Concept Drift Detection: If relationships between input and output variables shift, tracking changes in model accuracy metrics like RMSE/MAE is considered.</a:t>
            </a:r>
          </a:p>
          <a:p>
            <a:pPr marL="685800" lvl="1" indent="-228600">
              <a:buFont typeface="+mj-lt"/>
              <a:buAutoNum type="arabicPeriod"/>
            </a:pPr>
            <a:r>
              <a:rPr lang="en-US" b="0" dirty="0"/>
              <a:t>Covariate Drift Detection: The pipeline includes statistical comparison techniques like the Kolmogorov-Smirnov (K-S) test to detect changes in feature distributions.</a:t>
            </a:r>
          </a:p>
          <a:p>
            <a:pPr marL="685800" lvl="1" indent="-228600">
              <a:buFont typeface="+mj-lt"/>
              <a:buAutoNum type="arabicPeriod"/>
            </a:pPr>
            <a:r>
              <a:rPr lang="en-US" b="0" dirty="0"/>
              <a:t>Prior Probability Drift Monitoring: The design suggests tracking class balance over time to detect shifts in target variable distribution.</a:t>
            </a:r>
          </a:p>
          <a:p>
            <a:pPr>
              <a:buFont typeface="+mj-lt"/>
              <a:buAutoNum type="arabicPeriod"/>
            </a:pPr>
            <a:endParaRPr lang="en-US" b="0" dirty="0"/>
          </a:p>
          <a:p>
            <a:r>
              <a:rPr lang="en-US" b="0" dirty="0"/>
              <a:t>By integrating these drift detection methods, the pipeline remains resilient to evolving data patterns.</a:t>
            </a:r>
          </a:p>
        </p:txBody>
      </p:sp>
      <p:sp>
        <p:nvSpPr>
          <p:cNvPr id="4" name="Slide Number Placeholder 3"/>
          <p:cNvSpPr>
            <a:spLocks noGrp="1"/>
          </p:cNvSpPr>
          <p:nvPr>
            <p:ph type="sldNum" sz="quarter" idx="5"/>
          </p:nvPr>
        </p:nvSpPr>
        <p:spPr/>
        <p:txBody>
          <a:bodyPr/>
          <a:lstStyle/>
          <a:p>
            <a:fld id="{61B4A9C1-02AA-4400-9705-4A9AC7735EE5}" type="slidenum">
              <a:rPr lang="en-IN" smtClean="0"/>
              <a:t>6</a:t>
            </a:fld>
            <a:endParaRPr lang="en-IN"/>
          </a:p>
        </p:txBody>
      </p:sp>
    </p:spTree>
    <p:extLst>
      <p:ext uri="{BB962C8B-B14F-4D97-AF65-F5344CB8AC3E}">
        <p14:creationId xmlns:p14="http://schemas.microsoft.com/office/powerpoint/2010/main" val="173795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512BFF-C92D-06E7-9742-FEB1C77FBC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7D88AD9-E4F9-7F37-EC58-4E93BC22A9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EDDEF06-40E5-10C5-F32C-323E009D618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5E04AC1A-F12E-135F-8B47-5121FD513097}"/>
              </a:ext>
            </a:extLst>
          </p:cNvPr>
          <p:cNvSpPr>
            <a:spLocks noGrp="1"/>
          </p:cNvSpPr>
          <p:nvPr>
            <p:ph type="sldNum" sz="quarter" idx="5"/>
          </p:nvPr>
        </p:nvSpPr>
        <p:spPr/>
        <p:txBody>
          <a:bodyPr/>
          <a:lstStyle/>
          <a:p>
            <a:fld id="{61B4A9C1-02AA-4400-9705-4A9AC7735EE5}" type="slidenum">
              <a:rPr lang="en-IN" smtClean="0"/>
              <a:t>7</a:t>
            </a:fld>
            <a:endParaRPr lang="en-IN"/>
          </a:p>
        </p:txBody>
      </p:sp>
    </p:spTree>
    <p:extLst>
      <p:ext uri="{BB962C8B-B14F-4D97-AF65-F5344CB8AC3E}">
        <p14:creationId xmlns:p14="http://schemas.microsoft.com/office/powerpoint/2010/main" val="383347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22ACE-D195-45E7-B03B-81E60A356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3307FA-8357-78B7-79EE-8534DD8BD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6B98E49-9A5C-31F1-A366-48EDB9D43A7D}"/>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7B5F1262-6F1C-CF3B-8D7E-DC80CF1BD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625A72-3E4F-E2D0-9462-107C34F140D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48509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8F12B-B1A6-7028-BA1B-AB109BD21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B681DE-7170-EA5A-9425-7A444D504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16464F-58F0-4174-B8F9-118999E3B221}"/>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44D326E7-7400-D5A0-7E49-EAAD0ED23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FCC5DA-A29D-AAD2-B380-E54725B7321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81632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3324A75-79F1-A50A-E7C0-12F0C226B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027FEC-A9BF-9709-8601-74CDD1D17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271D6C-A309-3E1F-94FD-F28B33D16780}"/>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49C8D9CB-E108-674E-DB35-5D892ADC6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1E8B962-1EBD-53B6-8F92-1E5436078B56}"/>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34882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8B820-9FC6-E603-5D41-6381AE5FB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67AEDC-EC46-6B4C-6C81-A85F49958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BC0005-3D47-6D92-E9D5-25F5DB7BF243}"/>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1B8531E6-1B36-B35F-4695-702B36FAD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D2CCAAA-5CD3-53A3-5063-8CE2E1D79DC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4814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14B01-1837-CF71-2163-32617003D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DD0DA81-91FD-24AB-5667-D3FFD6F66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690344-B31C-C6F7-7442-4BE158ABF980}"/>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5F9CBFE5-C555-1D36-E7EF-34C24450F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88587D-A2EC-8BA2-EF79-8E3306DEA18B}"/>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74194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5F70F-B46F-5A9C-1847-E495C029A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133161-E873-1C56-DFB0-DDA089A69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2BF985-9BE5-B1A5-2CB4-FC82906DD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EFC5E34-740B-894A-B9D7-7AEE33F52AA2}"/>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6" name="Footer Placeholder 5">
            <a:extLst>
              <a:ext uri="{FF2B5EF4-FFF2-40B4-BE49-F238E27FC236}">
                <a16:creationId xmlns:a16="http://schemas.microsoft.com/office/drawing/2014/main" xmlns="" id="{4C66F099-583D-D0B0-F6E0-EFCE5A8AC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6076F0-A98D-F09A-8F41-4D398004BB7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8092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3024E-ED8A-0E6A-3A5E-9AFB3A2FA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8822B6-0E86-3FE7-C256-AFF270E66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F8E2B00-D4CE-3E59-E4FF-448B26352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D9FA891-48D7-9C8B-9FAD-342C361BC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B9A2AB4-18BD-B41A-5061-E304B71F3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82F566-7883-B498-949E-E623385BC418}"/>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8" name="Footer Placeholder 7">
            <a:extLst>
              <a:ext uri="{FF2B5EF4-FFF2-40B4-BE49-F238E27FC236}">
                <a16:creationId xmlns:a16="http://schemas.microsoft.com/office/drawing/2014/main" xmlns="" id="{73A006BF-DE95-0546-A6D3-00DA02E51D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7C50F7-155A-228C-F7F3-BAC87666E80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26495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C8DAE-6618-4295-9E07-68F0A9A610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E0F4AF4-381C-75BD-C239-FDD7D75ED9F4}"/>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4" name="Footer Placeholder 3">
            <a:extLst>
              <a:ext uri="{FF2B5EF4-FFF2-40B4-BE49-F238E27FC236}">
                <a16:creationId xmlns:a16="http://schemas.microsoft.com/office/drawing/2014/main" xmlns="" id="{C7BC2047-A300-2930-4BDC-5D8A72425E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CD033A1-ACA2-7A7C-46C6-BE403D310FE1}"/>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402943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BBCE85-9959-A889-1364-C6F140EF6AEF}"/>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3" name="Footer Placeholder 2">
            <a:extLst>
              <a:ext uri="{FF2B5EF4-FFF2-40B4-BE49-F238E27FC236}">
                <a16:creationId xmlns:a16="http://schemas.microsoft.com/office/drawing/2014/main" xmlns="" id="{A23020C9-9567-092C-B1FE-A396D6BDD5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58B2FB0-5EDF-F40A-8CE8-D1B71AEDB11E}"/>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52643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9C8B7-0AE2-BD66-D381-51F21C3F2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A8C0F1-423C-778C-9E31-79D8D59FA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596AE9C-5D38-729E-4A32-D11F3E422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215F20-E1AA-EFC0-987C-0CECECEF15D6}"/>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6" name="Footer Placeholder 5">
            <a:extLst>
              <a:ext uri="{FF2B5EF4-FFF2-40B4-BE49-F238E27FC236}">
                <a16:creationId xmlns:a16="http://schemas.microsoft.com/office/drawing/2014/main" xmlns="" id="{BF00C1A8-3560-CC8E-BBC1-1CF1F8B07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8297C9-9DF0-2356-2FAA-E5C2B24BDE37}"/>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5534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08B68-7770-1FFD-627B-CF0313C74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B38D58A-2259-9376-C4DF-106CD1AD3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F3C5500-47A0-5510-4E0C-42B16427E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30F09E-CD1B-C3F9-26CC-7C3C421DD0A1}"/>
              </a:ext>
            </a:extLst>
          </p:cNvPr>
          <p:cNvSpPr>
            <a:spLocks noGrp="1"/>
          </p:cNvSpPr>
          <p:nvPr>
            <p:ph type="dt" sz="half" idx="10"/>
          </p:nvPr>
        </p:nvSpPr>
        <p:spPr/>
        <p:txBody>
          <a:bodyPr/>
          <a:lstStyle/>
          <a:p>
            <a:fld id="{7BEF2F41-7BE9-40C2-9C50-D91918392F6B}" type="datetimeFigureOut">
              <a:rPr lang="en-IN" smtClean="0"/>
              <a:t>14-02-2025</a:t>
            </a:fld>
            <a:endParaRPr lang="en-IN"/>
          </a:p>
        </p:txBody>
      </p:sp>
      <p:sp>
        <p:nvSpPr>
          <p:cNvPr id="6" name="Footer Placeholder 5">
            <a:extLst>
              <a:ext uri="{FF2B5EF4-FFF2-40B4-BE49-F238E27FC236}">
                <a16:creationId xmlns:a16="http://schemas.microsoft.com/office/drawing/2014/main" xmlns="" id="{89085EF8-8DCA-9D26-8E85-A6A2D55B1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F25ADB-E138-4664-9C9C-F76883909BA8}"/>
              </a:ext>
            </a:extLst>
          </p:cNvPr>
          <p:cNvSpPr>
            <a:spLocks noGrp="1"/>
          </p:cNvSpPr>
          <p:nvPr>
            <p:ph type="sldNum" sz="quarter" idx="12"/>
          </p:nvPr>
        </p:nvSpPr>
        <p:spPr/>
        <p:txBody>
          <a:bodyPr/>
          <a:lstStyle/>
          <a:p>
            <a:fld id="{958B4CB1-CFEF-4F43-8576-69A4CE403951}" type="slidenum">
              <a:rPr lang="en-IN" smtClean="0"/>
              <a:t>‹#›</a:t>
            </a:fld>
            <a:endParaRPr lang="en-IN"/>
          </a:p>
        </p:txBody>
      </p:sp>
    </p:spTree>
    <p:extLst>
      <p:ext uri="{BB962C8B-B14F-4D97-AF65-F5344CB8AC3E}">
        <p14:creationId xmlns:p14="http://schemas.microsoft.com/office/powerpoint/2010/main" val="110023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1F2687-ED1D-64D9-7EAD-B1F746621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4678EB8-F74A-A9D1-EF74-82E5F44B8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B51F4B-07EB-96C0-4B03-4FE8D9EB7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EF2F41-7BE9-40C2-9C50-D91918392F6B}" type="datetimeFigureOut">
              <a:rPr lang="en-IN" smtClean="0"/>
              <a:t>14-02-2025</a:t>
            </a:fld>
            <a:endParaRPr lang="en-IN"/>
          </a:p>
        </p:txBody>
      </p:sp>
      <p:sp>
        <p:nvSpPr>
          <p:cNvPr id="5" name="Footer Placeholder 4">
            <a:extLst>
              <a:ext uri="{FF2B5EF4-FFF2-40B4-BE49-F238E27FC236}">
                <a16:creationId xmlns:a16="http://schemas.microsoft.com/office/drawing/2014/main" xmlns="" id="{56411374-CD4B-1CEC-9F68-6769529AA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2140E1D3-FD40-6DEB-9042-0AC1CF61D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8B4CB1-CFEF-4F43-8576-69A4CE403951}" type="slidenum">
              <a:rPr lang="en-IN" smtClean="0"/>
              <a:t>‹#›</a:t>
            </a:fld>
            <a:endParaRPr lang="en-IN"/>
          </a:p>
        </p:txBody>
      </p:sp>
    </p:spTree>
    <p:extLst>
      <p:ext uri="{BB962C8B-B14F-4D97-AF65-F5344CB8AC3E}">
        <p14:creationId xmlns:p14="http://schemas.microsoft.com/office/powerpoint/2010/main" val="58446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8320351-9FA2-4A26-885B-BB8F3E4902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68CD2EFB-78C2-4C6E-A6B9-4ED12FAD5B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Cars parked in a line">
            <a:extLst>
              <a:ext uri="{FF2B5EF4-FFF2-40B4-BE49-F238E27FC236}">
                <a16:creationId xmlns:a16="http://schemas.microsoft.com/office/drawing/2014/main" xmlns="" id="{779AE1D7-5E4C-6E37-690E-1328D1A0D3D8}"/>
              </a:ext>
            </a:extLst>
          </p:cNvPr>
          <p:cNvPicPr>
            <a:picLocks noChangeAspect="1"/>
          </p:cNvPicPr>
          <p:nvPr/>
        </p:nvPicPr>
        <p:blipFill>
          <a:blip r:embed="rId3">
            <a:alphaModFix amt="60000"/>
          </a:blip>
          <a:srcRect t="6188" b="18812"/>
          <a:stretch/>
        </p:blipFill>
        <p:spPr>
          <a:xfrm>
            <a:off x="-1" y="10"/>
            <a:ext cx="12192001" cy="6857990"/>
          </a:xfrm>
          <a:prstGeom prst="rect">
            <a:avLst/>
          </a:prstGeom>
        </p:spPr>
      </p:pic>
      <p:sp>
        <p:nvSpPr>
          <p:cNvPr id="2" name="Title 1">
            <a:extLst>
              <a:ext uri="{FF2B5EF4-FFF2-40B4-BE49-F238E27FC236}">
                <a16:creationId xmlns:a16="http://schemas.microsoft.com/office/drawing/2014/main" xmlns="" id="{405AF545-B505-30F4-4F6B-B4CD7692C071}"/>
              </a:ext>
            </a:extLst>
          </p:cNvPr>
          <p:cNvSpPr>
            <a:spLocks noGrp="1"/>
          </p:cNvSpPr>
          <p:nvPr>
            <p:ph type="ctrTitle"/>
          </p:nvPr>
        </p:nvSpPr>
        <p:spPr>
          <a:xfrm>
            <a:off x="841248" y="600427"/>
            <a:ext cx="9875520" cy="3299902"/>
          </a:xfrm>
        </p:spPr>
        <p:txBody>
          <a:bodyPr>
            <a:normAutofit fontScale="90000"/>
          </a:bodyPr>
          <a:lstStyle/>
          <a:p>
            <a:pPr algn="l"/>
            <a:r>
              <a:rPr lang="en-IN" sz="8800" dirty="0">
                <a:solidFill>
                  <a:schemeClr val="bg1"/>
                </a:solidFill>
              </a:rPr>
              <a:t>Data Pipeline Design for Car Prices Dataset</a:t>
            </a:r>
            <a:endParaRPr lang="en-IN" sz="8200" dirty="0">
              <a:solidFill>
                <a:schemeClr val="bg1"/>
              </a:solidFill>
            </a:endParaRPr>
          </a:p>
        </p:txBody>
      </p:sp>
    </p:spTree>
    <p:extLst>
      <p:ext uri="{BB962C8B-B14F-4D97-AF65-F5344CB8AC3E}">
        <p14:creationId xmlns:p14="http://schemas.microsoft.com/office/powerpoint/2010/main" val="340262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38A01-4932-6B82-E198-B957E4CDA1E6}"/>
              </a:ext>
            </a:extLst>
          </p:cNvPr>
          <p:cNvSpPr>
            <a:spLocks noGrp="1"/>
          </p:cNvSpPr>
          <p:nvPr>
            <p:ph type="title"/>
          </p:nvPr>
        </p:nvSpPr>
        <p:spPr/>
        <p:txBody>
          <a:bodyPr/>
          <a:lstStyle/>
          <a:p>
            <a:r>
              <a:rPr lang="en-IN" dirty="0">
                <a:latin typeface="Grandview" panose="020F0502020204030204" pitchFamily="34" charset="0"/>
              </a:rPr>
              <a:t>Data Pipeline Overview</a:t>
            </a:r>
          </a:p>
        </p:txBody>
      </p:sp>
      <p:graphicFrame>
        <p:nvGraphicFramePr>
          <p:cNvPr id="4" name="Content Placeholder 3">
            <a:extLst>
              <a:ext uri="{FF2B5EF4-FFF2-40B4-BE49-F238E27FC236}">
                <a16:creationId xmlns:a16="http://schemas.microsoft.com/office/drawing/2014/main" xmlns="" id="{0CF949E3-40C0-1F63-FE14-076265CDCC00}"/>
              </a:ext>
            </a:extLst>
          </p:cNvPr>
          <p:cNvGraphicFramePr>
            <a:graphicFrameLocks noGrp="1"/>
          </p:cNvGraphicFramePr>
          <p:nvPr>
            <p:ph idx="1"/>
            <p:extLst>
              <p:ext uri="{D42A27DB-BD31-4B8C-83A1-F6EECF244321}">
                <p14:modId xmlns:p14="http://schemas.microsoft.com/office/powerpoint/2010/main" val="4258195266"/>
              </p:ext>
            </p:extLst>
          </p:nvPr>
        </p:nvGraphicFramePr>
        <p:xfrm>
          <a:off x="912845" y="1844286"/>
          <a:ext cx="10515600" cy="2083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3A5875-CBE7-1CBD-6C96-C734523FB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5967F9-6DF5-18D9-F4ED-5D4F853B0099}"/>
              </a:ext>
            </a:extLst>
          </p:cNvPr>
          <p:cNvSpPr>
            <a:spLocks noGrp="1"/>
          </p:cNvSpPr>
          <p:nvPr>
            <p:ph type="title"/>
          </p:nvPr>
        </p:nvSpPr>
        <p:spPr/>
        <p:txBody>
          <a:bodyPr/>
          <a:lstStyle/>
          <a:p>
            <a:r>
              <a:rPr lang="en-US" dirty="0">
                <a:latin typeface="Grandview" panose="020B0502040204020203" pitchFamily="34" charset="0"/>
              </a:rPr>
              <a:t>Pipeline Components/Diagram</a:t>
            </a:r>
            <a:endParaRPr lang="en-IN" dirty="0">
              <a:latin typeface="Grandview" panose="020B0502040204020203" pitchFamily="34" charset="0"/>
            </a:endParaRPr>
          </a:p>
        </p:txBody>
      </p:sp>
      <p:graphicFrame>
        <p:nvGraphicFramePr>
          <p:cNvPr id="11" name="Content Placeholder 10">
            <a:extLst>
              <a:ext uri="{FF2B5EF4-FFF2-40B4-BE49-F238E27FC236}">
                <a16:creationId xmlns:a16="http://schemas.microsoft.com/office/drawing/2014/main" xmlns="" id="{52609D0C-3FB9-27BC-605E-0D96FD6263E7}"/>
              </a:ext>
            </a:extLst>
          </p:cNvPr>
          <p:cNvGraphicFramePr>
            <a:graphicFrameLocks noGrp="1"/>
          </p:cNvGraphicFramePr>
          <p:nvPr>
            <p:ph idx="1"/>
            <p:extLst>
              <p:ext uri="{D42A27DB-BD31-4B8C-83A1-F6EECF244321}">
                <p14:modId xmlns:p14="http://schemas.microsoft.com/office/powerpoint/2010/main" val="8623125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983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C91D93-8A7F-E3C1-4E13-8C7B8A6C2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0913CF0-C1DF-9184-F4B0-C616F61175F1}"/>
              </a:ext>
            </a:extLst>
          </p:cNvPr>
          <p:cNvSpPr>
            <a:spLocks noGrp="1"/>
          </p:cNvSpPr>
          <p:nvPr>
            <p:ph type="title"/>
          </p:nvPr>
        </p:nvSpPr>
        <p:spPr/>
        <p:txBody>
          <a:bodyPr>
            <a:normAutofit/>
          </a:bodyPr>
          <a:lstStyle/>
          <a:p>
            <a:r>
              <a:rPr lang="en-US" sz="3600" dirty="0">
                <a:latin typeface="Grandview" panose="020B0502040204020203" pitchFamily="34" charset="0"/>
              </a:rPr>
              <a:t>Data Quality Validation</a:t>
            </a:r>
            <a:endParaRPr lang="en-IN" sz="3600" dirty="0">
              <a:latin typeface="Grandview" panose="020B0502040204020203" pitchFamily="34" charset="0"/>
            </a:endParaRPr>
          </a:p>
        </p:txBody>
      </p:sp>
      <p:graphicFrame>
        <p:nvGraphicFramePr>
          <p:cNvPr id="5" name="Content Placeholder 4">
            <a:extLst>
              <a:ext uri="{FF2B5EF4-FFF2-40B4-BE49-F238E27FC236}">
                <a16:creationId xmlns:a16="http://schemas.microsoft.com/office/drawing/2014/main" xmlns="" id="{4A4D2036-C3AB-360E-86CB-64A6A7AC5C14}"/>
              </a:ext>
            </a:extLst>
          </p:cNvPr>
          <p:cNvGraphicFramePr>
            <a:graphicFrameLocks noGrp="1"/>
          </p:cNvGraphicFramePr>
          <p:nvPr>
            <p:ph idx="1"/>
            <p:extLst>
              <p:ext uri="{D42A27DB-BD31-4B8C-83A1-F6EECF244321}">
                <p14:modId xmlns:p14="http://schemas.microsoft.com/office/powerpoint/2010/main" val="3143640777"/>
              </p:ext>
            </p:extLst>
          </p:nvPr>
        </p:nvGraphicFramePr>
        <p:xfrm>
          <a:off x="838200" y="1825625"/>
          <a:ext cx="10515597" cy="2534920"/>
        </p:xfrm>
        <a:graphic>
          <a:graphicData uri="http://schemas.openxmlformats.org/drawingml/2006/table">
            <a:tbl>
              <a:tblPr firstRow="1" bandRow="1">
                <a:tableStyleId>{5940675A-B579-460E-94D1-54222C63F5DA}</a:tableStyleId>
              </a:tblPr>
              <a:tblGrid>
                <a:gridCol w="1606420">
                  <a:extLst>
                    <a:ext uri="{9D8B030D-6E8A-4147-A177-3AD203B41FA5}">
                      <a16:colId xmlns:a16="http://schemas.microsoft.com/office/drawing/2014/main" xmlns="" val="2053630745"/>
                    </a:ext>
                  </a:extLst>
                </a:gridCol>
                <a:gridCol w="4478694">
                  <a:extLst>
                    <a:ext uri="{9D8B030D-6E8A-4147-A177-3AD203B41FA5}">
                      <a16:colId xmlns:a16="http://schemas.microsoft.com/office/drawing/2014/main" xmlns="" val="2053139395"/>
                    </a:ext>
                  </a:extLst>
                </a:gridCol>
                <a:gridCol w="4430483">
                  <a:extLst>
                    <a:ext uri="{9D8B030D-6E8A-4147-A177-3AD203B41FA5}">
                      <a16:colId xmlns:a16="http://schemas.microsoft.com/office/drawing/2014/main" xmlns="" val="786635805"/>
                    </a:ext>
                  </a:extLst>
                </a:gridCol>
              </a:tblGrid>
              <a:tr h="370840">
                <a:tc>
                  <a:txBody>
                    <a:bodyPr/>
                    <a:lstStyle/>
                    <a:p>
                      <a:r>
                        <a:rPr lang="en-US" sz="1400" b="1" dirty="0"/>
                        <a:t>Issue</a:t>
                      </a:r>
                      <a:endParaRPr lang="en-IN" sz="1400" b="1" dirty="0">
                        <a:latin typeface="Grandview" panose="020B0502040204020203" pitchFamily="34" charset="0"/>
                      </a:endParaRPr>
                    </a:p>
                  </a:txBody>
                  <a:tcPr>
                    <a:solidFill>
                      <a:schemeClr val="tx2">
                        <a:lumMod val="25000"/>
                        <a:lumOff val="75000"/>
                      </a:schemeClr>
                    </a:solidFill>
                  </a:tcPr>
                </a:tc>
                <a:tc>
                  <a:txBody>
                    <a:bodyPr/>
                    <a:lstStyle/>
                    <a:p>
                      <a:r>
                        <a:rPr lang="en-US" sz="1400" b="1" dirty="0"/>
                        <a:t>Validation Method</a:t>
                      </a:r>
                      <a:endParaRPr lang="en-IN" sz="1400" b="1" dirty="0">
                        <a:latin typeface="Grandview" panose="020B0502040204020203" pitchFamily="34" charset="0"/>
                      </a:endParaRPr>
                    </a:p>
                  </a:txBody>
                  <a:tcPr>
                    <a:solidFill>
                      <a:schemeClr val="tx2">
                        <a:lumMod val="25000"/>
                        <a:lumOff val="75000"/>
                      </a:schemeClr>
                    </a:solidFill>
                  </a:tcPr>
                </a:tc>
                <a:tc>
                  <a:txBody>
                    <a:bodyPr/>
                    <a:lstStyle/>
                    <a:p>
                      <a:r>
                        <a:rPr lang="en-US" sz="1400" b="1" dirty="0"/>
                        <a:t>Implementation example</a:t>
                      </a:r>
                      <a:endParaRPr lang="en-IN" sz="1400" b="1" dirty="0">
                        <a:latin typeface="Grandview" panose="020B0502040204020203" pitchFamily="34" charset="0"/>
                      </a:endParaRPr>
                    </a:p>
                  </a:txBody>
                  <a:tcPr>
                    <a:solidFill>
                      <a:schemeClr val="tx2">
                        <a:lumMod val="25000"/>
                        <a:lumOff val="75000"/>
                      </a:schemeClr>
                    </a:solidFill>
                  </a:tcPr>
                </a:tc>
                <a:extLst>
                  <a:ext uri="{0D108BD9-81ED-4DB2-BD59-A6C34878D82A}">
                    <a16:rowId xmlns:a16="http://schemas.microsoft.com/office/drawing/2014/main" xmlns="" val="2630831779"/>
                  </a:ext>
                </a:extLst>
              </a:tr>
              <a:tr h="370840">
                <a:tc rowSpan="2">
                  <a:txBody>
                    <a:bodyPr/>
                    <a:lstStyle/>
                    <a:p>
                      <a:pPr algn="l" fontAlgn="ctr"/>
                      <a:r>
                        <a:rPr lang="en-IN" sz="1400" b="1" u="none" strike="noStrike" dirty="0">
                          <a:solidFill>
                            <a:srgbClr val="000000"/>
                          </a:solidFill>
                          <a:effectLst/>
                        </a:rPr>
                        <a:t>Missing Values</a:t>
                      </a:r>
                      <a:endParaRPr lang="en-IN" sz="1400" b="1" i="0" u="none" strike="noStrike" dirty="0">
                        <a:solidFill>
                          <a:srgbClr val="000000"/>
                        </a:solidFill>
                        <a:effectLst/>
                        <a:latin typeface="Grandview" panose="020B0502040204020203" pitchFamily="34" charset="0"/>
                      </a:endParaRPr>
                    </a:p>
                  </a:txBody>
                  <a:tcPr marL="7620" marR="7620" marT="7620" marB="0" anchor="ctr"/>
                </a:tc>
                <a:tc rowSpan="2">
                  <a:txBody>
                    <a:bodyPr/>
                    <a:lstStyle/>
                    <a:p>
                      <a:pPr algn="l" fontAlgn="ctr"/>
                      <a:r>
                        <a:rPr lang="en-US" sz="1400" b="0" u="none" strike="noStrike" dirty="0">
                          <a:solidFill>
                            <a:srgbClr val="000000"/>
                          </a:solidFill>
                          <a:effectLst/>
                        </a:rPr>
                        <a:t>Identify NULLs, fill with mean/median for numerical data, replace categorical missing values with "Unknown".</a:t>
                      </a:r>
                      <a:endParaRPr lang="en-US" sz="1400" b="0" i="0" u="none" strike="noStrike" dirty="0">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u="none" strike="noStrike" dirty="0">
                          <a:solidFill>
                            <a:srgbClr val="000000"/>
                          </a:solidFill>
                          <a:effectLst/>
                          <a:latin typeface="Bierstadt" panose="020B0004020202020204" pitchFamily="34" charset="0"/>
                        </a:rPr>
                        <a:t>SELECT COUNT(*) FROM </a:t>
                      </a:r>
                      <a:r>
                        <a:rPr lang="en-US" sz="1400" b="0" u="none" strike="noStrike" dirty="0" err="1">
                          <a:solidFill>
                            <a:srgbClr val="000000"/>
                          </a:solidFill>
                          <a:effectLst/>
                          <a:latin typeface="Bierstadt" panose="020B0004020202020204" pitchFamily="34" charset="0"/>
                        </a:rPr>
                        <a:t>raw.car_prices</a:t>
                      </a:r>
                      <a:r>
                        <a:rPr lang="en-US" sz="1400" b="0" u="none" strike="noStrike" dirty="0">
                          <a:solidFill>
                            <a:srgbClr val="000000"/>
                          </a:solidFill>
                          <a:effectLst/>
                          <a:latin typeface="Bierstadt" panose="020B0004020202020204" pitchFamily="34" charset="0"/>
                        </a:rPr>
                        <a:t> WHERE price IS NULL;</a:t>
                      </a:r>
                      <a:endParaRPr lang="en-US" sz="1400" b="0" i="0" u="none" strike="noStrike" dirty="0">
                        <a:solidFill>
                          <a:srgbClr val="000000"/>
                        </a:solidFill>
                        <a:effectLst/>
                        <a:latin typeface="Bierstadt" panose="020B0004020202020204" pitchFamily="34" charset="0"/>
                      </a:endParaRPr>
                    </a:p>
                  </a:txBody>
                  <a:tcPr marL="7620" marR="7620" marT="7620" marB="0" anchor="ctr"/>
                </a:tc>
                <a:extLst>
                  <a:ext uri="{0D108BD9-81ED-4DB2-BD59-A6C34878D82A}">
                    <a16:rowId xmlns:a16="http://schemas.microsoft.com/office/drawing/2014/main" xmlns="" val="1791795507"/>
                  </a:ext>
                </a:extLst>
              </a:tr>
              <a:tr h="370840">
                <a:tc vMerge="1">
                  <a:txBody>
                    <a:bodyPr/>
                    <a:lstStyle/>
                    <a:p>
                      <a:endParaRPr lang="en-IN"/>
                    </a:p>
                  </a:txBody>
                  <a:tcPr/>
                </a:tc>
                <a:tc vMerge="1">
                  <a:txBody>
                    <a:bodyPr/>
                    <a:lstStyle/>
                    <a:p>
                      <a:endParaRPr lang="en-IN"/>
                    </a:p>
                  </a:txBody>
                  <a:tcPr/>
                </a:tc>
                <a:tc>
                  <a:txBody>
                    <a:bodyPr/>
                    <a:lstStyle/>
                    <a:p>
                      <a:pPr algn="l" fontAlgn="ctr"/>
                      <a:r>
                        <a:rPr lang="en-IN" sz="1400" b="0" u="none" strike="noStrike" dirty="0" err="1">
                          <a:solidFill>
                            <a:srgbClr val="000000"/>
                          </a:solidFill>
                          <a:effectLst/>
                          <a:latin typeface="Bierstadt" panose="020B0004020202020204" pitchFamily="34" charset="0"/>
                        </a:rPr>
                        <a:t>df.fillna</a:t>
                      </a:r>
                      <a:r>
                        <a:rPr lang="en-IN" sz="1400" b="0" u="none" strike="noStrike" dirty="0">
                          <a:solidFill>
                            <a:srgbClr val="000000"/>
                          </a:solidFill>
                          <a:effectLst/>
                          <a:latin typeface="Bierstadt" panose="020B0004020202020204" pitchFamily="34" charset="0"/>
                        </a:rPr>
                        <a:t>({'</a:t>
                      </a:r>
                      <a:r>
                        <a:rPr lang="en-IN" sz="1400" b="0" u="none" strike="noStrike" dirty="0" err="1">
                          <a:solidFill>
                            <a:srgbClr val="000000"/>
                          </a:solidFill>
                          <a:effectLst/>
                          <a:latin typeface="Bierstadt" panose="020B0004020202020204" pitchFamily="34" charset="0"/>
                        </a:rPr>
                        <a:t>fuel_type</a:t>
                      </a:r>
                      <a:r>
                        <a:rPr lang="en-IN" sz="1400" b="0" u="none" strike="noStrike" dirty="0">
                          <a:solidFill>
                            <a:srgbClr val="000000"/>
                          </a:solidFill>
                          <a:effectLst/>
                          <a:latin typeface="Bierstadt" panose="020B0004020202020204" pitchFamily="34" charset="0"/>
                        </a:rPr>
                        <a:t>': 'Unknown', 'mileage': </a:t>
                      </a:r>
                      <a:r>
                        <a:rPr lang="en-IN" sz="1400" b="0" u="none" strike="noStrike" dirty="0" err="1">
                          <a:solidFill>
                            <a:srgbClr val="000000"/>
                          </a:solidFill>
                          <a:effectLst/>
                          <a:latin typeface="Bierstadt" panose="020B0004020202020204" pitchFamily="34" charset="0"/>
                        </a:rPr>
                        <a:t>df</a:t>
                      </a:r>
                      <a:r>
                        <a:rPr lang="en-IN" sz="1400" b="0" u="none" strike="noStrike" dirty="0">
                          <a:solidFill>
                            <a:srgbClr val="000000"/>
                          </a:solidFill>
                          <a:effectLst/>
                          <a:latin typeface="Bierstadt" panose="020B0004020202020204" pitchFamily="34" charset="0"/>
                        </a:rPr>
                        <a:t>['mileage'].mean()}, </a:t>
                      </a:r>
                      <a:r>
                        <a:rPr lang="en-IN" sz="1400" b="0" u="none" strike="noStrike" dirty="0" err="1">
                          <a:solidFill>
                            <a:srgbClr val="000000"/>
                          </a:solidFill>
                          <a:effectLst/>
                          <a:latin typeface="Bierstadt" panose="020B0004020202020204" pitchFamily="34" charset="0"/>
                        </a:rPr>
                        <a:t>inplace</a:t>
                      </a:r>
                      <a:r>
                        <a:rPr lang="en-IN" sz="1400" b="0" u="none" strike="noStrike" dirty="0">
                          <a:solidFill>
                            <a:srgbClr val="000000"/>
                          </a:solidFill>
                          <a:effectLst/>
                          <a:latin typeface="Bierstadt" panose="020B0004020202020204" pitchFamily="34" charset="0"/>
                        </a:rPr>
                        <a:t>=True)</a:t>
                      </a:r>
                      <a:endParaRPr lang="en-IN" sz="1400" b="0" i="0" u="none" strike="noStrike" dirty="0">
                        <a:solidFill>
                          <a:srgbClr val="000000"/>
                        </a:solidFill>
                        <a:effectLst/>
                        <a:latin typeface="Bierstadt" panose="020B0004020202020204" pitchFamily="34" charset="0"/>
                      </a:endParaRPr>
                    </a:p>
                  </a:txBody>
                  <a:tcPr marL="7620" marR="7620" marT="7620" marB="0" anchor="ctr"/>
                </a:tc>
                <a:extLst>
                  <a:ext uri="{0D108BD9-81ED-4DB2-BD59-A6C34878D82A}">
                    <a16:rowId xmlns:a16="http://schemas.microsoft.com/office/drawing/2014/main" xmlns="" val="1237727309"/>
                  </a:ext>
                </a:extLst>
              </a:tr>
              <a:tr h="370840">
                <a:tc>
                  <a:txBody>
                    <a:bodyPr/>
                    <a:lstStyle/>
                    <a:p>
                      <a:pPr algn="l" fontAlgn="ctr"/>
                      <a:r>
                        <a:rPr lang="en-IN" sz="1400" b="1" u="none" strike="noStrike">
                          <a:solidFill>
                            <a:srgbClr val="000000"/>
                          </a:solidFill>
                          <a:effectLst/>
                        </a:rPr>
                        <a:t>Duplicates</a:t>
                      </a:r>
                      <a:endParaRPr lang="en-IN" sz="1400" b="1"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u="none" strike="noStrike" dirty="0">
                          <a:solidFill>
                            <a:srgbClr val="000000"/>
                          </a:solidFill>
                          <a:effectLst/>
                        </a:rPr>
                        <a:t>Detect duplicate entries based on key columns (e.g., model, year, price).</a:t>
                      </a:r>
                      <a:endParaRPr lang="en-US" sz="1400" b="0" i="0" u="none" strike="noStrike" dirty="0">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u="none" strike="noStrike" dirty="0">
                          <a:solidFill>
                            <a:srgbClr val="000000"/>
                          </a:solidFill>
                          <a:effectLst/>
                          <a:latin typeface="Bierstadt" panose="020B0004020202020204" pitchFamily="34" charset="0"/>
                        </a:rPr>
                        <a:t>SELECT model, </a:t>
                      </a:r>
                      <a:r>
                        <a:rPr lang="en-US" sz="1400" b="0" u="none" strike="noStrike" dirty="0" err="1">
                          <a:solidFill>
                            <a:srgbClr val="000000"/>
                          </a:solidFill>
                          <a:effectLst/>
                          <a:latin typeface="Bierstadt" panose="020B0004020202020204" pitchFamily="34" charset="0"/>
                        </a:rPr>
                        <a:t>year_of_manufacture</a:t>
                      </a:r>
                      <a:r>
                        <a:rPr lang="en-US" sz="1400" b="0" u="none" strike="noStrike" dirty="0">
                          <a:solidFill>
                            <a:srgbClr val="000000"/>
                          </a:solidFill>
                          <a:effectLst/>
                          <a:latin typeface="Bierstadt" panose="020B0004020202020204" pitchFamily="34" charset="0"/>
                        </a:rPr>
                        <a:t>, COUNT(*) FROM </a:t>
                      </a:r>
                      <a:r>
                        <a:rPr lang="en-US" sz="1400" b="0" u="none" strike="noStrike" dirty="0" err="1">
                          <a:solidFill>
                            <a:srgbClr val="000000"/>
                          </a:solidFill>
                          <a:effectLst/>
                          <a:latin typeface="Bierstadt" panose="020B0004020202020204" pitchFamily="34" charset="0"/>
                        </a:rPr>
                        <a:t>raw.car_prices</a:t>
                      </a:r>
                      <a:r>
                        <a:rPr lang="en-US" sz="1400" b="0" u="none" strike="noStrike" dirty="0">
                          <a:solidFill>
                            <a:srgbClr val="000000"/>
                          </a:solidFill>
                          <a:effectLst/>
                          <a:latin typeface="Bierstadt" panose="020B0004020202020204" pitchFamily="34" charset="0"/>
                        </a:rPr>
                        <a:t> GROUP BY model, </a:t>
                      </a:r>
                      <a:r>
                        <a:rPr lang="en-US" sz="1400" b="0" u="none" strike="noStrike" dirty="0" err="1">
                          <a:solidFill>
                            <a:srgbClr val="000000"/>
                          </a:solidFill>
                          <a:effectLst/>
                          <a:latin typeface="Bierstadt" panose="020B0004020202020204" pitchFamily="34" charset="0"/>
                        </a:rPr>
                        <a:t>year_of_manufacture</a:t>
                      </a:r>
                      <a:r>
                        <a:rPr lang="en-US" sz="1400" b="0" u="none" strike="noStrike" dirty="0">
                          <a:solidFill>
                            <a:srgbClr val="000000"/>
                          </a:solidFill>
                          <a:effectLst/>
                          <a:latin typeface="Bierstadt" panose="020B0004020202020204" pitchFamily="34" charset="0"/>
                        </a:rPr>
                        <a:t> HAVING COUNT(*) &gt; 1;</a:t>
                      </a:r>
                      <a:endParaRPr lang="en-US" sz="1400" b="0" i="0" u="none" strike="noStrike" dirty="0">
                        <a:solidFill>
                          <a:srgbClr val="000000"/>
                        </a:solidFill>
                        <a:effectLst/>
                        <a:latin typeface="Bierstadt" panose="020B0004020202020204" pitchFamily="34" charset="0"/>
                      </a:endParaRPr>
                    </a:p>
                  </a:txBody>
                  <a:tcPr marL="7620" marR="7620" marT="7620" marB="0" anchor="ctr"/>
                </a:tc>
                <a:extLst>
                  <a:ext uri="{0D108BD9-81ED-4DB2-BD59-A6C34878D82A}">
                    <a16:rowId xmlns:a16="http://schemas.microsoft.com/office/drawing/2014/main" xmlns="" val="1834782517"/>
                  </a:ext>
                </a:extLst>
              </a:tr>
              <a:tr h="370840">
                <a:tc>
                  <a:txBody>
                    <a:bodyPr/>
                    <a:lstStyle/>
                    <a:p>
                      <a:pPr algn="l" fontAlgn="ctr"/>
                      <a:r>
                        <a:rPr lang="en-IN" sz="1400" b="1" u="none" strike="noStrike">
                          <a:solidFill>
                            <a:srgbClr val="000000"/>
                          </a:solidFill>
                          <a:effectLst/>
                        </a:rPr>
                        <a:t>Outliers</a:t>
                      </a:r>
                      <a:endParaRPr lang="en-IN" sz="1400" b="1"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u="none" strike="noStrike">
                          <a:solidFill>
                            <a:srgbClr val="000000"/>
                          </a:solidFill>
                          <a:effectLst/>
                        </a:rPr>
                        <a:t>Use </a:t>
                      </a:r>
                      <a:r>
                        <a:rPr lang="en-US" sz="1400" b="1" u="none" strike="noStrike">
                          <a:solidFill>
                            <a:srgbClr val="000000"/>
                          </a:solidFill>
                          <a:effectLst/>
                        </a:rPr>
                        <a:t>Interquartile Range (IQR)</a:t>
                      </a:r>
                      <a:r>
                        <a:rPr lang="en-US" sz="1400" b="0" u="none" strike="noStrike">
                          <a:solidFill>
                            <a:srgbClr val="000000"/>
                          </a:solidFill>
                          <a:effectLst/>
                        </a:rPr>
                        <a:t> or </a:t>
                      </a:r>
                      <a:r>
                        <a:rPr lang="en-US" sz="1400" b="1" u="none" strike="noStrike">
                          <a:solidFill>
                            <a:srgbClr val="000000"/>
                          </a:solidFill>
                          <a:effectLst/>
                        </a:rPr>
                        <a:t>Z-score</a:t>
                      </a:r>
                      <a:r>
                        <a:rPr lang="en-US" sz="1400" b="0" u="none" strike="noStrike">
                          <a:solidFill>
                            <a:srgbClr val="000000"/>
                          </a:solidFill>
                          <a:effectLst/>
                        </a:rPr>
                        <a:t> method to detect anomalies in price and mileage.</a:t>
                      </a:r>
                      <a:endParaRPr lang="en-US" sz="1400" b="0"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IN" sz="1400" b="0" u="none" strike="noStrike" dirty="0" err="1">
                          <a:solidFill>
                            <a:srgbClr val="000000"/>
                          </a:solidFill>
                          <a:effectLst/>
                          <a:latin typeface="Bierstadt" panose="020B0004020202020204" pitchFamily="34" charset="0"/>
                        </a:rPr>
                        <a:t>df</a:t>
                      </a:r>
                      <a:r>
                        <a:rPr lang="en-IN" sz="1400" b="0" u="none" strike="noStrike" dirty="0">
                          <a:solidFill>
                            <a:srgbClr val="000000"/>
                          </a:solidFill>
                          <a:effectLst/>
                          <a:latin typeface="Bierstadt" panose="020B0004020202020204" pitchFamily="34" charset="0"/>
                        </a:rPr>
                        <a:t> = </a:t>
                      </a:r>
                      <a:r>
                        <a:rPr lang="en-IN" sz="1400" b="0" u="none" strike="noStrike" dirty="0" err="1">
                          <a:solidFill>
                            <a:srgbClr val="000000"/>
                          </a:solidFill>
                          <a:effectLst/>
                          <a:latin typeface="Bierstadt" panose="020B0004020202020204" pitchFamily="34" charset="0"/>
                        </a:rPr>
                        <a:t>df</a:t>
                      </a:r>
                      <a:r>
                        <a:rPr lang="en-IN" sz="1400" b="0" u="none" strike="noStrike" dirty="0">
                          <a:solidFill>
                            <a:srgbClr val="000000"/>
                          </a:solidFill>
                          <a:effectLst/>
                          <a:latin typeface="Bierstadt" panose="020B0004020202020204" pitchFamily="34" charset="0"/>
                        </a:rPr>
                        <a:t>[</a:t>
                      </a:r>
                      <a:r>
                        <a:rPr lang="en-IN" sz="1400" b="0" u="none" strike="noStrike" dirty="0" err="1">
                          <a:solidFill>
                            <a:srgbClr val="000000"/>
                          </a:solidFill>
                          <a:effectLst/>
                          <a:latin typeface="Bierstadt" panose="020B0004020202020204" pitchFamily="34" charset="0"/>
                        </a:rPr>
                        <a:t>np.abs</a:t>
                      </a:r>
                      <a:r>
                        <a:rPr lang="en-IN" sz="1400" b="0" u="none" strike="noStrike" dirty="0">
                          <a:solidFill>
                            <a:srgbClr val="000000"/>
                          </a:solidFill>
                          <a:effectLst/>
                          <a:latin typeface="Bierstadt" panose="020B0004020202020204" pitchFamily="34" charset="0"/>
                        </a:rPr>
                        <a:t>(</a:t>
                      </a:r>
                      <a:r>
                        <a:rPr lang="en-IN" sz="1400" b="0" u="none" strike="noStrike" dirty="0" err="1">
                          <a:solidFill>
                            <a:srgbClr val="000000"/>
                          </a:solidFill>
                          <a:effectLst/>
                          <a:latin typeface="Bierstadt" panose="020B0004020202020204" pitchFamily="34" charset="0"/>
                        </a:rPr>
                        <a:t>stats.zscore</a:t>
                      </a:r>
                      <a:r>
                        <a:rPr lang="en-IN" sz="1400" b="0" u="none" strike="noStrike" dirty="0">
                          <a:solidFill>
                            <a:srgbClr val="000000"/>
                          </a:solidFill>
                          <a:effectLst/>
                          <a:latin typeface="Bierstadt" panose="020B0004020202020204" pitchFamily="34" charset="0"/>
                        </a:rPr>
                        <a:t>(</a:t>
                      </a:r>
                      <a:r>
                        <a:rPr lang="en-IN" sz="1400" b="0" u="none" strike="noStrike" dirty="0" err="1">
                          <a:solidFill>
                            <a:srgbClr val="000000"/>
                          </a:solidFill>
                          <a:effectLst/>
                          <a:latin typeface="Bierstadt" panose="020B0004020202020204" pitchFamily="34" charset="0"/>
                        </a:rPr>
                        <a:t>df</a:t>
                      </a:r>
                      <a:r>
                        <a:rPr lang="en-IN" sz="1400" b="0" u="none" strike="noStrike" dirty="0">
                          <a:solidFill>
                            <a:srgbClr val="000000"/>
                          </a:solidFill>
                          <a:effectLst/>
                          <a:latin typeface="Bierstadt" panose="020B0004020202020204" pitchFamily="34" charset="0"/>
                        </a:rPr>
                        <a:t>['price'])) &lt; 3]</a:t>
                      </a:r>
                      <a:endParaRPr lang="en-IN" sz="1400" b="0" i="0" u="none" strike="noStrike" dirty="0">
                        <a:solidFill>
                          <a:srgbClr val="000000"/>
                        </a:solidFill>
                        <a:effectLst/>
                        <a:latin typeface="Bierstadt" panose="020B0004020202020204" pitchFamily="34" charset="0"/>
                      </a:endParaRPr>
                    </a:p>
                  </a:txBody>
                  <a:tcPr marL="7620" marR="7620" marT="7620" marB="0" anchor="ctr"/>
                </a:tc>
                <a:extLst>
                  <a:ext uri="{0D108BD9-81ED-4DB2-BD59-A6C34878D82A}">
                    <a16:rowId xmlns:a16="http://schemas.microsoft.com/office/drawing/2014/main" xmlns="" val="3295837985"/>
                  </a:ext>
                </a:extLst>
              </a:tr>
            </a:tbl>
          </a:graphicData>
        </a:graphic>
      </p:graphicFrame>
    </p:spTree>
    <p:extLst>
      <p:ext uri="{BB962C8B-B14F-4D97-AF65-F5344CB8AC3E}">
        <p14:creationId xmlns:p14="http://schemas.microsoft.com/office/powerpoint/2010/main" val="336524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184E37-1396-38F4-0E75-4FB7A66BD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0BCF13-0500-FB6A-1DD6-0CB92F7256A6}"/>
              </a:ext>
            </a:extLst>
          </p:cNvPr>
          <p:cNvSpPr>
            <a:spLocks noGrp="1"/>
          </p:cNvSpPr>
          <p:nvPr>
            <p:ph type="title"/>
          </p:nvPr>
        </p:nvSpPr>
        <p:spPr/>
        <p:txBody>
          <a:bodyPr>
            <a:normAutofit/>
          </a:bodyPr>
          <a:lstStyle/>
          <a:p>
            <a:r>
              <a:rPr lang="en-IN" sz="3600" dirty="0">
                <a:latin typeface="Grandview" panose="020B0502040204020203" pitchFamily="34" charset="0"/>
              </a:rPr>
              <a:t>Schema Evolution</a:t>
            </a:r>
          </a:p>
        </p:txBody>
      </p:sp>
      <p:graphicFrame>
        <p:nvGraphicFramePr>
          <p:cNvPr id="5" name="Content Placeholder 4">
            <a:extLst>
              <a:ext uri="{FF2B5EF4-FFF2-40B4-BE49-F238E27FC236}">
                <a16:creationId xmlns:a16="http://schemas.microsoft.com/office/drawing/2014/main" xmlns="" id="{4DDC489A-85C7-C77E-2EF6-BB28880D65FA}"/>
              </a:ext>
            </a:extLst>
          </p:cNvPr>
          <p:cNvGraphicFramePr>
            <a:graphicFrameLocks noGrp="1"/>
          </p:cNvGraphicFramePr>
          <p:nvPr>
            <p:ph idx="1"/>
            <p:extLst>
              <p:ext uri="{D42A27DB-BD31-4B8C-83A1-F6EECF244321}">
                <p14:modId xmlns:p14="http://schemas.microsoft.com/office/powerpoint/2010/main" val="3878049853"/>
              </p:ext>
            </p:extLst>
          </p:nvPr>
        </p:nvGraphicFramePr>
        <p:xfrm>
          <a:off x="838200" y="1825625"/>
          <a:ext cx="9482074" cy="1917700"/>
        </p:xfrm>
        <a:graphic>
          <a:graphicData uri="http://schemas.openxmlformats.org/drawingml/2006/table">
            <a:tbl>
              <a:tblPr firstRow="1" bandRow="1">
                <a:tableStyleId>{5940675A-B579-460E-94D1-54222C63F5DA}</a:tableStyleId>
              </a:tblPr>
              <a:tblGrid>
                <a:gridCol w="2297176">
                  <a:extLst>
                    <a:ext uri="{9D8B030D-6E8A-4147-A177-3AD203B41FA5}">
                      <a16:colId xmlns:a16="http://schemas.microsoft.com/office/drawing/2014/main" xmlns="" val="2053630745"/>
                    </a:ext>
                  </a:extLst>
                </a:gridCol>
                <a:gridCol w="7184898">
                  <a:extLst>
                    <a:ext uri="{9D8B030D-6E8A-4147-A177-3AD203B41FA5}">
                      <a16:colId xmlns:a16="http://schemas.microsoft.com/office/drawing/2014/main" xmlns="" val="2053139395"/>
                    </a:ext>
                  </a:extLst>
                </a:gridCol>
              </a:tblGrid>
              <a:tr h="370840">
                <a:tc>
                  <a:txBody>
                    <a:bodyPr/>
                    <a:lstStyle/>
                    <a:p>
                      <a:r>
                        <a:rPr lang="en-US" sz="1400" b="1" dirty="0"/>
                        <a:t>Change Type</a:t>
                      </a:r>
                      <a:endParaRPr lang="en-IN" sz="1400" b="1" dirty="0">
                        <a:latin typeface="Grandview" panose="020B0502040204020203" pitchFamily="34" charset="0"/>
                      </a:endParaRPr>
                    </a:p>
                  </a:txBody>
                  <a:tcPr>
                    <a:solidFill>
                      <a:schemeClr val="tx2">
                        <a:lumMod val="25000"/>
                        <a:lumOff val="75000"/>
                      </a:schemeClr>
                    </a:solidFill>
                  </a:tcPr>
                </a:tc>
                <a:tc>
                  <a:txBody>
                    <a:bodyPr/>
                    <a:lstStyle/>
                    <a:p>
                      <a:r>
                        <a:rPr lang="en-US" sz="1400" b="1"/>
                        <a:t>Strategy to Handle It</a:t>
                      </a:r>
                      <a:endParaRPr lang="en-IN" sz="1400" b="1" dirty="0">
                        <a:latin typeface="Grandview" panose="020B0502040204020203" pitchFamily="34" charset="0"/>
                      </a:endParaRPr>
                    </a:p>
                  </a:txBody>
                  <a:tcPr>
                    <a:solidFill>
                      <a:schemeClr val="tx2">
                        <a:lumMod val="25000"/>
                        <a:lumOff val="75000"/>
                      </a:schemeClr>
                    </a:solidFill>
                  </a:tcPr>
                </a:tc>
                <a:extLst>
                  <a:ext uri="{0D108BD9-81ED-4DB2-BD59-A6C34878D82A}">
                    <a16:rowId xmlns:a16="http://schemas.microsoft.com/office/drawing/2014/main" xmlns="" val="2630831779"/>
                  </a:ext>
                </a:extLst>
              </a:tr>
              <a:tr h="741680">
                <a:tc>
                  <a:txBody>
                    <a:bodyPr/>
                    <a:lstStyle/>
                    <a:p>
                      <a:pPr algn="l" fontAlgn="ctr"/>
                      <a:r>
                        <a:rPr lang="en-IN" sz="1400" b="1" u="none" strike="noStrike">
                          <a:solidFill>
                            <a:srgbClr val="000000"/>
                          </a:solidFill>
                          <a:effectLst/>
                        </a:rPr>
                        <a:t>New Column Added</a:t>
                      </a:r>
                      <a:endParaRPr lang="en-IN" sz="1400" b="1" i="0" u="none" strike="noStrike" dirty="0">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u="none" strike="noStrike" dirty="0">
                          <a:solidFill>
                            <a:srgbClr val="000000"/>
                          </a:solidFill>
                          <a:effectLst/>
                        </a:rPr>
                        <a:t>Use flexible formats like Parquet and schema evolution-supported databases (Avro, </a:t>
                      </a:r>
                      <a:r>
                        <a:rPr lang="en-US" sz="1400" b="0" u="none" strike="noStrike" dirty="0" err="1">
                          <a:solidFill>
                            <a:srgbClr val="000000"/>
                          </a:solidFill>
                          <a:effectLst/>
                        </a:rPr>
                        <a:t>protobuf</a:t>
                      </a:r>
                      <a:r>
                        <a:rPr lang="en-US" sz="1400" b="0" u="none" strike="noStrike" dirty="0">
                          <a:solidFill>
                            <a:srgbClr val="000000"/>
                          </a:solidFill>
                          <a:effectLst/>
                        </a:rPr>
                        <a:t>)</a:t>
                      </a:r>
                      <a:endParaRPr lang="en-US" sz="1400" b="0" i="0" u="none" strike="noStrike" dirty="0">
                        <a:solidFill>
                          <a:srgbClr val="000000"/>
                        </a:solidFill>
                        <a:effectLst/>
                        <a:latin typeface="Grandview" panose="020B0502040204020203" pitchFamily="34" charset="0"/>
                      </a:endParaRPr>
                    </a:p>
                  </a:txBody>
                  <a:tcPr marL="7620" marR="7620" marT="7620" marB="0" anchor="ctr"/>
                </a:tc>
                <a:extLst>
                  <a:ext uri="{0D108BD9-81ED-4DB2-BD59-A6C34878D82A}">
                    <a16:rowId xmlns:a16="http://schemas.microsoft.com/office/drawing/2014/main" xmlns="" val="1791795507"/>
                  </a:ext>
                </a:extLst>
              </a:tr>
              <a:tr h="370840">
                <a:tc>
                  <a:txBody>
                    <a:bodyPr/>
                    <a:lstStyle/>
                    <a:p>
                      <a:pPr algn="l" fontAlgn="ctr"/>
                      <a:r>
                        <a:rPr lang="en-IN" sz="1400" b="1" u="none" strike="noStrike">
                          <a:solidFill>
                            <a:srgbClr val="000000"/>
                          </a:solidFill>
                          <a:effectLst/>
                        </a:rPr>
                        <a:t>Column Data Type Changed</a:t>
                      </a:r>
                      <a:endParaRPr lang="en-IN" sz="1400" b="1" i="0" u="none" strike="noStrike" dirty="0">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i="0" u="none" strike="noStrike" dirty="0">
                          <a:solidFill>
                            <a:srgbClr val="000000"/>
                          </a:solidFill>
                          <a:effectLst/>
                          <a:latin typeface="Grandview" panose="020B0502040204020203" pitchFamily="34" charset="0"/>
                        </a:rPr>
                        <a:t>Use version-controlled database migrations</a:t>
                      </a:r>
                    </a:p>
                  </a:txBody>
                  <a:tcPr marL="7620" marR="7620" marT="7620" marB="0" anchor="ctr"/>
                </a:tc>
                <a:extLst>
                  <a:ext uri="{0D108BD9-81ED-4DB2-BD59-A6C34878D82A}">
                    <a16:rowId xmlns:a16="http://schemas.microsoft.com/office/drawing/2014/main" xmlns="" val="1834782517"/>
                  </a:ext>
                </a:extLst>
              </a:tr>
              <a:tr h="370840">
                <a:tc>
                  <a:txBody>
                    <a:bodyPr/>
                    <a:lstStyle/>
                    <a:p>
                      <a:pPr algn="l" fontAlgn="ctr"/>
                      <a:r>
                        <a:rPr lang="en-IN" sz="1400" b="1" u="none" strike="noStrike">
                          <a:solidFill>
                            <a:srgbClr val="000000"/>
                          </a:solidFill>
                          <a:effectLst/>
                        </a:rPr>
                        <a:t>Deprecated Column</a:t>
                      </a:r>
                      <a:endParaRPr lang="en-IN" sz="1400" b="1" i="0" u="none" strike="noStrike" dirty="0">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400" b="0" i="0" u="none" strike="noStrike" dirty="0">
                          <a:solidFill>
                            <a:srgbClr val="000000"/>
                          </a:solidFill>
                          <a:effectLst/>
                          <a:latin typeface="Grandview" panose="020B0502040204020203" pitchFamily="34" charset="0"/>
                        </a:rPr>
                        <a:t>Implement soft deletes (</a:t>
                      </a:r>
                      <a:r>
                        <a:rPr lang="en-US" sz="1400" b="0" i="0" u="none" strike="noStrike" dirty="0" err="1">
                          <a:solidFill>
                            <a:srgbClr val="000000"/>
                          </a:solidFill>
                          <a:effectLst/>
                          <a:latin typeface="Grandview" panose="020B0502040204020203" pitchFamily="34" charset="0"/>
                        </a:rPr>
                        <a:t>e.g</a:t>
                      </a:r>
                      <a:r>
                        <a:rPr lang="en-US" sz="1400" b="0" i="0" u="none" strike="noStrike" dirty="0">
                          <a:solidFill>
                            <a:srgbClr val="000000"/>
                          </a:solidFill>
                          <a:effectLst/>
                          <a:latin typeface="Grandview" panose="020B0502040204020203" pitchFamily="34" charset="0"/>
                        </a:rPr>
                        <a:t> mark column as </a:t>
                      </a:r>
                      <a:r>
                        <a:rPr lang="en-US" sz="1400" b="0" i="1" u="none" strike="noStrike" dirty="0" err="1">
                          <a:solidFill>
                            <a:srgbClr val="000000"/>
                          </a:solidFill>
                          <a:effectLst/>
                          <a:latin typeface="Grandview" panose="020B0502040204020203" pitchFamily="34" charset="0"/>
                        </a:rPr>
                        <a:t>is_deprecated</a:t>
                      </a:r>
                      <a:r>
                        <a:rPr lang="en-US" sz="1400" b="0" i="1" u="none" strike="noStrike" dirty="0">
                          <a:solidFill>
                            <a:srgbClr val="000000"/>
                          </a:solidFill>
                          <a:effectLst/>
                          <a:latin typeface="Grandview" panose="020B0502040204020203" pitchFamily="34" charset="0"/>
                        </a:rPr>
                        <a:t> = True </a:t>
                      </a:r>
                      <a:r>
                        <a:rPr lang="en-US" sz="1400" b="0" i="0" u="none" strike="noStrike" dirty="0">
                          <a:solidFill>
                            <a:srgbClr val="000000"/>
                          </a:solidFill>
                          <a:effectLst/>
                          <a:latin typeface="Grandview" panose="020B0502040204020203" pitchFamily="34" charset="0"/>
                        </a:rPr>
                        <a:t>instead of removing it)</a:t>
                      </a:r>
                      <a:endParaRPr lang="en-US" sz="1400" b="0" i="1" u="none" strike="noStrike" dirty="0">
                        <a:solidFill>
                          <a:srgbClr val="000000"/>
                        </a:solidFill>
                        <a:effectLst/>
                        <a:latin typeface="Grandview" panose="020B0502040204020203" pitchFamily="34" charset="0"/>
                      </a:endParaRPr>
                    </a:p>
                  </a:txBody>
                  <a:tcPr marL="7620" marR="7620" marT="7620" marB="0" anchor="ctr"/>
                </a:tc>
                <a:extLst>
                  <a:ext uri="{0D108BD9-81ED-4DB2-BD59-A6C34878D82A}">
                    <a16:rowId xmlns:a16="http://schemas.microsoft.com/office/drawing/2014/main" xmlns="" val="3295837985"/>
                  </a:ext>
                </a:extLst>
              </a:tr>
            </a:tbl>
          </a:graphicData>
        </a:graphic>
      </p:graphicFrame>
    </p:spTree>
    <p:extLst>
      <p:ext uri="{BB962C8B-B14F-4D97-AF65-F5344CB8AC3E}">
        <p14:creationId xmlns:p14="http://schemas.microsoft.com/office/powerpoint/2010/main" val="424751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C270228-0F34-8F4C-B903-A3FBA42DA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8E9A8FD-0A1A-FA0D-DA99-10568CB1F98F}"/>
              </a:ext>
            </a:extLst>
          </p:cNvPr>
          <p:cNvSpPr>
            <a:spLocks noGrp="1"/>
          </p:cNvSpPr>
          <p:nvPr>
            <p:ph type="title"/>
          </p:nvPr>
        </p:nvSpPr>
        <p:spPr/>
        <p:txBody>
          <a:bodyPr>
            <a:normAutofit/>
          </a:bodyPr>
          <a:lstStyle/>
          <a:p>
            <a:r>
              <a:rPr lang="en-IN" sz="3600" dirty="0">
                <a:latin typeface="Grandview" panose="020B0502040204020203" pitchFamily="34" charset="0"/>
              </a:rPr>
              <a:t>Data Drift Detection</a:t>
            </a:r>
          </a:p>
        </p:txBody>
      </p:sp>
      <p:graphicFrame>
        <p:nvGraphicFramePr>
          <p:cNvPr id="5" name="Content Placeholder 4">
            <a:extLst>
              <a:ext uri="{FF2B5EF4-FFF2-40B4-BE49-F238E27FC236}">
                <a16:creationId xmlns:a16="http://schemas.microsoft.com/office/drawing/2014/main" xmlns="" id="{EAAF4C16-B513-BFBC-A157-3CB006323736}"/>
              </a:ext>
            </a:extLst>
          </p:cNvPr>
          <p:cNvGraphicFramePr>
            <a:graphicFrameLocks noGrp="1"/>
          </p:cNvGraphicFramePr>
          <p:nvPr>
            <p:ph idx="1"/>
            <p:extLst>
              <p:ext uri="{D42A27DB-BD31-4B8C-83A1-F6EECF244321}">
                <p14:modId xmlns:p14="http://schemas.microsoft.com/office/powerpoint/2010/main" val="2044433850"/>
              </p:ext>
            </p:extLst>
          </p:nvPr>
        </p:nvGraphicFramePr>
        <p:xfrm>
          <a:off x="838199" y="1825625"/>
          <a:ext cx="10890381" cy="2103120"/>
        </p:xfrm>
        <a:graphic>
          <a:graphicData uri="http://schemas.openxmlformats.org/drawingml/2006/table">
            <a:tbl>
              <a:tblPr firstRow="1" bandRow="1">
                <a:tableStyleId>{5940675A-B579-460E-94D1-54222C63F5DA}</a:tableStyleId>
              </a:tblPr>
              <a:tblGrid>
                <a:gridCol w="3093028">
                  <a:extLst>
                    <a:ext uri="{9D8B030D-6E8A-4147-A177-3AD203B41FA5}">
                      <a16:colId xmlns:a16="http://schemas.microsoft.com/office/drawing/2014/main" xmlns="" val="2053630745"/>
                    </a:ext>
                  </a:extLst>
                </a:gridCol>
                <a:gridCol w="3449287">
                  <a:extLst>
                    <a:ext uri="{9D8B030D-6E8A-4147-A177-3AD203B41FA5}">
                      <a16:colId xmlns:a16="http://schemas.microsoft.com/office/drawing/2014/main" xmlns="" val="2053139395"/>
                    </a:ext>
                  </a:extLst>
                </a:gridCol>
                <a:gridCol w="4348066">
                  <a:extLst>
                    <a:ext uri="{9D8B030D-6E8A-4147-A177-3AD203B41FA5}">
                      <a16:colId xmlns:a16="http://schemas.microsoft.com/office/drawing/2014/main" xmlns="" val="2484757849"/>
                    </a:ext>
                  </a:extLst>
                </a:gridCol>
              </a:tblGrid>
              <a:tr h="370840">
                <a:tc>
                  <a:txBody>
                    <a:bodyPr/>
                    <a:lstStyle/>
                    <a:p>
                      <a:pPr algn="ctr" fontAlgn="ctr"/>
                      <a:r>
                        <a:rPr lang="en-IN" sz="1600" b="1" i="0" u="none" strike="noStrike" dirty="0">
                          <a:solidFill>
                            <a:srgbClr val="000000"/>
                          </a:solidFill>
                          <a:effectLst/>
                          <a:latin typeface="Grandview" panose="020B0502040204020203" pitchFamily="34" charset="0"/>
                        </a:rPr>
                        <a:t>Type of Drift</a:t>
                      </a:r>
                    </a:p>
                  </a:txBody>
                  <a:tcPr marL="7620" marR="7620" marT="7620" marB="0" anchor="ctr">
                    <a:solidFill>
                      <a:schemeClr val="tx2">
                        <a:lumMod val="25000"/>
                        <a:lumOff val="75000"/>
                      </a:schemeClr>
                    </a:solidFill>
                  </a:tcPr>
                </a:tc>
                <a:tc>
                  <a:txBody>
                    <a:bodyPr/>
                    <a:lstStyle/>
                    <a:p>
                      <a:pPr algn="ctr" fontAlgn="ctr"/>
                      <a:r>
                        <a:rPr lang="en-IN" sz="1600" b="1" i="0" u="none" strike="noStrike">
                          <a:solidFill>
                            <a:srgbClr val="000000"/>
                          </a:solidFill>
                          <a:effectLst/>
                          <a:latin typeface="Grandview" panose="020B0502040204020203" pitchFamily="34" charset="0"/>
                        </a:rPr>
                        <a:t>Detection Method</a:t>
                      </a:r>
                    </a:p>
                  </a:txBody>
                  <a:tcPr marL="7620" marR="7620" marT="7620" marB="0" anchor="ctr">
                    <a:solidFill>
                      <a:schemeClr val="tx2">
                        <a:lumMod val="25000"/>
                        <a:lumOff val="75000"/>
                      </a:schemeClr>
                    </a:solidFill>
                  </a:tcPr>
                </a:tc>
                <a:tc>
                  <a:txBody>
                    <a:bodyPr/>
                    <a:lstStyle/>
                    <a:p>
                      <a:pPr algn="ctr" fontAlgn="ctr"/>
                      <a:r>
                        <a:rPr lang="en-IN" sz="1600" b="1" i="0" u="none" strike="noStrike">
                          <a:solidFill>
                            <a:srgbClr val="000000"/>
                          </a:solidFill>
                          <a:effectLst/>
                          <a:latin typeface="Grandview" panose="020B0502040204020203" pitchFamily="34" charset="0"/>
                        </a:rPr>
                        <a:t>Example</a:t>
                      </a:r>
                    </a:p>
                  </a:txBody>
                  <a:tcPr marL="7620" marR="7620" marT="7620" marB="0" anchor="ctr">
                    <a:solidFill>
                      <a:schemeClr val="tx2">
                        <a:lumMod val="25000"/>
                        <a:lumOff val="75000"/>
                      </a:schemeClr>
                    </a:solidFill>
                  </a:tcPr>
                </a:tc>
                <a:extLst>
                  <a:ext uri="{0D108BD9-81ED-4DB2-BD59-A6C34878D82A}">
                    <a16:rowId xmlns:a16="http://schemas.microsoft.com/office/drawing/2014/main" xmlns="" val="2630831779"/>
                  </a:ext>
                </a:extLst>
              </a:tr>
              <a:tr h="741680">
                <a:tc>
                  <a:txBody>
                    <a:bodyPr/>
                    <a:lstStyle/>
                    <a:p>
                      <a:pPr algn="l" fontAlgn="ctr"/>
                      <a:r>
                        <a:rPr lang="en-US" sz="1600" b="1" i="0" u="none" strike="noStrike">
                          <a:solidFill>
                            <a:srgbClr val="000000"/>
                          </a:solidFill>
                          <a:effectLst/>
                          <a:latin typeface="Grandview" panose="020B0502040204020203" pitchFamily="34" charset="0"/>
                        </a:rPr>
                        <a:t>Concept Drift</a:t>
                      </a:r>
                      <a:r>
                        <a:rPr lang="en-US" sz="1600" b="0" i="0" u="none" strike="noStrike">
                          <a:solidFill>
                            <a:srgbClr val="000000"/>
                          </a:solidFill>
                          <a:effectLst/>
                          <a:latin typeface="Grandview" panose="020B0502040204020203" pitchFamily="34" charset="0"/>
                        </a:rPr>
                        <a:t> (Relationship between input and output changes)</a:t>
                      </a:r>
                      <a:endParaRPr lang="en-US" sz="1600" b="1"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600" b="0" i="0" u="none" strike="noStrike">
                          <a:solidFill>
                            <a:srgbClr val="000000"/>
                          </a:solidFill>
                          <a:effectLst/>
                          <a:latin typeface="Grandview" panose="020B0502040204020203" pitchFamily="34" charset="0"/>
                        </a:rPr>
                        <a:t>Monitor </a:t>
                      </a:r>
                      <a:r>
                        <a:rPr lang="en-US" sz="1600" b="1" i="0" u="none" strike="noStrike">
                          <a:solidFill>
                            <a:srgbClr val="000000"/>
                          </a:solidFill>
                          <a:effectLst/>
                          <a:latin typeface="Grandview" panose="020B0502040204020203" pitchFamily="34" charset="0"/>
                        </a:rPr>
                        <a:t>model accuracy drop</a:t>
                      </a:r>
                      <a:r>
                        <a:rPr lang="en-US" sz="1600" b="0" i="0" u="none" strike="noStrike">
                          <a:solidFill>
                            <a:srgbClr val="000000"/>
                          </a:solidFill>
                          <a:effectLst/>
                          <a:latin typeface="Grandview" panose="020B0502040204020203" pitchFamily="34" charset="0"/>
                        </a:rPr>
                        <a:t> over time.</a:t>
                      </a:r>
                    </a:p>
                  </a:txBody>
                  <a:tcPr marL="7620" marR="7620" marT="7620" marB="0" anchor="ctr"/>
                </a:tc>
                <a:tc>
                  <a:txBody>
                    <a:bodyPr/>
                    <a:lstStyle/>
                    <a:p>
                      <a:pPr algn="l" fontAlgn="ctr"/>
                      <a:r>
                        <a:rPr lang="en-US" sz="1600" b="0" i="0" u="none" strike="noStrike" dirty="0">
                          <a:solidFill>
                            <a:srgbClr val="000000"/>
                          </a:solidFill>
                          <a:effectLst/>
                          <a:latin typeface="Grandview" panose="020B0502040204020203" pitchFamily="34" charset="0"/>
                        </a:rPr>
                        <a:t>Track RMSE/MAE values for predictions.</a:t>
                      </a:r>
                    </a:p>
                  </a:txBody>
                  <a:tcPr marL="7620" marR="7620" marT="7620" marB="0" anchor="ctr"/>
                </a:tc>
                <a:extLst>
                  <a:ext uri="{0D108BD9-81ED-4DB2-BD59-A6C34878D82A}">
                    <a16:rowId xmlns:a16="http://schemas.microsoft.com/office/drawing/2014/main" xmlns="" val="1791795507"/>
                  </a:ext>
                </a:extLst>
              </a:tr>
              <a:tr h="370840">
                <a:tc>
                  <a:txBody>
                    <a:bodyPr/>
                    <a:lstStyle/>
                    <a:p>
                      <a:pPr algn="l" fontAlgn="ctr"/>
                      <a:r>
                        <a:rPr lang="en-US" sz="1600" b="1" i="0" u="none" strike="noStrike">
                          <a:solidFill>
                            <a:srgbClr val="000000"/>
                          </a:solidFill>
                          <a:effectLst/>
                          <a:latin typeface="Grandview" panose="020B0502040204020203" pitchFamily="34" charset="0"/>
                        </a:rPr>
                        <a:t>Covariate Drift</a:t>
                      </a:r>
                      <a:r>
                        <a:rPr lang="en-US" sz="1600" b="0" i="0" u="none" strike="noStrike">
                          <a:solidFill>
                            <a:srgbClr val="000000"/>
                          </a:solidFill>
                          <a:effectLst/>
                          <a:latin typeface="Grandview" panose="020B0502040204020203" pitchFamily="34" charset="0"/>
                        </a:rPr>
                        <a:t> (Feature distributions change)</a:t>
                      </a:r>
                      <a:endParaRPr lang="en-US" sz="1600" b="1"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600" b="0" i="0" u="none" strike="noStrike">
                          <a:solidFill>
                            <a:srgbClr val="000000"/>
                          </a:solidFill>
                          <a:effectLst/>
                          <a:latin typeface="Grandview" panose="020B0502040204020203" pitchFamily="34" charset="0"/>
                        </a:rPr>
                        <a:t>Use </a:t>
                      </a:r>
                      <a:r>
                        <a:rPr lang="en-US" sz="1600" b="1" i="0" u="none" strike="noStrike">
                          <a:solidFill>
                            <a:srgbClr val="000000"/>
                          </a:solidFill>
                          <a:effectLst/>
                          <a:latin typeface="Grandview" panose="020B0502040204020203" pitchFamily="34" charset="0"/>
                        </a:rPr>
                        <a:t>Kolmogorov-Smirnov (K-S) test</a:t>
                      </a:r>
                      <a:r>
                        <a:rPr lang="en-US" sz="1600" b="0" i="0" u="none" strike="noStrike">
                          <a:solidFill>
                            <a:srgbClr val="000000"/>
                          </a:solidFill>
                          <a:effectLst/>
                          <a:latin typeface="Grandview" panose="020B0502040204020203" pitchFamily="34" charset="0"/>
                        </a:rPr>
                        <a:t> to compare distributions.</a:t>
                      </a:r>
                    </a:p>
                  </a:txBody>
                  <a:tcPr marL="7620" marR="7620" marT="7620" marB="0" anchor="ctr"/>
                </a:tc>
                <a:tc>
                  <a:txBody>
                    <a:bodyPr/>
                    <a:lstStyle/>
                    <a:p>
                      <a:pPr algn="l" fontAlgn="ctr"/>
                      <a:r>
                        <a:rPr lang="en-US" sz="1600" b="0" i="0" u="none" strike="noStrike">
                          <a:solidFill>
                            <a:srgbClr val="000000"/>
                          </a:solidFill>
                          <a:effectLst/>
                          <a:latin typeface="Grandview" panose="020B0502040204020203" pitchFamily="34" charset="0"/>
                        </a:rPr>
                        <a:t>scipy.stats.ks_2samp(old_price, new_price)</a:t>
                      </a:r>
                    </a:p>
                  </a:txBody>
                  <a:tcPr marL="7620" marR="7620" marT="7620" marB="0" anchor="ctr"/>
                </a:tc>
                <a:extLst>
                  <a:ext uri="{0D108BD9-81ED-4DB2-BD59-A6C34878D82A}">
                    <a16:rowId xmlns:a16="http://schemas.microsoft.com/office/drawing/2014/main" xmlns="" val="1834782517"/>
                  </a:ext>
                </a:extLst>
              </a:tr>
              <a:tr h="370840">
                <a:tc>
                  <a:txBody>
                    <a:bodyPr/>
                    <a:lstStyle/>
                    <a:p>
                      <a:pPr algn="l" fontAlgn="ctr"/>
                      <a:r>
                        <a:rPr lang="en-US" sz="1600" b="1" i="0" u="none" strike="noStrike">
                          <a:solidFill>
                            <a:srgbClr val="000000"/>
                          </a:solidFill>
                          <a:effectLst/>
                          <a:latin typeface="Grandview" panose="020B0502040204020203" pitchFamily="34" charset="0"/>
                        </a:rPr>
                        <a:t>Prior Probability Drift</a:t>
                      </a:r>
                      <a:r>
                        <a:rPr lang="en-US" sz="1600" b="0" i="0" u="none" strike="noStrike">
                          <a:solidFill>
                            <a:srgbClr val="000000"/>
                          </a:solidFill>
                          <a:effectLst/>
                          <a:latin typeface="Grandview" panose="020B0502040204020203" pitchFamily="34" charset="0"/>
                        </a:rPr>
                        <a:t> (Target variable distribution shifts)</a:t>
                      </a:r>
                      <a:endParaRPr lang="en-US" sz="1600" b="1" i="0" u="none" strike="noStrike">
                        <a:solidFill>
                          <a:srgbClr val="000000"/>
                        </a:solidFill>
                        <a:effectLst/>
                        <a:latin typeface="Grandview" panose="020B0502040204020203" pitchFamily="34" charset="0"/>
                      </a:endParaRPr>
                    </a:p>
                  </a:txBody>
                  <a:tcPr marL="7620" marR="7620" marT="7620" marB="0" anchor="ctr"/>
                </a:tc>
                <a:tc>
                  <a:txBody>
                    <a:bodyPr/>
                    <a:lstStyle/>
                    <a:p>
                      <a:pPr algn="l" fontAlgn="ctr"/>
                      <a:r>
                        <a:rPr lang="en-US" sz="1600" b="0" i="0" u="none" strike="noStrike">
                          <a:solidFill>
                            <a:srgbClr val="000000"/>
                          </a:solidFill>
                          <a:effectLst/>
                          <a:latin typeface="Grandview" panose="020B0502040204020203" pitchFamily="34" charset="0"/>
                        </a:rPr>
                        <a:t>Compare </a:t>
                      </a:r>
                      <a:r>
                        <a:rPr lang="en-US" sz="1600" b="1" i="0" u="none" strike="noStrike">
                          <a:solidFill>
                            <a:srgbClr val="000000"/>
                          </a:solidFill>
                          <a:effectLst/>
                          <a:latin typeface="Grandview" panose="020B0502040204020203" pitchFamily="34" charset="0"/>
                        </a:rPr>
                        <a:t>class balance over time</a:t>
                      </a:r>
                      <a:r>
                        <a:rPr lang="en-US" sz="1600" b="0" i="0" u="none" strike="noStrike">
                          <a:solidFill>
                            <a:srgbClr val="000000"/>
                          </a:solidFill>
                          <a:effectLst/>
                          <a:latin typeface="Grandview" panose="020B0502040204020203" pitchFamily="34" charset="0"/>
                        </a:rPr>
                        <a:t>.</a:t>
                      </a:r>
                    </a:p>
                  </a:txBody>
                  <a:tcPr marL="7620" marR="7620" marT="7620" marB="0" anchor="ctr"/>
                </a:tc>
                <a:tc>
                  <a:txBody>
                    <a:bodyPr/>
                    <a:lstStyle/>
                    <a:p>
                      <a:pPr algn="l" fontAlgn="ctr"/>
                      <a:r>
                        <a:rPr lang="en-US" sz="1600" b="0" i="0" u="none" strike="noStrike" dirty="0" err="1">
                          <a:solidFill>
                            <a:srgbClr val="000000"/>
                          </a:solidFill>
                          <a:effectLst/>
                          <a:latin typeface="Grandview" panose="020B0502040204020203" pitchFamily="34" charset="0"/>
                        </a:rPr>
                        <a:t>df</a:t>
                      </a:r>
                      <a:r>
                        <a:rPr lang="en-US" sz="1600" b="0" i="0" u="none" strike="noStrike" dirty="0">
                          <a:solidFill>
                            <a:srgbClr val="000000"/>
                          </a:solidFill>
                          <a:effectLst/>
                          <a:latin typeface="Grandview" panose="020B0502040204020203" pitchFamily="34" charset="0"/>
                        </a:rPr>
                        <a:t>['</a:t>
                      </a:r>
                      <a:r>
                        <a:rPr lang="en-US" sz="1600" b="0" i="0" u="none" strike="noStrike" dirty="0" err="1">
                          <a:solidFill>
                            <a:srgbClr val="000000"/>
                          </a:solidFill>
                          <a:effectLst/>
                          <a:latin typeface="Grandview" panose="020B0502040204020203" pitchFamily="34" charset="0"/>
                        </a:rPr>
                        <a:t>price_range</a:t>
                      </a:r>
                      <a:r>
                        <a:rPr lang="en-US" sz="1600" b="0" i="0" u="none" strike="noStrike" dirty="0">
                          <a:solidFill>
                            <a:srgbClr val="000000"/>
                          </a:solidFill>
                          <a:effectLst/>
                          <a:latin typeface="Grandview" panose="020B0502040204020203" pitchFamily="34" charset="0"/>
                        </a:rPr>
                        <a:t>'].</a:t>
                      </a:r>
                      <a:r>
                        <a:rPr lang="en-US" sz="1600" b="0" i="0" u="none" strike="noStrike" dirty="0" err="1">
                          <a:solidFill>
                            <a:srgbClr val="000000"/>
                          </a:solidFill>
                          <a:effectLst/>
                          <a:latin typeface="Grandview" panose="020B0502040204020203" pitchFamily="34" charset="0"/>
                        </a:rPr>
                        <a:t>value_counts</a:t>
                      </a:r>
                      <a:r>
                        <a:rPr lang="en-US" sz="1600" b="0" i="0" u="none" strike="noStrike" dirty="0">
                          <a:solidFill>
                            <a:srgbClr val="000000"/>
                          </a:solidFill>
                          <a:effectLst/>
                          <a:latin typeface="Grandview" panose="020B0502040204020203" pitchFamily="34" charset="0"/>
                        </a:rPr>
                        <a:t>(normalize=True)</a:t>
                      </a:r>
                    </a:p>
                  </a:txBody>
                  <a:tcPr marL="7620" marR="7620" marT="7620" marB="0" anchor="ctr"/>
                </a:tc>
                <a:extLst>
                  <a:ext uri="{0D108BD9-81ED-4DB2-BD59-A6C34878D82A}">
                    <a16:rowId xmlns:a16="http://schemas.microsoft.com/office/drawing/2014/main" xmlns="" val="3295837985"/>
                  </a:ext>
                </a:extLst>
              </a:tr>
            </a:tbl>
          </a:graphicData>
        </a:graphic>
      </p:graphicFrame>
    </p:spTree>
    <p:extLst>
      <p:ext uri="{BB962C8B-B14F-4D97-AF65-F5344CB8AC3E}">
        <p14:creationId xmlns:p14="http://schemas.microsoft.com/office/powerpoint/2010/main" val="74836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5F183D-CCE7-F725-05FC-CEB72494F56F}"/>
            </a:ext>
          </a:extLst>
        </p:cNvPr>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516" y="50709"/>
            <a:ext cx="11844634" cy="6662607"/>
          </a:xfrm>
        </p:spPr>
      </p:pic>
    </p:spTree>
    <p:extLst>
      <p:ext uri="{BB962C8B-B14F-4D97-AF65-F5344CB8AC3E}">
        <p14:creationId xmlns:p14="http://schemas.microsoft.com/office/powerpoint/2010/main" val="409669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1033</Words>
  <Application>Microsoft Office PowerPoint</Application>
  <PresentationFormat>Widescreen</PresentationFormat>
  <Paragraphs>102</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Bierstadt</vt:lpstr>
      <vt:lpstr>Calibri</vt:lpstr>
      <vt:lpstr>Grandview</vt:lpstr>
      <vt:lpstr>Office Theme</vt:lpstr>
      <vt:lpstr>Data Pipeline Design for Car Prices Dataset</vt:lpstr>
      <vt:lpstr>Data Pipeline Overview</vt:lpstr>
      <vt:lpstr>Pipeline Components/Diagram</vt:lpstr>
      <vt:lpstr>Data Quality Validation</vt:lpstr>
      <vt:lpstr>Schema Evolution</vt:lpstr>
      <vt:lpstr>Data Drift Detection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Sales and Market Trends</dc:title>
  <dc:creator>ankith</dc:creator>
  <cp:lastModifiedBy>Microsoft account</cp:lastModifiedBy>
  <cp:revision>20</cp:revision>
  <dcterms:created xsi:type="dcterms:W3CDTF">2025-01-28T14:42:03Z</dcterms:created>
  <dcterms:modified xsi:type="dcterms:W3CDTF">2025-02-14T06:16:28Z</dcterms:modified>
</cp:coreProperties>
</file>