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CDDA92-B481-4833-A11B-738A29241B0E}" type="doc">
      <dgm:prSet loTypeId="urn:microsoft.com/office/officeart/2005/8/layout/chevron1" loCatId="process" qsTypeId="urn:microsoft.com/office/officeart/2005/8/quickstyle/simple2" qsCatId="simple" csTypeId="urn:microsoft.com/office/officeart/2005/8/colors/colorful2" csCatId="colorful"/>
      <dgm:spPr/>
      <dgm:t>
        <a:bodyPr/>
        <a:lstStyle/>
        <a:p>
          <a:endParaRPr lang="en-US"/>
        </a:p>
      </dgm:t>
    </dgm:pt>
    <dgm:pt modelId="{97E275F8-616E-44BF-8D60-4302FA0C0241}">
      <dgm:prSet/>
      <dgm:spPr/>
      <dgm:t>
        <a:bodyPr/>
        <a:lstStyle/>
        <a:p>
          <a:r>
            <a:rPr lang="en-US" b="1"/>
            <a:t>Develop a predictive model to estimate a vehicle's selling price based on its specifications, condition, mileage, and market trends.</a:t>
          </a:r>
          <a:endParaRPr lang="en-US"/>
        </a:p>
      </dgm:t>
    </dgm:pt>
    <dgm:pt modelId="{69DD9E1E-6B42-4B03-B466-89ADED1B004E}" type="parTrans" cxnId="{67B9050E-F3EF-4E3D-B10C-3D624C2E0C49}">
      <dgm:prSet/>
      <dgm:spPr/>
      <dgm:t>
        <a:bodyPr/>
        <a:lstStyle/>
        <a:p>
          <a:endParaRPr lang="en-US"/>
        </a:p>
      </dgm:t>
    </dgm:pt>
    <dgm:pt modelId="{78632146-6387-4FD6-A257-28FFF70CD1BC}" type="sibTrans" cxnId="{67B9050E-F3EF-4E3D-B10C-3D624C2E0C49}">
      <dgm:prSet/>
      <dgm:spPr/>
      <dgm:t>
        <a:bodyPr/>
        <a:lstStyle/>
        <a:p>
          <a:endParaRPr lang="en-US"/>
        </a:p>
      </dgm:t>
    </dgm:pt>
    <dgm:pt modelId="{4876152D-9BC0-49C8-9182-73A67275F052}">
      <dgm:prSet/>
      <dgm:spPr/>
      <dgm:t>
        <a:bodyPr/>
        <a:lstStyle/>
        <a:p>
          <a:r>
            <a:rPr lang="en-US"/>
            <a:t>To be more effective in their decision-making, a correct estimate of vehicle selling prices is of paramount importance to buyers, sellers, and dealers. Hence, the objective is to make an ML model that will take into consideration historical sales data of vehicles for safe price prediction using some characteristics, say, make, model, year, condition, mileage, and market trends. </a:t>
          </a:r>
        </a:p>
      </dgm:t>
    </dgm:pt>
    <dgm:pt modelId="{53486EF5-77F0-4ADC-A2F5-D9B3C2048AFB}" type="parTrans" cxnId="{9AA2ACB1-D67C-4760-8E03-AB35F48A9748}">
      <dgm:prSet/>
      <dgm:spPr/>
      <dgm:t>
        <a:bodyPr/>
        <a:lstStyle/>
        <a:p>
          <a:endParaRPr lang="en-US"/>
        </a:p>
      </dgm:t>
    </dgm:pt>
    <dgm:pt modelId="{FBCDA688-4A8B-4D32-847A-7E3FAF663DBF}" type="sibTrans" cxnId="{9AA2ACB1-D67C-4760-8E03-AB35F48A9748}">
      <dgm:prSet/>
      <dgm:spPr/>
      <dgm:t>
        <a:bodyPr/>
        <a:lstStyle/>
        <a:p>
          <a:endParaRPr lang="en-US"/>
        </a:p>
      </dgm:t>
    </dgm:pt>
    <dgm:pt modelId="{ED4D98F9-9041-4461-A90D-632D0E03CE11}" type="pres">
      <dgm:prSet presAssocID="{5FCDDA92-B481-4833-A11B-738A29241B0E}" presName="Name0" presStyleCnt="0">
        <dgm:presLayoutVars>
          <dgm:dir/>
          <dgm:animLvl val="lvl"/>
          <dgm:resizeHandles val="exact"/>
        </dgm:presLayoutVars>
      </dgm:prSet>
      <dgm:spPr/>
      <dgm:t>
        <a:bodyPr/>
        <a:lstStyle/>
        <a:p>
          <a:endParaRPr lang="en-IN"/>
        </a:p>
      </dgm:t>
    </dgm:pt>
    <dgm:pt modelId="{B58A56DA-5A53-46AE-952F-6276EAD9C042}" type="pres">
      <dgm:prSet presAssocID="{97E275F8-616E-44BF-8D60-4302FA0C0241}" presName="parTxOnly" presStyleLbl="node1" presStyleIdx="0" presStyleCnt="2">
        <dgm:presLayoutVars>
          <dgm:chMax val="0"/>
          <dgm:chPref val="0"/>
          <dgm:bulletEnabled val="1"/>
        </dgm:presLayoutVars>
      </dgm:prSet>
      <dgm:spPr/>
      <dgm:t>
        <a:bodyPr/>
        <a:lstStyle/>
        <a:p>
          <a:endParaRPr lang="en-IN"/>
        </a:p>
      </dgm:t>
    </dgm:pt>
    <dgm:pt modelId="{2303EB0A-D416-4E24-9B99-3DEB496E5C2D}" type="pres">
      <dgm:prSet presAssocID="{78632146-6387-4FD6-A257-28FFF70CD1BC}" presName="parTxOnlySpace" presStyleCnt="0"/>
      <dgm:spPr/>
    </dgm:pt>
    <dgm:pt modelId="{B97EA058-9785-4582-9136-34A9192E1F3B}" type="pres">
      <dgm:prSet presAssocID="{4876152D-9BC0-49C8-9182-73A67275F052}" presName="parTxOnly" presStyleLbl="node1" presStyleIdx="1" presStyleCnt="2">
        <dgm:presLayoutVars>
          <dgm:chMax val="0"/>
          <dgm:chPref val="0"/>
          <dgm:bulletEnabled val="1"/>
        </dgm:presLayoutVars>
      </dgm:prSet>
      <dgm:spPr/>
      <dgm:t>
        <a:bodyPr/>
        <a:lstStyle/>
        <a:p>
          <a:endParaRPr lang="en-IN"/>
        </a:p>
      </dgm:t>
    </dgm:pt>
  </dgm:ptLst>
  <dgm:cxnLst>
    <dgm:cxn modelId="{67B9050E-F3EF-4E3D-B10C-3D624C2E0C49}" srcId="{5FCDDA92-B481-4833-A11B-738A29241B0E}" destId="{97E275F8-616E-44BF-8D60-4302FA0C0241}" srcOrd="0" destOrd="0" parTransId="{69DD9E1E-6B42-4B03-B466-89ADED1B004E}" sibTransId="{78632146-6387-4FD6-A257-28FFF70CD1BC}"/>
    <dgm:cxn modelId="{4DE8A6E2-FB55-4072-87F0-5FFA184CFF65}" type="presOf" srcId="{5FCDDA92-B481-4833-A11B-738A29241B0E}" destId="{ED4D98F9-9041-4461-A90D-632D0E03CE11}" srcOrd="0" destOrd="0" presId="urn:microsoft.com/office/officeart/2005/8/layout/chevron1"/>
    <dgm:cxn modelId="{E307B455-084A-410D-A20C-88813316445D}" type="presOf" srcId="{4876152D-9BC0-49C8-9182-73A67275F052}" destId="{B97EA058-9785-4582-9136-34A9192E1F3B}" srcOrd="0" destOrd="0" presId="urn:microsoft.com/office/officeart/2005/8/layout/chevron1"/>
    <dgm:cxn modelId="{534C43DE-13FA-444C-972B-C1FE834AD639}" type="presOf" srcId="{97E275F8-616E-44BF-8D60-4302FA0C0241}" destId="{B58A56DA-5A53-46AE-952F-6276EAD9C042}" srcOrd="0" destOrd="0" presId="urn:microsoft.com/office/officeart/2005/8/layout/chevron1"/>
    <dgm:cxn modelId="{9AA2ACB1-D67C-4760-8E03-AB35F48A9748}" srcId="{5FCDDA92-B481-4833-A11B-738A29241B0E}" destId="{4876152D-9BC0-49C8-9182-73A67275F052}" srcOrd="1" destOrd="0" parTransId="{53486EF5-77F0-4ADC-A2F5-D9B3C2048AFB}" sibTransId="{FBCDA688-4A8B-4D32-847A-7E3FAF663DBF}"/>
    <dgm:cxn modelId="{85D3DFCD-E229-492D-94E0-C1E98C5DF954}" type="presParOf" srcId="{ED4D98F9-9041-4461-A90D-632D0E03CE11}" destId="{B58A56DA-5A53-46AE-952F-6276EAD9C042}" srcOrd="0" destOrd="0" presId="urn:microsoft.com/office/officeart/2005/8/layout/chevron1"/>
    <dgm:cxn modelId="{531B3249-AEA7-471D-8337-47FE4E1DEF00}" type="presParOf" srcId="{ED4D98F9-9041-4461-A90D-632D0E03CE11}" destId="{2303EB0A-D416-4E24-9B99-3DEB496E5C2D}" srcOrd="1" destOrd="0" presId="urn:microsoft.com/office/officeart/2005/8/layout/chevron1"/>
    <dgm:cxn modelId="{B276BEB6-3A68-4CA3-93E8-DBF97553A9A5}" type="presParOf" srcId="{ED4D98F9-9041-4461-A90D-632D0E03CE11}" destId="{B97EA058-9785-4582-9136-34A9192E1F3B}"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A56DA-5A53-46AE-952F-6276EAD9C042}">
      <dsp:nvSpPr>
        <dsp:cNvPr id="0" name=""/>
        <dsp:cNvSpPr/>
      </dsp:nvSpPr>
      <dsp:spPr>
        <a:xfrm>
          <a:off x="9242" y="1070709"/>
          <a:ext cx="5524797" cy="2209919"/>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1" kern="1200"/>
            <a:t>Develop a predictive model to estimate a vehicle's selling price based on its specifications, condition, mileage, and market trends.</a:t>
          </a:r>
          <a:endParaRPr lang="en-US" sz="1200" kern="1200"/>
        </a:p>
      </dsp:txBody>
      <dsp:txXfrm>
        <a:off x="1114202" y="1070709"/>
        <a:ext cx="3314878" cy="2209919"/>
      </dsp:txXfrm>
    </dsp:sp>
    <dsp:sp modelId="{B97EA058-9785-4582-9136-34A9192E1F3B}">
      <dsp:nvSpPr>
        <dsp:cNvPr id="0" name=""/>
        <dsp:cNvSpPr/>
      </dsp:nvSpPr>
      <dsp:spPr>
        <a:xfrm>
          <a:off x="4981560" y="1070709"/>
          <a:ext cx="5524797" cy="2209919"/>
        </a:xfrm>
        <a:prstGeom prst="chevron">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To be more effective in their decision-making, a correct estimate of vehicle selling prices is of paramount importance to buyers, sellers, and dealers. Hence, the objective is to make an ML model that will take into consideration historical sales data of vehicles for safe price prediction using some characteristics, say, make, model, year, condition, mileage, and market trends. </a:t>
          </a:r>
        </a:p>
      </dsp:txBody>
      <dsp:txXfrm>
        <a:off x="6086520" y="1070709"/>
        <a:ext cx="3314878" cy="220991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22ACE-D195-45E7-B03B-81E60A3564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23307FA-8357-78B7-79EE-8534DD8BD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6B98E49-9A5C-31F1-A366-48EDB9D43A7D}"/>
              </a:ext>
            </a:extLst>
          </p:cNvPr>
          <p:cNvSpPr>
            <a:spLocks noGrp="1"/>
          </p:cNvSpPr>
          <p:nvPr>
            <p:ph type="dt" sz="half" idx="10"/>
          </p:nvPr>
        </p:nvSpPr>
        <p:spPr/>
        <p:txBody>
          <a:bodyPr/>
          <a:lstStyle/>
          <a:p>
            <a:fld id="{7BEF2F41-7BE9-40C2-9C50-D91918392F6B}" type="datetimeFigureOut">
              <a:rPr lang="en-IN" smtClean="0"/>
              <a:t>28-01-2025</a:t>
            </a:fld>
            <a:endParaRPr lang="en-IN"/>
          </a:p>
        </p:txBody>
      </p:sp>
      <p:sp>
        <p:nvSpPr>
          <p:cNvPr id="5" name="Footer Placeholder 4">
            <a:extLst>
              <a:ext uri="{FF2B5EF4-FFF2-40B4-BE49-F238E27FC236}">
                <a16:creationId xmlns:a16="http://schemas.microsoft.com/office/drawing/2014/main" xmlns="" id="{7B5F1262-6F1C-CF3B-8D7E-DC80CF1BDC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0625A72-3E4F-E2D0-9462-107C34F140D7}"/>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148509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08F12B-B1A6-7028-BA1B-AB109BD21F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EB681DE-7170-EA5A-9425-7A444D504E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F16464F-58F0-4174-B8F9-118999E3B221}"/>
              </a:ext>
            </a:extLst>
          </p:cNvPr>
          <p:cNvSpPr>
            <a:spLocks noGrp="1"/>
          </p:cNvSpPr>
          <p:nvPr>
            <p:ph type="dt" sz="half" idx="10"/>
          </p:nvPr>
        </p:nvSpPr>
        <p:spPr/>
        <p:txBody>
          <a:bodyPr/>
          <a:lstStyle/>
          <a:p>
            <a:fld id="{7BEF2F41-7BE9-40C2-9C50-D91918392F6B}" type="datetimeFigureOut">
              <a:rPr lang="en-IN" smtClean="0"/>
              <a:t>28-01-2025</a:t>
            </a:fld>
            <a:endParaRPr lang="en-IN"/>
          </a:p>
        </p:txBody>
      </p:sp>
      <p:sp>
        <p:nvSpPr>
          <p:cNvPr id="5" name="Footer Placeholder 4">
            <a:extLst>
              <a:ext uri="{FF2B5EF4-FFF2-40B4-BE49-F238E27FC236}">
                <a16:creationId xmlns:a16="http://schemas.microsoft.com/office/drawing/2014/main" xmlns="" id="{44D326E7-7400-D5A0-7E49-EAAD0ED23D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EFCC5DA-A29D-AAD2-B380-E54725B73217}"/>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281632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3324A75-79F1-A50A-E7C0-12F0C226B1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2027FEC-A9BF-9709-8601-74CDD1D17B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271D6C-A309-3E1F-94FD-F28B33D16780}"/>
              </a:ext>
            </a:extLst>
          </p:cNvPr>
          <p:cNvSpPr>
            <a:spLocks noGrp="1"/>
          </p:cNvSpPr>
          <p:nvPr>
            <p:ph type="dt" sz="half" idx="10"/>
          </p:nvPr>
        </p:nvSpPr>
        <p:spPr/>
        <p:txBody>
          <a:bodyPr/>
          <a:lstStyle/>
          <a:p>
            <a:fld id="{7BEF2F41-7BE9-40C2-9C50-D91918392F6B}" type="datetimeFigureOut">
              <a:rPr lang="en-IN" smtClean="0"/>
              <a:t>28-01-2025</a:t>
            </a:fld>
            <a:endParaRPr lang="en-IN"/>
          </a:p>
        </p:txBody>
      </p:sp>
      <p:sp>
        <p:nvSpPr>
          <p:cNvPr id="5" name="Footer Placeholder 4">
            <a:extLst>
              <a:ext uri="{FF2B5EF4-FFF2-40B4-BE49-F238E27FC236}">
                <a16:creationId xmlns:a16="http://schemas.microsoft.com/office/drawing/2014/main" xmlns="" id="{49C8D9CB-E108-674E-DB35-5D892ADC6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1E8B962-1EBD-53B6-8F92-1E5436078B56}"/>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348821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8B820-9FC6-E603-5D41-6381AE5FB2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567AEDC-EC46-6B4C-6C81-A85F49958B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9BC0005-3D47-6D92-E9D5-25F5DB7BF243}"/>
              </a:ext>
            </a:extLst>
          </p:cNvPr>
          <p:cNvSpPr>
            <a:spLocks noGrp="1"/>
          </p:cNvSpPr>
          <p:nvPr>
            <p:ph type="dt" sz="half" idx="10"/>
          </p:nvPr>
        </p:nvSpPr>
        <p:spPr/>
        <p:txBody>
          <a:bodyPr/>
          <a:lstStyle/>
          <a:p>
            <a:fld id="{7BEF2F41-7BE9-40C2-9C50-D91918392F6B}" type="datetimeFigureOut">
              <a:rPr lang="en-IN" smtClean="0"/>
              <a:t>28-01-2025</a:t>
            </a:fld>
            <a:endParaRPr lang="en-IN"/>
          </a:p>
        </p:txBody>
      </p:sp>
      <p:sp>
        <p:nvSpPr>
          <p:cNvPr id="5" name="Footer Placeholder 4">
            <a:extLst>
              <a:ext uri="{FF2B5EF4-FFF2-40B4-BE49-F238E27FC236}">
                <a16:creationId xmlns:a16="http://schemas.microsoft.com/office/drawing/2014/main" xmlns="" id="{1B8531E6-1B36-B35F-4695-702B36FAD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D2CCAAA-5CD3-53A3-5063-8CE2E1D79DCE}"/>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4814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14B01-1837-CF71-2163-32617003D5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DD0DA81-91FD-24AB-5667-D3FFD6F661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4690344-B31C-C6F7-7442-4BE158ABF980}"/>
              </a:ext>
            </a:extLst>
          </p:cNvPr>
          <p:cNvSpPr>
            <a:spLocks noGrp="1"/>
          </p:cNvSpPr>
          <p:nvPr>
            <p:ph type="dt" sz="half" idx="10"/>
          </p:nvPr>
        </p:nvSpPr>
        <p:spPr/>
        <p:txBody>
          <a:bodyPr/>
          <a:lstStyle/>
          <a:p>
            <a:fld id="{7BEF2F41-7BE9-40C2-9C50-D91918392F6B}" type="datetimeFigureOut">
              <a:rPr lang="en-IN" smtClean="0"/>
              <a:t>28-01-2025</a:t>
            </a:fld>
            <a:endParaRPr lang="en-IN"/>
          </a:p>
        </p:txBody>
      </p:sp>
      <p:sp>
        <p:nvSpPr>
          <p:cNvPr id="5" name="Footer Placeholder 4">
            <a:extLst>
              <a:ext uri="{FF2B5EF4-FFF2-40B4-BE49-F238E27FC236}">
                <a16:creationId xmlns:a16="http://schemas.microsoft.com/office/drawing/2014/main" xmlns="" id="{5F9CBFE5-C555-1D36-E7EF-34C24450F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188587D-A2EC-8BA2-EF79-8E3306DEA18B}"/>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274194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E5F70F-B46F-5A9C-1847-E495C029A8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C133161-E873-1C56-DFB0-DDA089A69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C2BF985-9BE5-B1A5-2CB4-FC82906DD4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EFC5E34-740B-894A-B9D7-7AEE33F52AA2}"/>
              </a:ext>
            </a:extLst>
          </p:cNvPr>
          <p:cNvSpPr>
            <a:spLocks noGrp="1"/>
          </p:cNvSpPr>
          <p:nvPr>
            <p:ph type="dt" sz="half" idx="10"/>
          </p:nvPr>
        </p:nvSpPr>
        <p:spPr/>
        <p:txBody>
          <a:bodyPr/>
          <a:lstStyle/>
          <a:p>
            <a:fld id="{7BEF2F41-7BE9-40C2-9C50-D91918392F6B}" type="datetimeFigureOut">
              <a:rPr lang="en-IN" smtClean="0"/>
              <a:t>28-01-2025</a:t>
            </a:fld>
            <a:endParaRPr lang="en-IN"/>
          </a:p>
        </p:txBody>
      </p:sp>
      <p:sp>
        <p:nvSpPr>
          <p:cNvPr id="6" name="Footer Placeholder 5">
            <a:extLst>
              <a:ext uri="{FF2B5EF4-FFF2-40B4-BE49-F238E27FC236}">
                <a16:creationId xmlns:a16="http://schemas.microsoft.com/office/drawing/2014/main" xmlns="" id="{4C66F099-583D-D0B0-F6E0-EFCE5A8ACF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46076F0-A98D-F09A-8F41-4D398004BB7E}"/>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118092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3024E-ED8A-0E6A-3A5E-9AFB3A2FA6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28822B6-0E86-3FE7-C256-AFF270E66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F8E2B00-D4CE-3E59-E4FF-448B263522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D9FA891-48D7-9C8B-9FAD-342C361BC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B9A2AB4-18BD-B41A-5061-E304B71F3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A82F566-7883-B498-949E-E623385BC418}"/>
              </a:ext>
            </a:extLst>
          </p:cNvPr>
          <p:cNvSpPr>
            <a:spLocks noGrp="1"/>
          </p:cNvSpPr>
          <p:nvPr>
            <p:ph type="dt" sz="half" idx="10"/>
          </p:nvPr>
        </p:nvSpPr>
        <p:spPr/>
        <p:txBody>
          <a:bodyPr/>
          <a:lstStyle/>
          <a:p>
            <a:fld id="{7BEF2F41-7BE9-40C2-9C50-D91918392F6B}" type="datetimeFigureOut">
              <a:rPr lang="en-IN" smtClean="0"/>
              <a:t>28-01-2025</a:t>
            </a:fld>
            <a:endParaRPr lang="en-IN"/>
          </a:p>
        </p:txBody>
      </p:sp>
      <p:sp>
        <p:nvSpPr>
          <p:cNvPr id="8" name="Footer Placeholder 7">
            <a:extLst>
              <a:ext uri="{FF2B5EF4-FFF2-40B4-BE49-F238E27FC236}">
                <a16:creationId xmlns:a16="http://schemas.microsoft.com/office/drawing/2014/main" xmlns="" id="{73A006BF-DE95-0546-A6D3-00DA02E51D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87C50F7-155A-228C-F7F3-BAC87666E807}"/>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26495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1C8DAE-6618-4295-9E07-68F0A9A610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E0F4AF4-381C-75BD-C239-FDD7D75ED9F4}"/>
              </a:ext>
            </a:extLst>
          </p:cNvPr>
          <p:cNvSpPr>
            <a:spLocks noGrp="1"/>
          </p:cNvSpPr>
          <p:nvPr>
            <p:ph type="dt" sz="half" idx="10"/>
          </p:nvPr>
        </p:nvSpPr>
        <p:spPr/>
        <p:txBody>
          <a:bodyPr/>
          <a:lstStyle/>
          <a:p>
            <a:fld id="{7BEF2F41-7BE9-40C2-9C50-D91918392F6B}" type="datetimeFigureOut">
              <a:rPr lang="en-IN" smtClean="0"/>
              <a:t>28-01-2025</a:t>
            </a:fld>
            <a:endParaRPr lang="en-IN"/>
          </a:p>
        </p:txBody>
      </p:sp>
      <p:sp>
        <p:nvSpPr>
          <p:cNvPr id="4" name="Footer Placeholder 3">
            <a:extLst>
              <a:ext uri="{FF2B5EF4-FFF2-40B4-BE49-F238E27FC236}">
                <a16:creationId xmlns:a16="http://schemas.microsoft.com/office/drawing/2014/main" xmlns="" id="{C7BC2047-A300-2930-4BDC-5D8A72425E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CD033A1-ACA2-7A7C-46C6-BE403D310FE1}"/>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402943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BBCE85-9959-A889-1364-C6F140EF6AEF}"/>
              </a:ext>
            </a:extLst>
          </p:cNvPr>
          <p:cNvSpPr>
            <a:spLocks noGrp="1"/>
          </p:cNvSpPr>
          <p:nvPr>
            <p:ph type="dt" sz="half" idx="10"/>
          </p:nvPr>
        </p:nvSpPr>
        <p:spPr/>
        <p:txBody>
          <a:bodyPr/>
          <a:lstStyle/>
          <a:p>
            <a:fld id="{7BEF2F41-7BE9-40C2-9C50-D91918392F6B}" type="datetimeFigureOut">
              <a:rPr lang="en-IN" smtClean="0"/>
              <a:t>28-01-2025</a:t>
            </a:fld>
            <a:endParaRPr lang="en-IN"/>
          </a:p>
        </p:txBody>
      </p:sp>
      <p:sp>
        <p:nvSpPr>
          <p:cNvPr id="3" name="Footer Placeholder 2">
            <a:extLst>
              <a:ext uri="{FF2B5EF4-FFF2-40B4-BE49-F238E27FC236}">
                <a16:creationId xmlns:a16="http://schemas.microsoft.com/office/drawing/2014/main" xmlns="" id="{A23020C9-9567-092C-B1FE-A396D6BDD5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58B2FB0-5EDF-F40A-8CE8-D1B71AEDB11E}"/>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152643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9C8B7-0AE2-BD66-D381-51F21C3F2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EA8C0F1-423C-778C-9E31-79D8D59FA3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596AE9C-5D38-729E-4A32-D11F3E422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4215F20-E1AA-EFC0-987C-0CECECEF15D6}"/>
              </a:ext>
            </a:extLst>
          </p:cNvPr>
          <p:cNvSpPr>
            <a:spLocks noGrp="1"/>
          </p:cNvSpPr>
          <p:nvPr>
            <p:ph type="dt" sz="half" idx="10"/>
          </p:nvPr>
        </p:nvSpPr>
        <p:spPr/>
        <p:txBody>
          <a:bodyPr/>
          <a:lstStyle/>
          <a:p>
            <a:fld id="{7BEF2F41-7BE9-40C2-9C50-D91918392F6B}" type="datetimeFigureOut">
              <a:rPr lang="en-IN" smtClean="0"/>
              <a:t>28-01-2025</a:t>
            </a:fld>
            <a:endParaRPr lang="en-IN"/>
          </a:p>
        </p:txBody>
      </p:sp>
      <p:sp>
        <p:nvSpPr>
          <p:cNvPr id="6" name="Footer Placeholder 5">
            <a:extLst>
              <a:ext uri="{FF2B5EF4-FFF2-40B4-BE49-F238E27FC236}">
                <a16:creationId xmlns:a16="http://schemas.microsoft.com/office/drawing/2014/main" xmlns="" id="{BF00C1A8-3560-CC8E-BBC1-1CF1F8B076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D8297C9-9DF0-2356-2FAA-E5C2B24BDE37}"/>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115534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008B68-7770-1FFD-627B-CF0313C74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B38D58A-2259-9376-C4DF-106CD1AD3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F3C5500-47A0-5510-4E0C-42B16427E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C30F09E-CD1B-C3F9-26CC-7C3C421DD0A1}"/>
              </a:ext>
            </a:extLst>
          </p:cNvPr>
          <p:cNvSpPr>
            <a:spLocks noGrp="1"/>
          </p:cNvSpPr>
          <p:nvPr>
            <p:ph type="dt" sz="half" idx="10"/>
          </p:nvPr>
        </p:nvSpPr>
        <p:spPr/>
        <p:txBody>
          <a:bodyPr/>
          <a:lstStyle/>
          <a:p>
            <a:fld id="{7BEF2F41-7BE9-40C2-9C50-D91918392F6B}" type="datetimeFigureOut">
              <a:rPr lang="en-IN" smtClean="0"/>
              <a:t>28-01-2025</a:t>
            </a:fld>
            <a:endParaRPr lang="en-IN"/>
          </a:p>
        </p:txBody>
      </p:sp>
      <p:sp>
        <p:nvSpPr>
          <p:cNvPr id="6" name="Footer Placeholder 5">
            <a:extLst>
              <a:ext uri="{FF2B5EF4-FFF2-40B4-BE49-F238E27FC236}">
                <a16:creationId xmlns:a16="http://schemas.microsoft.com/office/drawing/2014/main" xmlns="" id="{89085EF8-8DCA-9D26-8E85-A6A2D55B1E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5F25ADB-E138-4664-9C9C-F76883909BA8}"/>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110023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D1F2687-ED1D-64D9-7EAD-B1F746621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4678EB8-F74A-A9D1-EF74-82E5F44B8B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BB51F4B-07EB-96C0-4B03-4FE8D9EB7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EF2F41-7BE9-40C2-9C50-D91918392F6B}" type="datetimeFigureOut">
              <a:rPr lang="en-IN" smtClean="0"/>
              <a:t>28-01-2025</a:t>
            </a:fld>
            <a:endParaRPr lang="en-IN"/>
          </a:p>
        </p:txBody>
      </p:sp>
      <p:sp>
        <p:nvSpPr>
          <p:cNvPr id="5" name="Footer Placeholder 4">
            <a:extLst>
              <a:ext uri="{FF2B5EF4-FFF2-40B4-BE49-F238E27FC236}">
                <a16:creationId xmlns:a16="http://schemas.microsoft.com/office/drawing/2014/main" xmlns="" id="{56411374-CD4B-1CEC-9F68-6769529AA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2140E1D3-FD40-6DEB-9042-0AC1CF61D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8B4CB1-CFEF-4F43-8576-69A4CE403951}" type="slidenum">
              <a:rPr lang="en-IN" smtClean="0"/>
              <a:t>‹#›</a:t>
            </a:fld>
            <a:endParaRPr lang="en-IN"/>
          </a:p>
        </p:txBody>
      </p:sp>
    </p:spTree>
    <p:extLst>
      <p:ext uri="{BB962C8B-B14F-4D97-AF65-F5344CB8AC3E}">
        <p14:creationId xmlns:p14="http://schemas.microsoft.com/office/powerpoint/2010/main" val="58446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syedanwarafridi/vehicle-sales-data"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8320351-9FA2-4A26-885B-BB8F3E4902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68CD2EFB-78C2-4C6E-A6B9-4ED12FAD5B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Cars parked in a line">
            <a:extLst>
              <a:ext uri="{FF2B5EF4-FFF2-40B4-BE49-F238E27FC236}">
                <a16:creationId xmlns:a16="http://schemas.microsoft.com/office/drawing/2014/main" xmlns="" id="{779AE1D7-5E4C-6E37-690E-1328D1A0D3D8}"/>
              </a:ext>
            </a:extLst>
          </p:cNvPr>
          <p:cNvPicPr>
            <a:picLocks noChangeAspect="1"/>
          </p:cNvPicPr>
          <p:nvPr/>
        </p:nvPicPr>
        <p:blipFill>
          <a:blip r:embed="rId2">
            <a:alphaModFix amt="60000"/>
          </a:blip>
          <a:srcRect t="6188" b="18812"/>
          <a:stretch/>
        </p:blipFill>
        <p:spPr>
          <a:xfrm>
            <a:off x="-1" y="10"/>
            <a:ext cx="12192001" cy="6857990"/>
          </a:xfrm>
          <a:prstGeom prst="rect">
            <a:avLst/>
          </a:prstGeom>
        </p:spPr>
      </p:pic>
      <p:sp>
        <p:nvSpPr>
          <p:cNvPr id="2" name="Title 1">
            <a:extLst>
              <a:ext uri="{FF2B5EF4-FFF2-40B4-BE49-F238E27FC236}">
                <a16:creationId xmlns:a16="http://schemas.microsoft.com/office/drawing/2014/main" xmlns="" id="{405AF545-B505-30F4-4F6B-B4CD7692C071}"/>
              </a:ext>
            </a:extLst>
          </p:cNvPr>
          <p:cNvSpPr>
            <a:spLocks noGrp="1"/>
          </p:cNvSpPr>
          <p:nvPr>
            <p:ph type="ctrTitle"/>
          </p:nvPr>
        </p:nvSpPr>
        <p:spPr>
          <a:xfrm>
            <a:off x="841248" y="600427"/>
            <a:ext cx="9875520" cy="3299902"/>
          </a:xfrm>
        </p:spPr>
        <p:txBody>
          <a:bodyPr>
            <a:normAutofit/>
          </a:bodyPr>
          <a:lstStyle/>
          <a:p>
            <a:pPr algn="l"/>
            <a:r>
              <a:rPr lang="en-US" sz="8200" b="0" i="0">
                <a:solidFill>
                  <a:srgbClr val="FFFFFF"/>
                </a:solidFill>
                <a:effectLst/>
                <a:latin typeface="Inter"/>
              </a:rPr>
              <a:t>Vehicle Sales and Market Trends </a:t>
            </a:r>
            <a:endParaRPr lang="en-IN" sz="8200">
              <a:solidFill>
                <a:srgbClr val="FFFFFF"/>
              </a:solidFill>
            </a:endParaRPr>
          </a:p>
        </p:txBody>
      </p:sp>
    </p:spTree>
    <p:extLst>
      <p:ext uri="{BB962C8B-B14F-4D97-AF65-F5344CB8AC3E}">
        <p14:creationId xmlns:p14="http://schemas.microsoft.com/office/powerpoint/2010/main" val="340262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xmlns=""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xmlns="" id="{CBF3162D-11BD-F29A-E8D3-1C72205F82AD}"/>
              </a:ext>
            </a:extLst>
          </p:cNvPr>
          <p:cNvPicPr>
            <a:picLocks noChangeAspect="1"/>
          </p:cNvPicPr>
          <p:nvPr/>
        </p:nvPicPr>
        <p:blipFill>
          <a:blip r:embed="rId2">
            <a:alphaModFix amt="35000"/>
          </a:blip>
          <a:srcRect t="15730"/>
          <a:stretch/>
        </p:blipFill>
        <p:spPr>
          <a:xfrm>
            <a:off x="20" y="1"/>
            <a:ext cx="12191980" cy="6857999"/>
          </a:xfrm>
          <a:prstGeom prst="rect">
            <a:avLst/>
          </a:prstGeom>
        </p:spPr>
      </p:pic>
      <p:sp>
        <p:nvSpPr>
          <p:cNvPr id="4" name="Title 3">
            <a:extLst>
              <a:ext uri="{FF2B5EF4-FFF2-40B4-BE49-F238E27FC236}">
                <a16:creationId xmlns:a16="http://schemas.microsoft.com/office/drawing/2014/main" xmlns="" id="{648491A4-6C85-B422-84F2-53C40D5540B7}"/>
              </a:ext>
            </a:extLst>
          </p:cNvPr>
          <p:cNvSpPr>
            <a:spLocks noGrp="1"/>
          </p:cNvSpPr>
          <p:nvPr>
            <p:ph type="title"/>
          </p:nvPr>
        </p:nvSpPr>
        <p:spPr>
          <a:xfrm>
            <a:off x="838199" y="1065862"/>
            <a:ext cx="6052955" cy="4726276"/>
          </a:xfrm>
        </p:spPr>
        <p:txBody>
          <a:bodyPr>
            <a:normAutofit/>
          </a:bodyPr>
          <a:lstStyle/>
          <a:p>
            <a:pPr algn="r"/>
            <a:r>
              <a:rPr lang="en-US" sz="8000" dirty="0">
                <a:ln w="22225">
                  <a:solidFill>
                    <a:srgbClr val="FFFFFF"/>
                  </a:solidFill>
                </a:ln>
                <a:noFill/>
              </a:rPr>
              <a:t>Overview Of Dataset</a:t>
            </a:r>
            <a:br>
              <a:rPr lang="en-US" sz="8000" dirty="0">
                <a:ln w="22225">
                  <a:solidFill>
                    <a:srgbClr val="FFFFFF"/>
                  </a:solidFill>
                </a:ln>
                <a:noFill/>
              </a:rPr>
            </a:br>
            <a:endParaRPr lang="en-IN" sz="8000" dirty="0">
              <a:ln w="22225">
                <a:solidFill>
                  <a:srgbClr val="FFFFFF"/>
                </a:solidFill>
              </a:ln>
              <a:noFill/>
            </a:endParaRPr>
          </a:p>
        </p:txBody>
      </p:sp>
      <p:cxnSp>
        <p:nvCxnSpPr>
          <p:cNvPr id="34" name="Straight Connector 33">
            <a:extLst>
              <a:ext uri="{FF2B5EF4-FFF2-40B4-BE49-F238E27FC236}">
                <a16:creationId xmlns:a16="http://schemas.microsoft.com/office/drawing/2014/main" xmlns="" id="{96A8629B-8289-498B-939B-1CA0C106182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FCE687DF-E7EB-66D5-B57D-AD41EB231C80}"/>
              </a:ext>
            </a:extLst>
          </p:cNvPr>
          <p:cNvSpPr>
            <a:spLocks noGrp="1"/>
          </p:cNvSpPr>
          <p:nvPr>
            <p:ph idx="1"/>
          </p:nvPr>
        </p:nvSpPr>
        <p:spPr>
          <a:xfrm>
            <a:off x="7534641" y="1065862"/>
            <a:ext cx="3860002" cy="4726276"/>
          </a:xfrm>
        </p:spPr>
        <p:txBody>
          <a:bodyPr anchor="ctr">
            <a:normAutofit fontScale="92500" lnSpcReduction="20000"/>
          </a:bodyPr>
          <a:lstStyle/>
          <a:p>
            <a:r>
              <a:rPr lang="en-US" sz="1900">
                <a:solidFill>
                  <a:srgbClr val="FFFFFF"/>
                </a:solidFill>
              </a:rPr>
              <a:t>The "Vehicle Sales and Market Trends Dataset" signifies a large trove of information with respect to sales and transactions related to vehicles. These data include year, make, model, trim, body type, transmission type, VIN (vehicle identification number), state of registration, condition rating, odometer readings, of both the outside and inside colors, seller information, MMR values, selling prices, and sale dates. </a:t>
            </a:r>
          </a:p>
          <a:p>
            <a:pPr marL="0" indent="0">
              <a:buNone/>
            </a:pPr>
            <a:r>
              <a:rPr lang="en-US" sz="1900">
                <a:solidFill>
                  <a:srgbClr val="FFFFFF"/>
                </a:solidFill>
                <a:hlinkClick r:id="rId3"/>
              </a:rPr>
              <a:t>https://www.kaggle.com/datasets/syedanwarafridi/vehicle-sales-data</a:t>
            </a:r>
            <a:endParaRPr lang="en-US" sz="1900">
              <a:solidFill>
                <a:srgbClr val="FFFFFF"/>
              </a:solidFill>
            </a:endParaRPr>
          </a:p>
        </p:txBody>
      </p:sp>
    </p:spTree>
    <p:extLst>
      <p:ext uri="{BB962C8B-B14F-4D97-AF65-F5344CB8AC3E}">
        <p14:creationId xmlns:p14="http://schemas.microsoft.com/office/powerpoint/2010/main" val="23069065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158F84C-3F6A-71C8-135D-407167AEB76D}"/>
              </a:ext>
            </a:extLst>
          </p:cNvPr>
          <p:cNvSpPr>
            <a:spLocks noGrp="1"/>
          </p:cNvSpPr>
          <p:nvPr>
            <p:ph type="title"/>
          </p:nvPr>
        </p:nvSpPr>
        <p:spPr>
          <a:xfrm>
            <a:off x="838200" y="365125"/>
            <a:ext cx="10515600" cy="1325563"/>
          </a:xfrm>
        </p:spPr>
        <p:txBody>
          <a:bodyPr>
            <a:normAutofit/>
          </a:bodyPr>
          <a:lstStyle/>
          <a:p>
            <a:r>
              <a:rPr lang="en-US" sz="5400"/>
              <a:t>Description of Dataset</a:t>
            </a:r>
            <a:endParaRPr lang="en-IN" sz="5400"/>
          </a:p>
        </p:txBody>
      </p:sp>
      <p:sp>
        <p:nvSpPr>
          <p:cNvPr id="2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E8E0C47-7873-CF9D-E98B-164656914486}"/>
              </a:ext>
            </a:extLst>
          </p:cNvPr>
          <p:cNvSpPr>
            <a:spLocks noGrp="1"/>
          </p:cNvSpPr>
          <p:nvPr>
            <p:ph idx="1"/>
          </p:nvPr>
        </p:nvSpPr>
        <p:spPr>
          <a:xfrm>
            <a:off x="838200" y="1929384"/>
            <a:ext cx="10515600" cy="4251960"/>
          </a:xfrm>
        </p:spPr>
        <p:txBody>
          <a:bodyPr>
            <a:normAutofit/>
          </a:bodyPr>
          <a:lstStyle/>
          <a:p>
            <a:pPr marL="0" indent="0">
              <a:buNone/>
            </a:pPr>
            <a:r>
              <a:rPr lang="en-US" sz="1700" b="0" i="0" dirty="0">
                <a:effectLst/>
                <a:latin typeface="Open Sans" panose="020B0606030504020204" pitchFamily="34" charset="0"/>
              </a:rPr>
              <a:t>The data in the Vehicle Sales and Market Trends Dataset provide rich transactional information related to vehicle sales, including vehicle specifications, sales transactions, and market valuations, so comprehensive analysis of the Automotive Market is enabled.</a:t>
            </a:r>
          </a:p>
          <a:p>
            <a:pPr marL="0" indent="0">
              <a:buNone/>
            </a:pPr>
            <a:r>
              <a:rPr lang="en-US" sz="1700" b="0" i="0" dirty="0">
                <a:effectLst/>
                <a:latin typeface="Open Sans" panose="020B0606030504020204" pitchFamily="34" charset="0"/>
              </a:rPr>
              <a:t/>
            </a:r>
            <a:br>
              <a:rPr lang="en-US" sz="1700" b="0" i="0" dirty="0">
                <a:effectLst/>
                <a:latin typeface="Open Sans" panose="020B0606030504020204" pitchFamily="34" charset="0"/>
              </a:rPr>
            </a:br>
            <a:r>
              <a:rPr lang="en-US" sz="1700" b="0" i="0" dirty="0">
                <a:effectLst/>
                <a:latin typeface="Open Sans" panose="020B0606030504020204" pitchFamily="34" charset="0"/>
              </a:rPr>
              <a:t>Vehicle Characteristics:</a:t>
            </a:r>
            <a:br>
              <a:rPr lang="en-US" sz="1700" b="0" i="0" dirty="0">
                <a:effectLst/>
                <a:latin typeface="Open Sans" panose="020B0606030504020204" pitchFamily="34" charset="0"/>
              </a:rPr>
            </a:br>
            <a:r>
              <a:rPr lang="en-US" sz="1700" b="0" i="0" dirty="0">
                <a:effectLst/>
                <a:latin typeface="Open Sans" panose="020B0606030504020204" pitchFamily="34" charset="0"/>
              </a:rPr>
              <a:t>With attributes like year, make, model, trim, body type, and transmission; allows categorization of vehicles and a better understanding of market demand toward different types.</a:t>
            </a:r>
            <a:br>
              <a:rPr lang="en-US" sz="1700" b="0" i="0" dirty="0">
                <a:effectLst/>
                <a:latin typeface="Open Sans" panose="020B0606030504020204" pitchFamily="34" charset="0"/>
              </a:rPr>
            </a:br>
            <a:r>
              <a:rPr lang="en-US" sz="1700" b="0" i="0" dirty="0">
                <a:effectLst/>
                <a:latin typeface="Open Sans" panose="020B0606030504020204" pitchFamily="34" charset="0"/>
              </a:rPr>
              <a:t/>
            </a:r>
            <a:br>
              <a:rPr lang="en-US" sz="1700" b="0" i="0" dirty="0">
                <a:effectLst/>
                <a:latin typeface="Open Sans" panose="020B0606030504020204" pitchFamily="34" charset="0"/>
              </a:rPr>
            </a:br>
            <a:r>
              <a:rPr lang="en-US" sz="1700" b="0" i="0" dirty="0">
                <a:effectLst/>
                <a:latin typeface="Open Sans" panose="020B0606030504020204" pitchFamily="34" charset="0"/>
              </a:rPr>
              <a:t>Transaction Information:</a:t>
            </a:r>
            <a:br>
              <a:rPr lang="en-US" sz="1700" b="0" i="0" dirty="0">
                <a:effectLst/>
                <a:latin typeface="Open Sans" panose="020B0606030504020204" pitchFamily="34" charset="0"/>
              </a:rPr>
            </a:br>
            <a:r>
              <a:rPr lang="en-US" sz="1700" b="0" i="0" dirty="0">
                <a:effectLst/>
                <a:latin typeface="Open Sans" panose="020B0606030504020204" pitchFamily="34" charset="0"/>
              </a:rPr>
              <a:t>With </a:t>
            </a:r>
            <a:r>
              <a:rPr lang="en-US" sz="1700" b="0" i="0" dirty="0" err="1">
                <a:effectLst/>
                <a:latin typeface="Open Sans" panose="020B0606030504020204" pitchFamily="34" charset="0"/>
              </a:rPr>
              <a:t>sellingprice</a:t>
            </a:r>
            <a:r>
              <a:rPr lang="en-US" sz="1700" b="0" i="0" dirty="0">
                <a:effectLst/>
                <a:latin typeface="Open Sans" panose="020B0606030504020204" pitchFamily="34" charset="0"/>
              </a:rPr>
              <a:t>, </a:t>
            </a:r>
            <a:r>
              <a:rPr lang="en-US" sz="1700" b="0" i="0" dirty="0" err="1">
                <a:effectLst/>
                <a:latin typeface="Open Sans" panose="020B0606030504020204" pitchFamily="34" charset="0"/>
              </a:rPr>
              <a:t>saledate</a:t>
            </a:r>
            <a:r>
              <a:rPr lang="en-US" sz="1700" b="0" i="0" dirty="0">
                <a:effectLst/>
                <a:latin typeface="Open Sans" panose="020B0606030504020204" pitchFamily="34" charset="0"/>
              </a:rPr>
              <a:t>, and seller; provides insights for every vehicle and study of market price trends.</a:t>
            </a:r>
            <a:br>
              <a:rPr lang="en-US" sz="1700" b="0" i="0" dirty="0">
                <a:effectLst/>
                <a:latin typeface="Open Sans" panose="020B0606030504020204" pitchFamily="34" charset="0"/>
              </a:rPr>
            </a:br>
            <a:r>
              <a:rPr lang="en-US" sz="1700" b="0" i="0" dirty="0">
                <a:effectLst/>
                <a:latin typeface="Open Sans" panose="020B0606030504020204" pitchFamily="34" charset="0"/>
              </a:rPr>
              <a:t/>
            </a:r>
            <a:br>
              <a:rPr lang="en-US" sz="1700" b="0" i="0" dirty="0">
                <a:effectLst/>
                <a:latin typeface="Open Sans" panose="020B0606030504020204" pitchFamily="34" charset="0"/>
              </a:rPr>
            </a:br>
            <a:r>
              <a:rPr lang="en-US" sz="1700" b="0" i="0" dirty="0">
                <a:effectLst/>
                <a:latin typeface="Open Sans" panose="020B0606030504020204" pitchFamily="34" charset="0"/>
              </a:rPr>
              <a:t>Market Trends:</a:t>
            </a:r>
            <a:br>
              <a:rPr lang="en-US" sz="1700" b="0" i="0" dirty="0">
                <a:effectLst/>
                <a:latin typeface="Open Sans" panose="020B0606030504020204" pitchFamily="34" charset="0"/>
              </a:rPr>
            </a:br>
            <a:r>
              <a:rPr lang="en-US" sz="1700" b="0" i="0" dirty="0" err="1">
                <a:effectLst/>
                <a:latin typeface="Open Sans" panose="020B0606030504020204" pitchFamily="34" charset="0"/>
              </a:rPr>
              <a:t>mmr</a:t>
            </a:r>
            <a:r>
              <a:rPr lang="en-US" sz="1700" b="0" i="0" dirty="0">
                <a:effectLst/>
                <a:latin typeface="Open Sans" panose="020B0606030504020204" pitchFamily="34" charset="0"/>
              </a:rPr>
              <a:t> (Manheim Market Report) values provide estimated market prices that can assist in setting price benchmarks; useful to infer market fluctuations or depreciation trends.</a:t>
            </a:r>
            <a:endParaRPr lang="en-IN" sz="1700" dirty="0"/>
          </a:p>
        </p:txBody>
      </p:sp>
    </p:spTree>
    <p:extLst>
      <p:ext uri="{BB962C8B-B14F-4D97-AF65-F5344CB8AC3E}">
        <p14:creationId xmlns:p14="http://schemas.microsoft.com/office/powerpoint/2010/main" val="285704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46D8E08-ABB4-4EB5-7D92-9E2B9F75950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Description of Dataset</a:t>
            </a:r>
          </a:p>
        </p:txBody>
      </p:sp>
      <p:graphicFrame>
        <p:nvGraphicFramePr>
          <p:cNvPr id="6" name="Content Placeholder 5">
            <a:extLst>
              <a:ext uri="{FF2B5EF4-FFF2-40B4-BE49-F238E27FC236}">
                <a16:creationId xmlns:a16="http://schemas.microsoft.com/office/drawing/2014/main" xmlns="" id="{5F6E5094-BC94-400A-FD44-1C129D855256}"/>
              </a:ext>
            </a:extLst>
          </p:cNvPr>
          <p:cNvGraphicFramePr>
            <a:graphicFrameLocks noGrp="1"/>
          </p:cNvGraphicFramePr>
          <p:nvPr>
            <p:ph idx="1"/>
            <p:extLst>
              <p:ext uri="{D42A27DB-BD31-4B8C-83A1-F6EECF244321}">
                <p14:modId xmlns:p14="http://schemas.microsoft.com/office/powerpoint/2010/main" val="2165447818"/>
              </p:ext>
            </p:extLst>
          </p:nvPr>
        </p:nvGraphicFramePr>
        <p:xfrm>
          <a:off x="4567005" y="467208"/>
          <a:ext cx="7096596" cy="5923599"/>
        </p:xfrm>
        <a:graphic>
          <a:graphicData uri="http://schemas.openxmlformats.org/drawingml/2006/table">
            <a:tbl>
              <a:tblPr firstRow="1" bandRow="1">
                <a:solidFill>
                  <a:schemeClr val="bg1"/>
                </a:solidFill>
              </a:tblPr>
              <a:tblGrid>
                <a:gridCol w="966916">
                  <a:extLst>
                    <a:ext uri="{9D8B030D-6E8A-4147-A177-3AD203B41FA5}">
                      <a16:colId xmlns:a16="http://schemas.microsoft.com/office/drawing/2014/main" xmlns="" val="1175753442"/>
                    </a:ext>
                  </a:extLst>
                </a:gridCol>
                <a:gridCol w="2095203">
                  <a:extLst>
                    <a:ext uri="{9D8B030D-6E8A-4147-A177-3AD203B41FA5}">
                      <a16:colId xmlns:a16="http://schemas.microsoft.com/office/drawing/2014/main" xmlns="" val="2080101381"/>
                    </a:ext>
                  </a:extLst>
                </a:gridCol>
                <a:gridCol w="2095203">
                  <a:extLst>
                    <a:ext uri="{9D8B030D-6E8A-4147-A177-3AD203B41FA5}">
                      <a16:colId xmlns:a16="http://schemas.microsoft.com/office/drawing/2014/main" xmlns="" val="3192121672"/>
                    </a:ext>
                  </a:extLst>
                </a:gridCol>
                <a:gridCol w="1939274">
                  <a:extLst>
                    <a:ext uri="{9D8B030D-6E8A-4147-A177-3AD203B41FA5}">
                      <a16:colId xmlns:a16="http://schemas.microsoft.com/office/drawing/2014/main" xmlns="" val="674099408"/>
                    </a:ext>
                  </a:extLst>
                </a:gridCol>
              </a:tblGrid>
              <a:tr h="348447">
                <a:tc>
                  <a:txBody>
                    <a:bodyPr/>
                    <a:lstStyle/>
                    <a:p>
                      <a:r>
                        <a:rPr lang="en-IN" sz="1100" b="0" cap="none" spc="0">
                          <a:solidFill>
                            <a:schemeClr val="bg1"/>
                          </a:solidFill>
                        </a:rPr>
                        <a:t>#</a:t>
                      </a:r>
                    </a:p>
                  </a:txBody>
                  <a:tcPr marL="95700" marR="51516" marT="73615" marB="73615"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IN" sz="1100" b="0" cap="none" spc="0">
                          <a:solidFill>
                            <a:schemeClr val="bg1"/>
                          </a:solidFill>
                        </a:rPr>
                        <a:t>Column</a:t>
                      </a:r>
                    </a:p>
                  </a:txBody>
                  <a:tcPr marL="95700" marR="51516" marT="73615" marB="7361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IN" sz="1100" b="0" cap="none" spc="0">
                          <a:solidFill>
                            <a:schemeClr val="bg1"/>
                          </a:solidFill>
                        </a:rPr>
                        <a:t>Non-Null Count</a:t>
                      </a:r>
                    </a:p>
                  </a:txBody>
                  <a:tcPr marL="95700" marR="51516" marT="73615" marB="7361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IN" sz="1100" b="0" cap="none" spc="0">
                          <a:solidFill>
                            <a:schemeClr val="bg1"/>
                          </a:solidFill>
                        </a:rPr>
                        <a:t>Data Type</a:t>
                      </a:r>
                    </a:p>
                  </a:txBody>
                  <a:tcPr marL="95700" marR="51516" marT="73615" marB="73615"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xmlns="" val="753188224"/>
                  </a:ext>
                </a:extLst>
              </a:tr>
              <a:tr h="348447">
                <a:tc>
                  <a:txBody>
                    <a:bodyPr/>
                    <a:lstStyle/>
                    <a:p>
                      <a:r>
                        <a:rPr lang="en-IN" sz="1100" cap="none" spc="0">
                          <a:solidFill>
                            <a:schemeClr val="tx1"/>
                          </a:solidFill>
                        </a:rPr>
                        <a:t>0</a:t>
                      </a:r>
                    </a:p>
                  </a:txBody>
                  <a:tcPr marL="95700" marR="51516" marT="73615" marB="73615"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year</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558,837</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int64</a:t>
                      </a:r>
                    </a:p>
                  </a:txBody>
                  <a:tcPr marL="95700" marR="51516" marT="73615" marB="73615"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xmlns="" val="3031206174"/>
                  </a:ext>
                </a:extLst>
              </a:tr>
              <a:tr h="348447">
                <a:tc>
                  <a:txBody>
                    <a:bodyPr/>
                    <a:lstStyle/>
                    <a:p>
                      <a:r>
                        <a:rPr lang="en-IN" sz="1100" cap="none" spc="0">
                          <a:solidFill>
                            <a:schemeClr val="tx1"/>
                          </a:solidFill>
                        </a:rPr>
                        <a:t>1</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make</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548,536</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object</a:t>
                      </a:r>
                    </a:p>
                  </a:txBody>
                  <a:tcPr marL="95700" marR="51516" marT="73615" marB="7361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4175864195"/>
                  </a:ext>
                </a:extLst>
              </a:tr>
              <a:tr h="348447">
                <a:tc>
                  <a:txBody>
                    <a:bodyPr/>
                    <a:lstStyle/>
                    <a:p>
                      <a:r>
                        <a:rPr lang="en-IN" sz="1100" cap="none" spc="0">
                          <a:solidFill>
                            <a:schemeClr val="tx1"/>
                          </a:solidFill>
                        </a:rPr>
                        <a:t>2</a:t>
                      </a:r>
                    </a:p>
                  </a:txBody>
                  <a:tcPr marL="95700" marR="51516" marT="73615" marB="73615"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model</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548,438</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object</a:t>
                      </a:r>
                    </a:p>
                  </a:txBody>
                  <a:tcPr marL="95700" marR="51516" marT="73615" marB="73615"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xmlns="" val="4246126303"/>
                  </a:ext>
                </a:extLst>
              </a:tr>
              <a:tr h="348447">
                <a:tc>
                  <a:txBody>
                    <a:bodyPr/>
                    <a:lstStyle/>
                    <a:p>
                      <a:r>
                        <a:rPr lang="en-IN" sz="1100" cap="none" spc="0">
                          <a:solidFill>
                            <a:schemeClr val="tx1"/>
                          </a:solidFill>
                        </a:rPr>
                        <a:t>3</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trim</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548,186</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object</a:t>
                      </a:r>
                    </a:p>
                  </a:txBody>
                  <a:tcPr marL="95700" marR="51516" marT="73615" marB="7361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1208395788"/>
                  </a:ext>
                </a:extLst>
              </a:tr>
              <a:tr h="348447">
                <a:tc>
                  <a:txBody>
                    <a:bodyPr/>
                    <a:lstStyle/>
                    <a:p>
                      <a:r>
                        <a:rPr lang="en-IN" sz="1100" cap="none" spc="0">
                          <a:solidFill>
                            <a:schemeClr val="tx1"/>
                          </a:solidFill>
                        </a:rPr>
                        <a:t>4</a:t>
                      </a:r>
                    </a:p>
                  </a:txBody>
                  <a:tcPr marL="95700" marR="51516" marT="73615" marB="73615"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body</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545,642</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object</a:t>
                      </a:r>
                    </a:p>
                  </a:txBody>
                  <a:tcPr marL="95700" marR="51516" marT="73615" marB="73615"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xmlns="" val="2517436687"/>
                  </a:ext>
                </a:extLst>
              </a:tr>
              <a:tr h="348447">
                <a:tc>
                  <a:txBody>
                    <a:bodyPr/>
                    <a:lstStyle/>
                    <a:p>
                      <a:r>
                        <a:rPr lang="en-IN" sz="1100" cap="none" spc="0">
                          <a:solidFill>
                            <a:schemeClr val="tx1"/>
                          </a:solidFill>
                        </a:rPr>
                        <a:t>5</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transmission</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493,485</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object</a:t>
                      </a:r>
                    </a:p>
                  </a:txBody>
                  <a:tcPr marL="95700" marR="51516" marT="73615" marB="7361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158375063"/>
                  </a:ext>
                </a:extLst>
              </a:tr>
              <a:tr h="348447">
                <a:tc>
                  <a:txBody>
                    <a:bodyPr/>
                    <a:lstStyle/>
                    <a:p>
                      <a:r>
                        <a:rPr lang="en-IN" sz="1100" cap="none" spc="0">
                          <a:solidFill>
                            <a:schemeClr val="tx1"/>
                          </a:solidFill>
                        </a:rPr>
                        <a:t>6</a:t>
                      </a:r>
                    </a:p>
                  </a:txBody>
                  <a:tcPr marL="95700" marR="51516" marT="73615" marB="73615"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vin</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558,833</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object</a:t>
                      </a:r>
                    </a:p>
                  </a:txBody>
                  <a:tcPr marL="95700" marR="51516" marT="73615" marB="73615"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xmlns="" val="1030492438"/>
                  </a:ext>
                </a:extLst>
              </a:tr>
              <a:tr h="348447">
                <a:tc>
                  <a:txBody>
                    <a:bodyPr/>
                    <a:lstStyle/>
                    <a:p>
                      <a:r>
                        <a:rPr lang="en-IN" sz="1100" cap="none" spc="0">
                          <a:solidFill>
                            <a:schemeClr val="tx1"/>
                          </a:solidFill>
                        </a:rPr>
                        <a:t>7</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state</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558,837</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object</a:t>
                      </a:r>
                    </a:p>
                  </a:txBody>
                  <a:tcPr marL="95700" marR="51516" marT="73615" marB="7361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561150907"/>
                  </a:ext>
                </a:extLst>
              </a:tr>
              <a:tr h="348447">
                <a:tc>
                  <a:txBody>
                    <a:bodyPr/>
                    <a:lstStyle/>
                    <a:p>
                      <a:r>
                        <a:rPr lang="en-IN" sz="1100" cap="none" spc="0">
                          <a:solidFill>
                            <a:schemeClr val="tx1"/>
                          </a:solidFill>
                        </a:rPr>
                        <a:t>8</a:t>
                      </a:r>
                    </a:p>
                  </a:txBody>
                  <a:tcPr marL="95700" marR="51516" marT="73615" marB="73615"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condition</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547,017</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float64</a:t>
                      </a:r>
                    </a:p>
                  </a:txBody>
                  <a:tcPr marL="95700" marR="51516" marT="73615" marB="73615"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xmlns="" val="1277376640"/>
                  </a:ext>
                </a:extLst>
              </a:tr>
              <a:tr h="348447">
                <a:tc>
                  <a:txBody>
                    <a:bodyPr/>
                    <a:lstStyle/>
                    <a:p>
                      <a:r>
                        <a:rPr lang="en-IN" sz="1100" cap="none" spc="0">
                          <a:solidFill>
                            <a:schemeClr val="tx1"/>
                          </a:solidFill>
                        </a:rPr>
                        <a:t>9</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odometer</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558,743</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float64</a:t>
                      </a:r>
                    </a:p>
                  </a:txBody>
                  <a:tcPr marL="95700" marR="51516" marT="73615" marB="7361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460493718"/>
                  </a:ext>
                </a:extLst>
              </a:tr>
              <a:tr h="348447">
                <a:tc>
                  <a:txBody>
                    <a:bodyPr/>
                    <a:lstStyle/>
                    <a:p>
                      <a:r>
                        <a:rPr lang="en-IN" sz="1100" cap="none" spc="0">
                          <a:solidFill>
                            <a:schemeClr val="tx1"/>
                          </a:solidFill>
                        </a:rPr>
                        <a:t>10</a:t>
                      </a:r>
                    </a:p>
                  </a:txBody>
                  <a:tcPr marL="95700" marR="51516" marT="73615" marB="73615"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color</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558,088</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object</a:t>
                      </a:r>
                    </a:p>
                  </a:txBody>
                  <a:tcPr marL="95700" marR="51516" marT="73615" marB="73615"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xmlns="" val="335739266"/>
                  </a:ext>
                </a:extLst>
              </a:tr>
              <a:tr h="348447">
                <a:tc>
                  <a:txBody>
                    <a:bodyPr/>
                    <a:lstStyle/>
                    <a:p>
                      <a:r>
                        <a:rPr lang="en-IN" sz="1100" cap="none" spc="0">
                          <a:solidFill>
                            <a:schemeClr val="tx1"/>
                          </a:solidFill>
                        </a:rPr>
                        <a:t>11</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interior</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558,088</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object</a:t>
                      </a:r>
                    </a:p>
                  </a:txBody>
                  <a:tcPr marL="95700" marR="51516" marT="73615" marB="7361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660416406"/>
                  </a:ext>
                </a:extLst>
              </a:tr>
              <a:tr h="348447">
                <a:tc>
                  <a:txBody>
                    <a:bodyPr/>
                    <a:lstStyle/>
                    <a:p>
                      <a:r>
                        <a:rPr lang="en-IN" sz="1100" cap="none" spc="0">
                          <a:solidFill>
                            <a:schemeClr val="tx1"/>
                          </a:solidFill>
                        </a:rPr>
                        <a:t>12</a:t>
                      </a:r>
                    </a:p>
                  </a:txBody>
                  <a:tcPr marL="95700" marR="51516" marT="73615" marB="73615"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seller</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558,837</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object</a:t>
                      </a:r>
                    </a:p>
                  </a:txBody>
                  <a:tcPr marL="95700" marR="51516" marT="73615" marB="73615"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xmlns="" val="1987351074"/>
                  </a:ext>
                </a:extLst>
              </a:tr>
              <a:tr h="348447">
                <a:tc>
                  <a:txBody>
                    <a:bodyPr/>
                    <a:lstStyle/>
                    <a:p>
                      <a:r>
                        <a:rPr lang="en-IN" sz="1100" cap="none" spc="0">
                          <a:solidFill>
                            <a:schemeClr val="tx1"/>
                          </a:solidFill>
                        </a:rPr>
                        <a:t>13</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mmr</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558,799</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float64</a:t>
                      </a:r>
                    </a:p>
                  </a:txBody>
                  <a:tcPr marL="95700" marR="51516" marT="73615" marB="7361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137673742"/>
                  </a:ext>
                </a:extLst>
              </a:tr>
              <a:tr h="348447">
                <a:tc>
                  <a:txBody>
                    <a:bodyPr/>
                    <a:lstStyle/>
                    <a:p>
                      <a:r>
                        <a:rPr lang="en-IN" sz="1100" cap="none" spc="0">
                          <a:solidFill>
                            <a:schemeClr val="tx1"/>
                          </a:solidFill>
                        </a:rPr>
                        <a:t>14</a:t>
                      </a:r>
                    </a:p>
                  </a:txBody>
                  <a:tcPr marL="95700" marR="51516" marT="73615" marB="73615"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sellingprice</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558,825</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IN" sz="1100" cap="none" spc="0">
                          <a:solidFill>
                            <a:schemeClr val="tx1"/>
                          </a:solidFill>
                        </a:rPr>
                        <a:t>float64</a:t>
                      </a:r>
                    </a:p>
                  </a:txBody>
                  <a:tcPr marL="95700" marR="51516" marT="73615" marB="73615"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xmlns="" val="1123778135"/>
                  </a:ext>
                </a:extLst>
              </a:tr>
              <a:tr h="348447">
                <a:tc>
                  <a:txBody>
                    <a:bodyPr/>
                    <a:lstStyle/>
                    <a:p>
                      <a:r>
                        <a:rPr lang="en-IN" sz="1100" cap="none" spc="0">
                          <a:solidFill>
                            <a:schemeClr val="tx1"/>
                          </a:solidFill>
                        </a:rPr>
                        <a:t>15</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saledate</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558,825</a:t>
                      </a:r>
                    </a:p>
                  </a:txBody>
                  <a:tcPr marL="95700" marR="51516" marT="73615" marB="7361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IN" sz="1100" cap="none" spc="0">
                          <a:solidFill>
                            <a:schemeClr val="tx1"/>
                          </a:solidFill>
                        </a:rPr>
                        <a:t>object</a:t>
                      </a:r>
                    </a:p>
                  </a:txBody>
                  <a:tcPr marL="95700" marR="51516" marT="73615" marB="7361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371079863"/>
                  </a:ext>
                </a:extLst>
              </a:tr>
            </a:tbl>
          </a:graphicData>
        </a:graphic>
      </p:graphicFrame>
    </p:spTree>
    <p:extLst>
      <p:ext uri="{BB962C8B-B14F-4D97-AF65-F5344CB8AC3E}">
        <p14:creationId xmlns:p14="http://schemas.microsoft.com/office/powerpoint/2010/main" val="186261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xmlns="" id="{AA393610-2D26-7CB6-7E57-3902B0228FF4}"/>
              </a:ext>
            </a:extLst>
          </p:cNvPr>
          <p:cNvPicPr>
            <a:picLocks noChangeAspect="1"/>
          </p:cNvPicPr>
          <p:nvPr/>
        </p:nvPicPr>
        <p:blipFill>
          <a:blip r:embed="rId2">
            <a:alphaModFix amt="35000"/>
          </a:blip>
          <a:srcRect t="6565" b="9165"/>
          <a:stretch/>
        </p:blipFill>
        <p:spPr>
          <a:xfrm>
            <a:off x="20" y="10"/>
            <a:ext cx="12191980" cy="6857990"/>
          </a:xfrm>
          <a:prstGeom prst="rect">
            <a:avLst/>
          </a:prstGeom>
        </p:spPr>
      </p:pic>
      <p:sp>
        <p:nvSpPr>
          <p:cNvPr id="6" name="Title 5">
            <a:extLst>
              <a:ext uri="{FF2B5EF4-FFF2-40B4-BE49-F238E27FC236}">
                <a16:creationId xmlns:a16="http://schemas.microsoft.com/office/drawing/2014/main" xmlns="" id="{ED79A673-CE01-9EFB-C8E4-162D303789E6}"/>
              </a:ext>
            </a:extLst>
          </p:cNvPr>
          <p:cNvSpPr>
            <a:spLocks noGrp="1"/>
          </p:cNvSpPr>
          <p:nvPr>
            <p:ph type="title"/>
          </p:nvPr>
        </p:nvSpPr>
        <p:spPr>
          <a:xfrm>
            <a:off x="838200" y="365125"/>
            <a:ext cx="10515600" cy="1325563"/>
          </a:xfrm>
        </p:spPr>
        <p:txBody>
          <a:bodyPr>
            <a:normAutofit/>
          </a:bodyPr>
          <a:lstStyle/>
          <a:p>
            <a:r>
              <a:rPr lang="en-US">
                <a:solidFill>
                  <a:srgbClr val="FFFFFF"/>
                </a:solidFill>
              </a:rPr>
              <a:t>MLS Well Defined Problem </a:t>
            </a:r>
            <a:endParaRPr lang="en-IN">
              <a:solidFill>
                <a:srgbClr val="FFFFFF"/>
              </a:solidFill>
            </a:endParaRPr>
          </a:p>
        </p:txBody>
      </p:sp>
      <p:graphicFrame>
        <p:nvGraphicFramePr>
          <p:cNvPr id="9" name="Content Placeholder 6">
            <a:extLst>
              <a:ext uri="{FF2B5EF4-FFF2-40B4-BE49-F238E27FC236}">
                <a16:creationId xmlns:a16="http://schemas.microsoft.com/office/drawing/2014/main" xmlns="" id="{8D00D9AB-1963-A362-41F4-D445F94DED9C}"/>
              </a:ext>
            </a:extLst>
          </p:cNvPr>
          <p:cNvGraphicFramePr>
            <a:graphicFrameLocks noGrp="1"/>
          </p:cNvGraphicFramePr>
          <p:nvPr>
            <p:ph idx="1"/>
            <p:extLst>
              <p:ext uri="{D42A27DB-BD31-4B8C-83A1-F6EECF244321}">
                <p14:modId xmlns:p14="http://schemas.microsoft.com/office/powerpoint/2010/main" val="42344256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39545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xmlns="" id="{567E12B5-7E48-F789-AA18-44F09A964235}"/>
              </a:ext>
            </a:extLst>
          </p:cNvPr>
          <p:cNvSpPr/>
          <p:nvPr/>
        </p:nvSpPr>
        <p:spPr>
          <a:xfrm>
            <a:off x="601374" y="254644"/>
            <a:ext cx="1944539" cy="162130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r>
              <a:rPr lang="en-IN" dirty="0"/>
              <a:t>Data Collection</a:t>
            </a:r>
            <a:endParaRPr lang="en-IN" dirty="0">
              <a:ln w="0"/>
              <a:solidFill>
                <a:schemeClr val="tx1"/>
              </a:solidFill>
              <a:effectLst>
                <a:outerShdw blurRad="38100" dist="19050" dir="2700000" algn="tl" rotWithShape="0">
                  <a:schemeClr val="dk1">
                    <a:alpha val="40000"/>
                  </a:schemeClr>
                </a:outerShdw>
              </a:effectLst>
            </a:endParaRPr>
          </a:p>
          <a:p>
            <a:pPr algn="ctr"/>
            <a:endParaRPr lang="en-IN" dirty="0">
              <a:ln w="0"/>
              <a:solidFill>
                <a:schemeClr val="tx1"/>
              </a:solidFill>
              <a:effectLst>
                <a:outerShdw blurRad="38100" dist="19050" dir="2700000" algn="tl" rotWithShape="0">
                  <a:schemeClr val="dk1">
                    <a:alpha val="40000"/>
                  </a:schemeClr>
                </a:outerShdw>
              </a:effectLst>
            </a:endParaRPr>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3" name="Flowchart: Process 2">
            <a:extLst>
              <a:ext uri="{FF2B5EF4-FFF2-40B4-BE49-F238E27FC236}">
                <a16:creationId xmlns:a16="http://schemas.microsoft.com/office/drawing/2014/main" xmlns="" id="{3EED4903-9877-26D2-7E55-98A147394C31}"/>
              </a:ext>
            </a:extLst>
          </p:cNvPr>
          <p:cNvSpPr/>
          <p:nvPr/>
        </p:nvSpPr>
        <p:spPr>
          <a:xfrm>
            <a:off x="10092814" y="254644"/>
            <a:ext cx="1632154" cy="162130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EDA</a:t>
            </a:r>
            <a:endParaRPr lang="en-IN" dirty="0"/>
          </a:p>
        </p:txBody>
      </p:sp>
      <p:sp>
        <p:nvSpPr>
          <p:cNvPr id="4" name="Flowchart: Process 3">
            <a:extLst>
              <a:ext uri="{FF2B5EF4-FFF2-40B4-BE49-F238E27FC236}">
                <a16:creationId xmlns:a16="http://schemas.microsoft.com/office/drawing/2014/main" xmlns="" id="{9C76C346-407D-5DE4-36CF-06E072DE6975}"/>
              </a:ext>
            </a:extLst>
          </p:cNvPr>
          <p:cNvSpPr/>
          <p:nvPr/>
        </p:nvSpPr>
        <p:spPr>
          <a:xfrm>
            <a:off x="5510981" y="254644"/>
            <a:ext cx="2045109" cy="162130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Arrow Connector 5">
            <a:extLst>
              <a:ext uri="{FF2B5EF4-FFF2-40B4-BE49-F238E27FC236}">
                <a16:creationId xmlns:a16="http://schemas.microsoft.com/office/drawing/2014/main" xmlns="" id="{D12AD4B6-00C1-7DA7-A96D-101297E5F22D}"/>
              </a:ext>
            </a:extLst>
          </p:cNvPr>
          <p:cNvCxnSpPr>
            <a:cxnSpLocks/>
            <a:stCxn id="2" idx="3"/>
            <a:endCxn id="4" idx="1"/>
          </p:cNvCxnSpPr>
          <p:nvPr/>
        </p:nvCxnSpPr>
        <p:spPr>
          <a:xfrm>
            <a:off x="2545913" y="1065297"/>
            <a:ext cx="29650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Flowchart: Process 14">
            <a:extLst>
              <a:ext uri="{FF2B5EF4-FFF2-40B4-BE49-F238E27FC236}">
                <a16:creationId xmlns:a16="http://schemas.microsoft.com/office/drawing/2014/main" xmlns="" id="{98B69590-923E-E2E7-7BA8-BE0307CA436A}"/>
              </a:ext>
            </a:extLst>
          </p:cNvPr>
          <p:cNvSpPr/>
          <p:nvPr/>
        </p:nvSpPr>
        <p:spPr>
          <a:xfrm>
            <a:off x="5510981" y="2245282"/>
            <a:ext cx="2045109" cy="184058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Feature Engineering</a:t>
            </a:r>
            <a:endParaRPr lang="en-IN" dirty="0"/>
          </a:p>
        </p:txBody>
      </p:sp>
      <p:sp>
        <p:nvSpPr>
          <p:cNvPr id="18" name="Flowchart: Process 17">
            <a:extLst>
              <a:ext uri="{FF2B5EF4-FFF2-40B4-BE49-F238E27FC236}">
                <a16:creationId xmlns:a16="http://schemas.microsoft.com/office/drawing/2014/main" xmlns="" id="{3D23DCFB-38AA-A6DD-38A4-184091E29213}"/>
              </a:ext>
            </a:extLst>
          </p:cNvPr>
          <p:cNvSpPr/>
          <p:nvPr/>
        </p:nvSpPr>
        <p:spPr>
          <a:xfrm>
            <a:off x="5540474" y="4600234"/>
            <a:ext cx="2005784" cy="184083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Selection &amp; Model Training</a:t>
            </a:r>
            <a:endParaRPr lang="en-US" dirty="0"/>
          </a:p>
        </p:txBody>
      </p:sp>
      <p:sp>
        <p:nvSpPr>
          <p:cNvPr id="19" name="Flowchart: Process 18">
            <a:extLst>
              <a:ext uri="{FF2B5EF4-FFF2-40B4-BE49-F238E27FC236}">
                <a16:creationId xmlns:a16="http://schemas.microsoft.com/office/drawing/2014/main" xmlns="" id="{75838948-F6CA-4C86-FC0D-0FADDAFD3FB6}"/>
              </a:ext>
            </a:extLst>
          </p:cNvPr>
          <p:cNvSpPr/>
          <p:nvPr/>
        </p:nvSpPr>
        <p:spPr>
          <a:xfrm>
            <a:off x="2172555" y="4600235"/>
            <a:ext cx="2291290" cy="179596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Model Evaluation</a:t>
            </a:r>
            <a:endParaRPr lang="en-IN" dirty="0"/>
          </a:p>
        </p:txBody>
      </p:sp>
      <p:sp>
        <p:nvSpPr>
          <p:cNvPr id="21" name="Flowchart: Process 20">
            <a:extLst>
              <a:ext uri="{FF2B5EF4-FFF2-40B4-BE49-F238E27FC236}">
                <a16:creationId xmlns:a16="http://schemas.microsoft.com/office/drawing/2014/main" xmlns="" id="{04AC620F-AD52-51A3-C204-7D01CA5B0F28}"/>
              </a:ext>
            </a:extLst>
          </p:cNvPr>
          <p:cNvSpPr/>
          <p:nvPr/>
        </p:nvSpPr>
        <p:spPr>
          <a:xfrm>
            <a:off x="2147974" y="2257765"/>
            <a:ext cx="2315871" cy="184842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Predictions &amp; Insights</a:t>
            </a:r>
            <a:endParaRPr lang="en-IN" dirty="0"/>
          </a:p>
        </p:txBody>
      </p:sp>
      <p:cxnSp>
        <p:nvCxnSpPr>
          <p:cNvPr id="23" name="Straight Arrow Connector 22">
            <a:extLst>
              <a:ext uri="{FF2B5EF4-FFF2-40B4-BE49-F238E27FC236}">
                <a16:creationId xmlns:a16="http://schemas.microsoft.com/office/drawing/2014/main" xmlns="" id="{70C12B66-CD21-2E77-E190-36304BEB508E}"/>
              </a:ext>
            </a:extLst>
          </p:cNvPr>
          <p:cNvCxnSpPr>
            <a:cxnSpLocks/>
            <a:stCxn id="15" idx="2"/>
            <a:endCxn id="18" idx="0"/>
          </p:cNvCxnSpPr>
          <p:nvPr/>
        </p:nvCxnSpPr>
        <p:spPr>
          <a:xfrm>
            <a:off x="6533536" y="4085864"/>
            <a:ext cx="9830" cy="514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xmlns="" id="{41E2A8DB-7BFE-A6D9-B852-87BD91D1CDE1}"/>
              </a:ext>
            </a:extLst>
          </p:cNvPr>
          <p:cNvCxnSpPr>
            <a:cxnSpLocks/>
            <a:stCxn id="18" idx="1"/>
            <a:endCxn id="19" idx="3"/>
          </p:cNvCxnSpPr>
          <p:nvPr/>
        </p:nvCxnSpPr>
        <p:spPr>
          <a:xfrm flipH="1" flipV="1">
            <a:off x="4463845" y="5498217"/>
            <a:ext cx="1076629" cy="224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xmlns="" id="{8FEB0060-38D0-A3F7-B310-47A9E27CFFFF}"/>
              </a:ext>
            </a:extLst>
          </p:cNvPr>
          <p:cNvCxnSpPr>
            <a:cxnSpLocks/>
            <a:stCxn id="19" idx="0"/>
            <a:endCxn id="21" idx="2"/>
          </p:cNvCxnSpPr>
          <p:nvPr/>
        </p:nvCxnSpPr>
        <p:spPr>
          <a:xfrm flipH="1" flipV="1">
            <a:off x="3305910" y="4106187"/>
            <a:ext cx="12290" cy="494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xmlns="" id="{9A9BF902-E5FC-B5CB-9032-3C9553F67F27}"/>
              </a:ext>
            </a:extLst>
          </p:cNvPr>
          <p:cNvCxnSpPr>
            <a:cxnSpLocks/>
            <a:stCxn id="21" idx="3"/>
            <a:endCxn id="15" idx="1"/>
          </p:cNvCxnSpPr>
          <p:nvPr/>
        </p:nvCxnSpPr>
        <p:spPr>
          <a:xfrm flipV="1">
            <a:off x="4463845" y="3165573"/>
            <a:ext cx="1047136" cy="164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xmlns="" id="{CEA571FA-51BD-3A08-697B-0ED8AFD2819C}"/>
              </a:ext>
            </a:extLst>
          </p:cNvPr>
          <p:cNvSpPr txBox="1"/>
          <p:nvPr/>
        </p:nvSpPr>
        <p:spPr>
          <a:xfrm>
            <a:off x="5627414" y="770993"/>
            <a:ext cx="1828106" cy="369332"/>
          </a:xfrm>
          <a:prstGeom prst="rect">
            <a:avLst/>
          </a:prstGeom>
          <a:noFill/>
        </p:spPr>
        <p:txBody>
          <a:bodyPr wrap="square">
            <a:spAutoFit/>
          </a:bodyPr>
          <a:lstStyle/>
          <a:p>
            <a:r>
              <a:rPr lang="en-IN" dirty="0"/>
              <a:t>Preprocessing</a:t>
            </a:r>
          </a:p>
        </p:txBody>
      </p:sp>
      <p:cxnSp>
        <p:nvCxnSpPr>
          <p:cNvPr id="12" name="Straight Arrow Connector 11">
            <a:extLst>
              <a:ext uri="{FF2B5EF4-FFF2-40B4-BE49-F238E27FC236}">
                <a16:creationId xmlns:a16="http://schemas.microsoft.com/office/drawing/2014/main" xmlns="" id="{C008E854-4F8E-619D-8AB4-A053DE33F2B2}"/>
              </a:ext>
            </a:extLst>
          </p:cNvPr>
          <p:cNvCxnSpPr>
            <a:cxnSpLocks/>
            <a:stCxn id="4" idx="3"/>
            <a:endCxn id="3" idx="1"/>
          </p:cNvCxnSpPr>
          <p:nvPr/>
        </p:nvCxnSpPr>
        <p:spPr>
          <a:xfrm>
            <a:off x="7556090" y="1065297"/>
            <a:ext cx="253672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xmlns="" id="{263BED22-9C16-F053-2E43-0B711C7A9082}"/>
              </a:ext>
            </a:extLst>
          </p:cNvPr>
          <p:cNvCxnSpPr>
            <a:stCxn id="3" idx="2"/>
            <a:endCxn id="15" idx="3"/>
          </p:cNvCxnSpPr>
          <p:nvPr/>
        </p:nvCxnSpPr>
        <p:spPr>
          <a:xfrm flipH="1">
            <a:off x="7556090" y="1875950"/>
            <a:ext cx="3352801" cy="12896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95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150"/>
            <a:ext cx="12192000" cy="6489700"/>
          </a:xfrm>
          <a:prstGeom prst="rect">
            <a:avLst/>
          </a:prstGeom>
        </p:spPr>
      </p:pic>
    </p:spTree>
    <p:extLst>
      <p:ext uri="{BB962C8B-B14F-4D97-AF65-F5344CB8AC3E}">
        <p14:creationId xmlns:p14="http://schemas.microsoft.com/office/powerpoint/2010/main" val="1623436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320</Words>
  <Application>Microsoft Office PowerPoint</Application>
  <PresentationFormat>Widescreen</PresentationFormat>
  <Paragraphs>87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Calibri</vt:lpstr>
      <vt:lpstr>Inter</vt:lpstr>
      <vt:lpstr>Open Sans</vt:lpstr>
      <vt:lpstr>Office Theme</vt:lpstr>
      <vt:lpstr>Vehicle Sales and Market Trends </vt:lpstr>
      <vt:lpstr>Overview Of Dataset </vt:lpstr>
      <vt:lpstr>Description of Dataset</vt:lpstr>
      <vt:lpstr>Description of Dataset</vt:lpstr>
      <vt:lpstr>MLS Well Defined Problem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Sales and Market Trends</dc:title>
  <dc:creator>ankith</dc:creator>
  <cp:lastModifiedBy>Microsoft account</cp:lastModifiedBy>
  <cp:revision>3</cp:revision>
  <dcterms:created xsi:type="dcterms:W3CDTF">2025-01-28T14:42:03Z</dcterms:created>
  <dcterms:modified xsi:type="dcterms:W3CDTF">2025-01-28T16:18:14Z</dcterms:modified>
</cp:coreProperties>
</file>