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438" r:id="rId40"/>
    <p:sldId id="288" r:id="rId41"/>
    <p:sldId id="287" r:id="rId42"/>
    <p:sldId id="289" r:id="rId43"/>
    <p:sldId id="290" r:id="rId44"/>
    <p:sldId id="291" r:id="rId45"/>
    <p:sldId id="292" r:id="rId46"/>
    <p:sldId id="293" r:id="rId47"/>
    <p:sldId id="434" r:id="rId48"/>
    <p:sldId id="301" r:id="rId49"/>
    <p:sldId id="435" r:id="rId50"/>
    <p:sldId id="436" r:id="rId51"/>
    <p:sldId id="437" r:id="rId52"/>
    <p:sldId id="302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47" r:id="rId74"/>
    <p:sldId id="316" r:id="rId75"/>
    <p:sldId id="317" r:id="rId76"/>
    <p:sldId id="318" r:id="rId77"/>
    <p:sldId id="326" r:id="rId78"/>
    <p:sldId id="349" r:id="rId79"/>
    <p:sldId id="348" r:id="rId80"/>
    <p:sldId id="350" r:id="rId81"/>
    <p:sldId id="351" r:id="rId82"/>
    <p:sldId id="352" r:id="rId83"/>
    <p:sldId id="353" r:id="rId84"/>
    <p:sldId id="354" r:id="rId85"/>
    <p:sldId id="357" r:id="rId86"/>
    <p:sldId id="358" r:id="rId87"/>
    <p:sldId id="359" r:id="rId88"/>
    <p:sldId id="360" r:id="rId89"/>
    <p:sldId id="361" r:id="rId90"/>
    <p:sldId id="362" r:id="rId91"/>
    <p:sldId id="355" r:id="rId92"/>
    <p:sldId id="356" r:id="rId93"/>
    <p:sldId id="328" r:id="rId94"/>
    <p:sldId id="329" r:id="rId95"/>
    <p:sldId id="330" r:id="rId96"/>
    <p:sldId id="335" r:id="rId97"/>
    <p:sldId id="342" r:id="rId98"/>
    <p:sldId id="343" r:id="rId99"/>
    <p:sldId id="345" r:id="rId100"/>
    <p:sldId id="344" r:id="rId101"/>
    <p:sldId id="346" r:id="rId102"/>
    <p:sldId id="338" r:id="rId103"/>
    <p:sldId id="377" r:id="rId104"/>
    <p:sldId id="376" r:id="rId105"/>
    <p:sldId id="395" r:id="rId106"/>
    <p:sldId id="378" r:id="rId107"/>
    <p:sldId id="379" r:id="rId108"/>
    <p:sldId id="396" r:id="rId109"/>
    <p:sldId id="380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7" r:id="rId122"/>
    <p:sldId id="398" r:id="rId123"/>
    <p:sldId id="399" r:id="rId124"/>
    <p:sldId id="400" r:id="rId125"/>
    <p:sldId id="401" r:id="rId126"/>
    <p:sldId id="402" r:id="rId127"/>
    <p:sldId id="403" r:id="rId128"/>
    <p:sldId id="404" r:id="rId129"/>
    <p:sldId id="405" r:id="rId130"/>
    <p:sldId id="407" r:id="rId131"/>
    <p:sldId id="406" r:id="rId132"/>
    <p:sldId id="369" r:id="rId133"/>
    <p:sldId id="392" r:id="rId134"/>
    <p:sldId id="393" r:id="rId135"/>
    <p:sldId id="363" r:id="rId136"/>
    <p:sldId id="364" r:id="rId137"/>
    <p:sldId id="365" r:id="rId138"/>
    <p:sldId id="366" r:id="rId139"/>
    <p:sldId id="367" r:id="rId140"/>
    <p:sldId id="368" r:id="rId141"/>
    <p:sldId id="394" r:id="rId142"/>
    <p:sldId id="418" r:id="rId143"/>
    <p:sldId id="371" r:id="rId144"/>
    <p:sldId id="372" r:id="rId145"/>
    <p:sldId id="373" r:id="rId146"/>
    <p:sldId id="374" r:id="rId147"/>
    <p:sldId id="375" r:id="rId148"/>
    <p:sldId id="408" r:id="rId149"/>
    <p:sldId id="409" r:id="rId150"/>
    <p:sldId id="410" r:id="rId151"/>
    <p:sldId id="411" r:id="rId152"/>
    <p:sldId id="412" r:id="rId153"/>
    <p:sldId id="413" r:id="rId154"/>
    <p:sldId id="414" r:id="rId155"/>
    <p:sldId id="415" r:id="rId156"/>
    <p:sldId id="416" r:id="rId157"/>
    <p:sldId id="417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9" r:id="rId172"/>
    <p:sldId id="440" r:id="rId173"/>
    <p:sldId id="433" r:id="rId174"/>
    <p:sldId id="432" r:id="rId1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2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5FEF-76A4-4B0E-8C3D-F49642BE93A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C35B-8402-4F5C-A4F9-E6808402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71882-8C44-48EA-9431-CFF2478CCD6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3C-EE11-48DB-9509-4C3B954E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766A2-EBC9-4C5A-BFE4-C8303C2E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8114-74CF-42EC-B65C-8E3340EE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8108-6A81-451E-AC02-E7EB86A5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54A3-8C0A-4B0F-A934-8EC5F4D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8729-CA59-45B5-9991-19291706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8DC1A-B901-4E64-B593-BE509DF4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F1F7-5FE0-48DE-92E3-D352B03A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9B08-D038-4324-9B1C-30D59DD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26E2-2885-44B9-86B4-5228E4F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D587D-EDC1-4BA8-A27F-B721C09DF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AA5A8-0067-4DB1-A677-A1C78A917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A443-225B-4F3F-85C0-2C4C7096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4DC4-3E06-4004-9D5A-259242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BCA8-21E1-4EC1-BF4D-9C195A61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00F-84F1-4F64-9DD7-06D81E86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1D40-AF53-49C6-A06F-E3F1564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580B-4B70-4E0E-A35D-49F65D8F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714C-456E-4CD8-9420-4CECB25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4412-32CB-4090-9104-F7F4E254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D69E-8507-4CAB-BE63-17E50747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88D7-EE8E-42A6-A66B-95CDDA82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BF5C-40A8-4006-9F23-0E4E0CFE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E219-106D-419B-ABCE-3D404B60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1759-9CC2-4CF5-BAFE-7C98EC0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B17F-EC67-4442-835B-3BBA7CC5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A0E8-0FFB-4EDA-B90B-C55416D16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C648A-783D-4E26-A64F-1D094877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707D-5463-4A93-B1E0-B03C3F37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8EB4-61E3-4E5D-A7C7-938797F3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BAB4-EA8A-4FC6-B89A-3B170C07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ED30-4091-48BA-B71A-2A1AAB0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700B-1DC5-423E-A203-0CB4AB44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C2AE-2BA8-40F9-A687-B7AA02246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E8767-776C-4EE3-A2B7-06E9669F6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3406C-028F-4D74-8A94-C07BA9EBE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C8E78-AA94-41DB-A812-0460A6CF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0D843-F20C-43BC-9BAC-E9795A5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90984-44D1-4FD8-98F3-D845F98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B661-FF62-4D2D-BF68-3033FEA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B3E3A-F593-419D-9EB8-5FD7A3A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144C2-04F6-405D-98EA-8462ECE2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47EC9-2C36-42F1-8916-7FEC2A07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BE32B-F99C-4932-8270-78B53E89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99B1C-7D0C-43C1-B7FA-A7A02BE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6AB5-2857-468C-AD3C-B6417E5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7DA1-E57C-4F19-B30B-672D341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DD4F-116B-4030-BF5E-2E12E1CF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B9DFD-6B85-446B-BF0D-CC978C26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99E3-D5FB-4337-82E1-80A7E755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67FD6-3ACE-4363-A676-444E58D1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A864-4914-4E6E-8E27-6D1D655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95-944D-472D-9986-80D099F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3CC79-62AB-4366-9933-880FE6057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D8DD-ACB7-4767-ACF3-5044943D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C5449-3889-4B33-830D-235BF691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809E-E492-4E92-B49B-864813AF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3263-76E1-4759-888E-591CA73C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C9624-A722-4763-897B-A3690A97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66B-52EE-4EC8-A04A-5A4641D7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3863-F542-4D90-874A-BE48C8FB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98BE-4AC3-45DD-BBFF-EBDC1302835E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9C29-AA8B-4348-B8F4-CAA0ADEDA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7500-BFFE-412E-935F-10B28C47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learning-paths-data-science-business-analytics-business-intelligence-big-data/learning-path-r-data-science/" TargetMode="External"/><Relationship Id="rId2" Type="http://schemas.openxmlformats.org/officeDocument/2006/relationships/hyperlink" Target="https://www.analyticsvidhya.com/blog/2014/07/baby-steps-learning-python-data-analysis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448-9088-4826-AD30-1A6A2F53E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5883"/>
            <a:ext cx="9144000" cy="919797"/>
          </a:xfrm>
        </p:spPr>
        <p:txBody>
          <a:bodyPr>
            <a:normAutofit/>
          </a:bodyPr>
          <a:lstStyle/>
          <a:p>
            <a:r>
              <a:rPr lang="en-US" sz="4800" b="1" dirty="0"/>
              <a:t>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33802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314-EB67-4C7C-B61B-C3624D50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altLang="en-US" dirty="0"/>
              <a:t>4 Major Versions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10F7-1D87-4C73-AA1B-EA520C4A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764723"/>
          </a:xfrm>
        </p:spPr>
        <p:txBody>
          <a:bodyPr/>
          <a:lstStyle/>
          <a:p>
            <a:r>
              <a:rPr lang="en-US" altLang="en-US" dirty="0">
                <a:effectLst/>
              </a:rPr>
              <a:t>“Python” or “</a:t>
            </a:r>
            <a:r>
              <a:rPr lang="en-US" altLang="en-US" dirty="0" err="1">
                <a:effectLst/>
              </a:rPr>
              <a:t>CPython</a:t>
            </a:r>
            <a:r>
              <a:rPr lang="en-US" altLang="en-US" dirty="0">
                <a:effectLst/>
              </a:rPr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2.7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3.1.2 came out in early 2010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Jython</a:t>
            </a:r>
            <a:r>
              <a:rPr lang="en-US" altLang="en-US" dirty="0"/>
              <a:t>”</a:t>
            </a:r>
            <a:r>
              <a:rPr lang="en-US" altLang="en-US" dirty="0">
                <a:effectLst/>
              </a:rPr>
              <a:t> is written in Java for the JVM</a:t>
            </a:r>
          </a:p>
          <a:p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IronPython</a:t>
            </a:r>
            <a:r>
              <a:rPr lang="en-US" altLang="en-US" dirty="0">
                <a:effectLst/>
              </a:rPr>
              <a:t>” is written in C# for the </a:t>
            </a:r>
            <a:r>
              <a:rPr lang="en-US" altLang="en-US" dirty="0" err="1">
                <a:effectLst/>
              </a:rPr>
              <a:t>.Net</a:t>
            </a:r>
            <a:r>
              <a:rPr lang="en-US" altLang="en-US" dirty="0">
                <a:effectLst/>
              </a:rPr>
              <a:t> environment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953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1A97089-543C-4964-8FCD-BED76FF83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“import” and “from ... import ...”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7F11F69-15AA-4358-934C-85884DE96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96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&gt;&gt;&gt; 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math.cos</a:t>
            </a: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&gt;&gt;&gt; from math import cos, pi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cos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&gt;&gt;&gt; from math import 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30584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6FBA-A68D-4440-A15A-0A868382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4345"/>
            <a:ext cx="10515600" cy="4351338"/>
          </a:xfrm>
        </p:spPr>
        <p:txBody>
          <a:bodyPr/>
          <a:lstStyle/>
          <a:p>
            <a:r>
              <a:rPr lang="en-US" dirty="0"/>
              <a:t>print (</a:t>
            </a:r>
            <a:r>
              <a:rPr lang="en-US" dirty="0" err="1"/>
              <a:t>dir</a:t>
            </a:r>
            <a:r>
              <a:rPr lang="en-US" dirty="0"/>
              <a:t>(math))  - will show you all the functions in Math Module</a:t>
            </a:r>
          </a:p>
          <a:p>
            <a:r>
              <a:rPr lang="en-US" dirty="0"/>
              <a:t>To see all the functions in math module</a:t>
            </a:r>
          </a:p>
          <a:p>
            <a:pPr lvl="1"/>
            <a:r>
              <a:rPr lang="en-US" dirty="0"/>
              <a:t>Google =&gt; functions in math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E1347-D309-45FC-909E-F7CE3412C415}"/>
              </a:ext>
            </a:extLst>
          </p:cNvPr>
          <p:cNvSpPr/>
          <p:nvPr/>
        </p:nvSpPr>
        <p:spPr>
          <a:xfrm>
            <a:off x="965200" y="2136338"/>
            <a:ext cx="1122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(2.3))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(2.3))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calendar</a:t>
            </a:r>
          </a:p>
          <a:p>
            <a:r>
              <a:rPr lang="en-US" dirty="0" err="1"/>
              <a:t>cal</a:t>
            </a:r>
            <a:r>
              <a:rPr lang="en-US" dirty="0"/>
              <a:t>=</a:t>
            </a:r>
            <a:r>
              <a:rPr lang="en-US" dirty="0" err="1"/>
              <a:t>calendar.month</a:t>
            </a:r>
            <a:r>
              <a:rPr lang="en-US" dirty="0"/>
              <a:t>(2018,11)</a:t>
            </a:r>
          </a:p>
          <a:p>
            <a:r>
              <a:rPr lang="en-US" dirty="0"/>
              <a:t>#print(</a:t>
            </a:r>
            <a:r>
              <a:rPr lang="en-US" dirty="0" err="1"/>
              <a:t>cal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calendar.isleap</a:t>
            </a:r>
            <a:r>
              <a:rPr lang="en-US" dirty="0"/>
              <a:t>(2016)</a:t>
            </a:r>
          </a:p>
        </p:txBody>
      </p:sp>
    </p:spTree>
    <p:extLst>
      <p:ext uri="{BB962C8B-B14F-4D97-AF65-F5344CB8AC3E}">
        <p14:creationId xmlns:p14="http://schemas.microsoft.com/office/powerpoint/2010/main" val="3096144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29842E6-4B28-4B5F-924A-889862CD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Importing * From a Package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AB1D584-AF15-46D1-965D-80EDB367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* does not import all submodules from a package</a:t>
            </a:r>
          </a:p>
          <a:p>
            <a:r>
              <a:rPr lang="en-US" altLang="en-US" dirty="0"/>
              <a:t>Ensures that the package has been imported, only importing the names of the submodules defined in the package</a:t>
            </a:r>
          </a:p>
          <a:p>
            <a:r>
              <a:rPr lang="en-US" altLang="en-US" i="1" dirty="0"/>
              <a:t>import </a:t>
            </a:r>
            <a:r>
              <a:rPr lang="en-US" altLang="en-US" i="1" dirty="0" err="1"/>
              <a:t>sound.effects.echo</a:t>
            </a:r>
            <a:endParaRPr lang="en-US" altLang="en-US" i="1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dirty="0"/>
              <a:t>	import </a:t>
            </a:r>
            <a:r>
              <a:rPr lang="en-US" altLang="en-US" i="1" dirty="0" err="1"/>
              <a:t>sound.effects.surround</a:t>
            </a:r>
            <a:endParaRPr lang="en-US" altLang="en-US" i="1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dirty="0"/>
              <a:t>	from </a:t>
            </a:r>
            <a:r>
              <a:rPr lang="en-US" altLang="en-US" i="1" dirty="0" err="1"/>
              <a:t>sound.effects</a:t>
            </a:r>
            <a:r>
              <a:rPr lang="en-US" altLang="en-US" i="1" dirty="0"/>
              <a:t> import *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4AE4-5E89-4E5A-958A-A08CC211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25048125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93B8-4322-47FA-90D1-9CB700AC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F86D-5D89-41A9-967B-3F1CE7D6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Python provides basic functions and methods necessary to manipulate files by default. </a:t>
            </a:r>
          </a:p>
          <a:p>
            <a:endParaRPr lang="en-US" dirty="0"/>
          </a:p>
          <a:p>
            <a:r>
              <a:rPr lang="en-US" dirty="0"/>
              <a:t>We can do most of the file manipulation using a </a:t>
            </a:r>
            <a:r>
              <a:rPr lang="en-US" b="1" dirty="0"/>
              <a:t>file</a:t>
            </a:r>
            <a:r>
              <a:rPr lang="en-US" dirty="0"/>
              <a:t> object.</a:t>
            </a:r>
          </a:p>
        </p:txBody>
      </p:sp>
    </p:spTree>
    <p:extLst>
      <p:ext uri="{BB962C8B-B14F-4D97-AF65-F5344CB8AC3E}">
        <p14:creationId xmlns:p14="http://schemas.microsoft.com/office/powerpoint/2010/main" val="42196253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A288EA79-8725-4316-AC20-D71DD0BE2B6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85440"/>
              </p:ext>
            </p:extLst>
          </p:nvPr>
        </p:nvGraphicFramePr>
        <p:xfrm>
          <a:off x="421640" y="369888"/>
          <a:ext cx="11204440" cy="561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3" imgW="3228778" imgH="1066058" progId="Word.Picture.8">
                  <p:embed/>
                </p:oleObj>
              </mc:Choice>
              <mc:Fallback>
                <p:oleObj name="Picture" r:id="rId3" imgW="3228778" imgH="1066058" progId="Word.Picture.8">
                  <p:embed/>
                  <p:pic>
                    <p:nvPicPr>
                      <p:cNvPr id="336904" name="Object 8">
                        <a:extLst>
                          <a:ext uri="{FF2B5EF4-FFF2-40B4-BE49-F238E27FC236}">
                            <a16:creationId xmlns:a16="http://schemas.microsoft.com/office/drawing/2014/main" id="{203C82D2-3E3A-42D2-8049-984A8A266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" y="369888"/>
                        <a:ext cx="11204440" cy="56143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2580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4B4-FBA8-4229-B7CC-3953250F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/>
              <a:t>Open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3D0-1A2A-4F76-8EEC-2113B1B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1368425"/>
            <a:ext cx="10515600" cy="4351338"/>
          </a:xfrm>
        </p:spPr>
        <p:txBody>
          <a:bodyPr/>
          <a:lstStyle/>
          <a:p>
            <a:r>
              <a:rPr lang="en-US" dirty="0"/>
              <a:t>Open files for Reading</a:t>
            </a:r>
          </a:p>
          <a:p>
            <a:pPr marL="0" indent="0">
              <a:buNone/>
            </a:pPr>
            <a:r>
              <a:rPr lang="en-US" dirty="0"/>
              <a:t>fh1=open("data1.txt","r")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str1=fh1.read()</a:t>
            </a:r>
          </a:p>
          <a:p>
            <a:pPr marL="0" indent="0">
              <a:buNone/>
            </a:pPr>
            <a:r>
              <a:rPr lang="en-US" dirty="0"/>
              <a:t>print(str1) </a:t>
            </a:r>
          </a:p>
          <a:p>
            <a:pPr marL="0" indent="0">
              <a:buNone/>
            </a:pPr>
            <a:r>
              <a:rPr lang="en-US" dirty="0"/>
              <a:t>fh1.close()</a:t>
            </a:r>
          </a:p>
        </p:txBody>
      </p:sp>
    </p:spTree>
    <p:extLst>
      <p:ext uri="{BB962C8B-B14F-4D97-AF65-F5344CB8AC3E}">
        <p14:creationId xmlns:p14="http://schemas.microsoft.com/office/powerpoint/2010/main" val="8974954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1AFE-6777-454B-BA6B-F3D74419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8604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fh3=open("data3.txt","r")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line in fh3:</a:t>
            </a:r>
          </a:p>
          <a:p>
            <a:pPr marL="0" indent="0">
              <a:buNone/>
            </a:pPr>
            <a:r>
              <a:rPr lang="en-US" dirty="0"/>
              <a:t>  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545733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17A-463E-4CB3-A4D8-3331049C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for File 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BFE-C667-475C-A74D-ED30831C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53331"/>
            <a:ext cx="10515600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os.path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os.path.isfile</a:t>
            </a:r>
            <a:r>
              <a:rPr lang="en-US" dirty="0"/>
              <a:t>("data9.txt"):</a:t>
            </a:r>
          </a:p>
          <a:p>
            <a:r>
              <a:rPr lang="en-US" dirty="0"/>
              <a:t>    print("File exists")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print("File not Present....")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131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FE0-8555-4A9D-B6F6-E0A6C6EF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Write a function </a:t>
            </a:r>
            <a:r>
              <a:rPr lang="en-US" altLang="en-US" dirty="0" err="1"/>
              <a:t>check_stats</a:t>
            </a:r>
            <a:r>
              <a:rPr lang="en-US" altLang="en-US" dirty="0"/>
              <a:t> that accepts a file name as a parameter and that reports the longest line in the file.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 input file, </a:t>
            </a:r>
            <a:r>
              <a:rPr lang="en-US" altLang="en-US" dirty="0">
                <a:latin typeface="Courier New" panose="02070309020205020404" pitchFamily="49" charset="0"/>
              </a:rPr>
              <a:t>data3.txt</a:t>
            </a:r>
            <a:r>
              <a:rPr lang="en-US" altLang="en-US" dirty="0"/>
              <a:t>: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Hello Everyone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Welcome to Python Programming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Vodaphone in </a:t>
            </a:r>
            <a:r>
              <a:rPr lang="en-US" altLang="en-US" sz="2000" dirty="0" err="1">
                <a:latin typeface="Courier New" panose="02070309020205020404" pitchFamily="49" charset="0"/>
              </a:rPr>
              <a:t>Prdentia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Today is the 3rd Day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Beware the </a:t>
            </a:r>
            <a:r>
              <a:rPr lang="en-US" altLang="en-US" sz="2000" dirty="0" err="1">
                <a:latin typeface="Courier New" panose="02070309020205020404" pitchFamily="49" charset="0"/>
              </a:rPr>
              <a:t>JubJub</a:t>
            </a:r>
            <a:r>
              <a:rPr lang="en-US" altLang="en-US" sz="2000" dirty="0">
                <a:latin typeface="Courier New" panose="02070309020205020404" pitchFamily="49" charset="0"/>
              </a:rPr>
              <a:t> bird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6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B578-4313-470D-BCA4-177F155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Experts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FE75-5AD9-4C1C-9F51-EC6F1861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4"/>
            <a:ext cx="10515600" cy="5814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and Easy to Learn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High Level Language</a:t>
            </a:r>
          </a:p>
          <a:p>
            <a:r>
              <a:rPr lang="en-US" dirty="0"/>
              <a:t>Python is Portable</a:t>
            </a:r>
          </a:p>
          <a:p>
            <a:r>
              <a:rPr lang="en-US" dirty="0"/>
              <a:t>Supports Different Programming Paradigm</a:t>
            </a:r>
          </a:p>
          <a:p>
            <a:pPr lvl="1">
              <a:buFontTx/>
              <a:buChar char="-"/>
            </a:pPr>
            <a:r>
              <a:rPr lang="en-US" dirty="0"/>
              <a:t>4 different types of Programming Paradigm used in Python</a:t>
            </a:r>
          </a:p>
          <a:p>
            <a:pPr lvl="2">
              <a:buFontTx/>
              <a:buChar char="-"/>
            </a:pPr>
            <a:r>
              <a:rPr lang="en-US" dirty="0"/>
              <a:t>Object Oriented Approach</a:t>
            </a:r>
          </a:p>
          <a:p>
            <a:pPr lvl="3">
              <a:buFontTx/>
              <a:buChar char="-"/>
            </a:pPr>
            <a:r>
              <a:rPr lang="en-US" dirty="0"/>
              <a:t>You can create Objects and Classes in Python</a:t>
            </a:r>
          </a:p>
          <a:p>
            <a:pPr lvl="2">
              <a:buFontTx/>
              <a:buChar char="-"/>
            </a:pPr>
            <a:r>
              <a:rPr lang="en-US" dirty="0"/>
              <a:t>Procedure </a:t>
            </a:r>
            <a:r>
              <a:rPr lang="en-US" dirty="0" err="1"/>
              <a:t>Oreinted</a:t>
            </a:r>
            <a:r>
              <a:rPr lang="en-US" dirty="0"/>
              <a:t> </a:t>
            </a:r>
          </a:p>
          <a:p>
            <a:pPr lvl="3">
              <a:buFontTx/>
              <a:buChar char="-"/>
            </a:pPr>
            <a:r>
              <a:rPr lang="en-US" dirty="0"/>
              <a:t>Step by Step execution </a:t>
            </a:r>
          </a:p>
          <a:p>
            <a:pPr lvl="3">
              <a:buFontTx/>
              <a:buChar char="-"/>
            </a:pPr>
            <a:r>
              <a:rPr lang="en-US" dirty="0"/>
              <a:t>Can group your code in a function</a:t>
            </a:r>
          </a:p>
          <a:p>
            <a:pPr lvl="2">
              <a:buFontTx/>
              <a:buChar char="-"/>
            </a:pPr>
            <a:r>
              <a:rPr lang="en-US" dirty="0"/>
              <a:t>Functional Approach</a:t>
            </a:r>
          </a:p>
          <a:p>
            <a:pPr lvl="3">
              <a:buFontTx/>
              <a:buChar char="-"/>
            </a:pPr>
            <a:r>
              <a:rPr lang="en-US" dirty="0"/>
              <a:t>Allows to perform Parallel Processing</a:t>
            </a:r>
          </a:p>
          <a:p>
            <a:pPr lvl="2">
              <a:buFontTx/>
              <a:buChar char="-"/>
            </a:pPr>
            <a:r>
              <a:rPr lang="en-US" dirty="0"/>
              <a:t>Imperative Oriented </a:t>
            </a:r>
          </a:p>
          <a:p>
            <a:pPr lvl="3">
              <a:buFontTx/>
              <a:buChar char="-"/>
            </a:pPr>
            <a:r>
              <a:rPr lang="en-US" dirty="0"/>
              <a:t>Mostly used for Data Manipulation of Data Structures</a:t>
            </a:r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64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9B4B-BB67-4320-83AB-5189A3D4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input_stats</a:t>
            </a:r>
            <a:r>
              <a:rPr lang="en-US" dirty="0"/>
              <a:t>(filename):  # Function definition</a:t>
            </a:r>
          </a:p>
          <a:p>
            <a:pPr marL="0" indent="0">
              <a:buNone/>
            </a:pPr>
            <a:r>
              <a:rPr lang="en-US" dirty="0"/>
              <a:t>    input = open(filename)   # open file</a:t>
            </a:r>
          </a:p>
          <a:p>
            <a:pPr marL="0" indent="0">
              <a:buNone/>
            </a:pPr>
            <a:r>
              <a:rPr lang="en-US" dirty="0"/>
              <a:t>    longest = "“                       # Declare Null String</a:t>
            </a:r>
          </a:p>
          <a:p>
            <a:pPr marL="0" indent="0">
              <a:buNone/>
            </a:pPr>
            <a:r>
              <a:rPr lang="en-US" dirty="0"/>
              <a:t>    for line in input:               # loop for accessing file contents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(line) &gt; </a:t>
            </a:r>
            <a:r>
              <a:rPr lang="en-US" dirty="0" err="1"/>
              <a:t>len</a:t>
            </a:r>
            <a:r>
              <a:rPr lang="en-US" dirty="0"/>
              <a:t>(longest):</a:t>
            </a:r>
          </a:p>
          <a:p>
            <a:pPr marL="0" indent="0">
              <a:buNone/>
            </a:pPr>
            <a:r>
              <a:rPr lang="en-US" dirty="0"/>
              <a:t>            longest = line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print("Longest line =", </a:t>
            </a:r>
            <a:r>
              <a:rPr lang="en-US" dirty="0" err="1"/>
              <a:t>len</a:t>
            </a:r>
            <a:r>
              <a:rPr lang="en-US" dirty="0"/>
              <a:t>(longest))      # Print Longest Line</a:t>
            </a:r>
          </a:p>
          <a:p>
            <a:pPr marL="0" indent="0">
              <a:buNone/>
            </a:pPr>
            <a:r>
              <a:rPr lang="en-US" dirty="0"/>
              <a:t>    print(longest)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input_stats</a:t>
            </a:r>
            <a:r>
              <a:rPr lang="en-US" dirty="0"/>
              <a:t>("data3.txt")   # Call Function </a:t>
            </a:r>
          </a:p>
        </p:txBody>
      </p:sp>
    </p:spTree>
    <p:extLst>
      <p:ext uri="{BB962C8B-B14F-4D97-AF65-F5344CB8AC3E}">
        <p14:creationId xmlns:p14="http://schemas.microsoft.com/office/powerpoint/2010/main" val="28404244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437E-BBB4-415E-AA4E-B54E8681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Recall String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3F3-26F8-4D37-99D7-D3F0E2B7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70"/>
            <a:ext cx="10515600" cy="55206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Tahoma" panose="020B0604030504040204" pitchFamily="34" charset="0"/>
              </a:rPr>
              <a:t>str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lvl="0" indent="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</a:rPr>
              <a:t>upper</a:t>
            </a:r>
            <a:r>
              <a:rPr lang="en-US" altLang="en-US" dirty="0">
                <a:latin typeface="Verdana" panose="020B0604030504040204" pitchFamily="34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</a:rPr>
              <a:t>lower,</a:t>
            </a:r>
          </a:p>
          <a:p>
            <a:pPr marL="0" lvl="0" indent="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capitalize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find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strip</a:t>
            </a:r>
          </a:p>
          <a:p>
            <a:r>
              <a:rPr lang="en-US" dirty="0"/>
              <a:t>name = "   Ganesh B Bhosale    "</a:t>
            </a:r>
          </a:p>
          <a:p>
            <a:r>
              <a:rPr lang="en-US" dirty="0"/>
              <a:t>print(</a:t>
            </a:r>
            <a:r>
              <a:rPr lang="en-US" dirty="0" err="1"/>
              <a:t>name.upper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name.lower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name.capitalize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name.lower</a:t>
            </a:r>
            <a:r>
              <a:rPr lang="en-US" dirty="0"/>
              <a:t>())</a:t>
            </a:r>
          </a:p>
          <a:p>
            <a:r>
              <a:rPr lang="en-US" dirty="0"/>
              <a:t>x=</a:t>
            </a:r>
            <a:r>
              <a:rPr lang="en-US" dirty="0" err="1"/>
              <a:t>name.find</a:t>
            </a:r>
            <a:r>
              <a:rPr lang="en-US" dirty="0"/>
              <a:t>("Bhosale")</a:t>
            </a:r>
          </a:p>
          <a:p>
            <a:r>
              <a:rPr lang="en-US" dirty="0"/>
              <a:t>print(x)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(name))</a:t>
            </a:r>
          </a:p>
          <a:p>
            <a:r>
              <a:rPr lang="en-US" dirty="0"/>
              <a:t>str=</a:t>
            </a:r>
            <a:r>
              <a:rPr lang="en-US" dirty="0" err="1"/>
              <a:t>name.strip</a:t>
            </a:r>
            <a:r>
              <a:rPr lang="en-US" dirty="0"/>
              <a:t>()   # trim spaces 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(str))</a:t>
            </a:r>
          </a:p>
        </p:txBody>
      </p:sp>
    </p:spTree>
    <p:extLst>
      <p:ext uri="{BB962C8B-B14F-4D97-AF65-F5344CB8AC3E}">
        <p14:creationId xmlns:p14="http://schemas.microsoft.com/office/powerpoint/2010/main" val="37017569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0DF-CDF8-4F0E-A3D4-E3DDBAB5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altLang="en-US" dirty="0"/>
              <a:t>String 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CEE7-7846-42C4-B9FA-49FF9CC4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 lnSpcReduction="10000"/>
          </a:bodyPr>
          <a:lstStyle/>
          <a:p>
            <a:pPr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split</a:t>
            </a:r>
            <a:r>
              <a:rPr lang="en-US" altLang="en-US" dirty="0"/>
              <a:t> breaks a string into tokens that you can loop over.</a:t>
            </a:r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.split</a:t>
            </a:r>
            <a:r>
              <a:rPr lang="en-US" altLang="en-US" dirty="0">
                <a:latin typeface="Courier New" panose="02070309020205020404" pitchFamily="49" charset="0"/>
              </a:rPr>
              <a:t>()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# break by whitespace</a:t>
            </a:r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.split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delimiter</a:t>
            </a:r>
            <a:r>
              <a:rPr lang="en-US" altLang="en-US" dirty="0">
                <a:latin typeface="Courier New" panose="02070309020205020404" pitchFamily="49" charset="0"/>
              </a:rPr>
              <a:t>)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# break by delimiter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r>
              <a:rPr lang="en-US" dirty="0"/>
              <a:t>name = "</a:t>
            </a:r>
            <a:r>
              <a:rPr lang="en-US" dirty="0" err="1"/>
              <a:t>Ganesh,B,Bhosale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nl-NL" dirty="0"/>
              <a:t>namelist=name.split()</a:t>
            </a:r>
          </a:p>
          <a:p>
            <a:pPr marL="0" indent="0">
              <a:buNone/>
            </a:pPr>
            <a:r>
              <a:rPr lang="nl-NL" dirty="0"/>
              <a:t>print(namelist)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namelist2=name.split(",")</a:t>
            </a:r>
          </a:p>
          <a:p>
            <a:pPr marL="0" indent="0">
              <a:buNone/>
            </a:pPr>
            <a:r>
              <a:rPr lang="nl-NL" dirty="0"/>
              <a:t>print(namelist2)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1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21A2-6C86-4A41-85CE-1860FFFB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565784"/>
            <a:ext cx="10515600" cy="5560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Using for loop 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"Ganesh B Bhosale"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word in </a:t>
            </a:r>
            <a:r>
              <a:rPr lang="en-US" dirty="0" err="1"/>
              <a:t>name.split</a:t>
            </a:r>
            <a:r>
              <a:rPr lang="en-US" dirty="0"/>
              <a:t>() :</a:t>
            </a:r>
          </a:p>
          <a:p>
            <a:pPr marL="0" indent="0">
              <a:buNone/>
            </a:pPr>
            <a:r>
              <a:rPr lang="en-US" dirty="0"/>
              <a:t>	print(word)</a:t>
            </a:r>
          </a:p>
          <a:p>
            <a:pPr marL="0" indent="0">
              <a:buNone/>
            </a:pPr>
            <a:endParaRPr lang="en-US" dirty="0"/>
          </a:p>
          <a:p>
            <a:pPr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join</a:t>
            </a:r>
            <a:r>
              <a:rPr lang="en-US" altLang="en-US" dirty="0"/>
              <a:t> performs the opposite of a </a:t>
            </a:r>
            <a:r>
              <a:rPr lang="en-US" altLang="en-US" dirty="0">
                <a:latin typeface="Courier New" panose="02070309020205020404" pitchFamily="49" charset="0"/>
              </a:rPr>
              <a:t>split</a:t>
            </a:r>
            <a:endParaRPr lang="en-US" altLang="en-US" dirty="0"/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 err="1"/>
              <a:t>delimiter</a:t>
            </a:r>
            <a:r>
              <a:rPr lang="en-US" altLang="en-US" dirty="0" err="1">
                <a:latin typeface="Courier New" panose="02070309020205020404" pitchFamily="49" charset="0"/>
              </a:rPr>
              <a:t>.join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list of tokens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str=",".join(</a:t>
            </a:r>
            <a:r>
              <a:rPr lang="en-US" dirty="0" err="1"/>
              <a:t>name.split</a:t>
            </a:r>
            <a:r>
              <a:rPr lang="en-US" dirty="0"/>
              <a:t>(" "))</a:t>
            </a:r>
          </a:p>
          <a:p>
            <a:pPr marL="0" indent="0">
              <a:buNone/>
            </a:pPr>
            <a:r>
              <a:rPr lang="en-US" dirty="0"/>
              <a:t>print(str)</a:t>
            </a:r>
          </a:p>
        </p:txBody>
      </p:sp>
    </p:spTree>
    <p:extLst>
      <p:ext uri="{BB962C8B-B14F-4D97-AF65-F5344CB8AC3E}">
        <p14:creationId xmlns:p14="http://schemas.microsoft.com/office/powerpoint/2010/main" val="8896980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E767-1C01-493D-AC45-F41224E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altLang="en-US" dirty="0"/>
              <a:t>Splitting into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CFEA-DCB4-48AC-A9DE-CFAEBB98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4112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tabLst>
                <a:tab pos="4805363" algn="l"/>
              </a:tabLst>
            </a:pPr>
            <a:r>
              <a:rPr lang="en-US" altLang="en-US" dirty="0"/>
              <a:t>If you know the number of tokens, you can </a:t>
            </a:r>
            <a:r>
              <a:rPr lang="en-US" altLang="en-US" dirty="0">
                <a:latin typeface="Courier New" panose="02070309020205020404" pitchFamily="49" charset="0"/>
              </a:rPr>
              <a:t>split</a:t>
            </a:r>
            <a:r>
              <a:rPr lang="en-US" altLang="en-US" dirty="0"/>
              <a:t> them directly into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/>
              <a:t>   a sequence of variables.</a:t>
            </a:r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/>
              <a:t>var1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var2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...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/>
              <a:t>varN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/>
              <a:t>string</a:t>
            </a:r>
            <a:r>
              <a:rPr lang="en-US" altLang="en-US" dirty="0" err="1">
                <a:latin typeface="Courier New" panose="02070309020205020404" pitchFamily="49" charset="0"/>
              </a:rPr>
              <a:t>.split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>
              <a:buNone/>
              <a:tabLst>
                <a:tab pos="4805363" algn="l"/>
              </a:tabLst>
            </a:pPr>
            <a:endParaRPr lang="en-US" altLang="en-US" sz="12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tabLst>
                <a:tab pos="4805363" algn="l"/>
              </a:tabLst>
            </a:pPr>
            <a:r>
              <a:rPr lang="en-US" altLang="en-US" dirty="0"/>
              <a:t>may want to convert type of some tokens:  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str = “Ganesh 49 25000.28"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name, age, money = </a:t>
            </a:r>
            <a:r>
              <a:rPr lang="en-US" altLang="en-US" dirty="0" err="1">
                <a:latin typeface="Courier New" panose="02070309020205020404" pitchFamily="49" charset="0"/>
              </a:rPr>
              <a:t>s.split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print(name)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print(age)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print(money)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455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59F8-A9CF-4591-9C53-668A264B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987F-ECB8-477B-A1AF-C02F51EF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n-US" altLang="en-US" dirty="0"/>
              <a:t>Suppose we have this </a:t>
            </a:r>
            <a:r>
              <a:rPr lang="en-US" altLang="en-US" dirty="0">
                <a:latin typeface="Courier New" panose="02070309020205020404" pitchFamily="49" charset="0"/>
              </a:rPr>
              <a:t>hours.txt</a:t>
            </a:r>
            <a:r>
              <a:rPr lang="en-US" altLang="en-US" dirty="0"/>
              <a:t> data:</a:t>
            </a:r>
          </a:p>
          <a:p>
            <a:pPr marL="0" indent="0">
              <a:buNone/>
            </a:pPr>
            <a:r>
              <a:rPr lang="en-US" dirty="0"/>
              <a:t>10023 Joy 8.5 7.1 8.6 4.1 9.2</a:t>
            </a:r>
          </a:p>
          <a:p>
            <a:pPr marL="0" indent="0">
              <a:buNone/>
            </a:pPr>
            <a:r>
              <a:rPr lang="en-US" dirty="0"/>
              <a:t>40156 Rahul 7.0 9.6 6.5 4.9 8.8</a:t>
            </a:r>
          </a:p>
          <a:p>
            <a:pPr marL="0" indent="0">
              <a:buNone/>
            </a:pPr>
            <a:r>
              <a:rPr lang="en-US" dirty="0"/>
              <a:t>78945 Ganesh 8.0 8.0 8.0 8.0 7.5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Compute each worker's total hours and hours/day.</a:t>
            </a:r>
          </a:p>
          <a:p>
            <a:pPr marL="0" indent="0">
              <a:buNone/>
            </a:pPr>
            <a:r>
              <a:rPr lang="en-US" altLang="en-US" dirty="0"/>
              <a:t>Assume each worker works exactly five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 =&gt;</a:t>
            </a:r>
          </a:p>
        </p:txBody>
      </p:sp>
    </p:spTree>
    <p:extLst>
      <p:ext uri="{BB962C8B-B14F-4D97-AF65-F5344CB8AC3E}">
        <p14:creationId xmlns:p14="http://schemas.microsoft.com/office/powerpoint/2010/main" val="32734678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BE86-42BC-4FF5-88E9-9ECFA6E4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332104"/>
            <a:ext cx="10515600" cy="605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= open("</a:t>
            </a:r>
            <a:r>
              <a:rPr lang="en-US" dirty="0" err="1"/>
              <a:t>hours.txt","r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 line in input:</a:t>
            </a:r>
          </a:p>
          <a:p>
            <a:pPr marL="0" indent="0">
              <a:buNone/>
            </a:pPr>
            <a:r>
              <a:rPr lang="en-US" dirty="0"/>
              <a:t>    id, name, mon, </a:t>
            </a:r>
            <a:r>
              <a:rPr lang="en-US" dirty="0" err="1"/>
              <a:t>tue</a:t>
            </a:r>
            <a:r>
              <a:rPr lang="en-US" dirty="0"/>
              <a:t>, wed,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fri</a:t>
            </a:r>
            <a:r>
              <a:rPr lang="en-US" dirty="0"/>
              <a:t>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# cumulative sum of this employee's hours</a:t>
            </a:r>
          </a:p>
          <a:p>
            <a:pPr marL="0" indent="0">
              <a:buNone/>
            </a:pPr>
            <a:r>
              <a:rPr lang="en-US" dirty="0"/>
              <a:t>    hours = float(mon) + float(</a:t>
            </a:r>
            <a:r>
              <a:rPr lang="en-US" dirty="0" err="1"/>
              <a:t>tue</a:t>
            </a:r>
            <a:r>
              <a:rPr lang="en-US" dirty="0"/>
              <a:t>) + float(wed) + float(</a:t>
            </a:r>
            <a:r>
              <a:rPr lang="en-US" dirty="0" err="1"/>
              <a:t>thu</a:t>
            </a:r>
            <a:r>
              <a:rPr lang="en-US" dirty="0"/>
              <a:t>) + float(</a:t>
            </a:r>
            <a:r>
              <a:rPr lang="en-US" dirty="0" err="1"/>
              <a:t>fri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print(name, "ID", id, "worked", \</a:t>
            </a:r>
          </a:p>
          <a:p>
            <a:pPr marL="0" indent="0">
              <a:buNone/>
            </a:pPr>
            <a:r>
              <a:rPr lang="en-US" dirty="0"/>
              <a:t>          hours, "hours: ", hours/5, "/ day")</a:t>
            </a:r>
          </a:p>
        </p:txBody>
      </p:sp>
    </p:spTree>
    <p:extLst>
      <p:ext uri="{BB962C8B-B14F-4D97-AF65-F5344CB8AC3E}">
        <p14:creationId xmlns:p14="http://schemas.microsoft.com/office/powerpoint/2010/main" val="7803454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ABA-3364-4283-9CFF-4B59CAD2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altLang="en-US" dirty="0"/>
              <a:t>Writing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721C-5A43-4E0A-8D4B-28D21A1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1353800" cy="550306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 b="1" dirty="0"/>
              <a:t>name1</a:t>
            </a:r>
            <a:r>
              <a:rPr lang="en-US" altLang="en-US" dirty="0">
                <a:latin typeface="Courier New" panose="02070309020205020404" pitchFamily="49" charset="0"/>
              </a:rPr>
              <a:t> = open("</a:t>
            </a:r>
            <a:r>
              <a:rPr lang="en-US" altLang="en-US" b="1" dirty="0"/>
              <a:t>filename</a:t>
            </a:r>
            <a:r>
              <a:rPr lang="en-US" altLang="en-US" dirty="0">
                <a:latin typeface="Courier New" panose="02070309020205020404" pitchFamily="49" charset="0"/>
              </a:rPr>
              <a:t>", "w") # </a:t>
            </a:r>
            <a:r>
              <a:rPr lang="en-US" altLang="en-US" dirty="0"/>
              <a:t>opens file for write </a:t>
            </a:r>
            <a:r>
              <a:rPr lang="en-US" altLang="en-US" u="sng" dirty="0"/>
              <a:t>(</a:t>
            </a:r>
            <a:r>
              <a:rPr lang="en-US" altLang="en-US" dirty="0"/>
              <a:t>deletes previous contents)</a:t>
            </a:r>
          </a:p>
          <a:p>
            <a:pPr>
              <a:lnSpc>
                <a:spcPct val="70000"/>
              </a:lnSpc>
              <a:buFontTx/>
              <a:buNone/>
              <a:tabLst>
                <a:tab pos="3775075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 b="1" dirty="0"/>
              <a:t>name2</a:t>
            </a:r>
            <a:r>
              <a:rPr lang="en-US" altLang="en-US" dirty="0">
                <a:latin typeface="Courier New" panose="02070309020205020404" pitchFamily="49" charset="0"/>
              </a:rPr>
              <a:t> = open("</a:t>
            </a:r>
            <a:r>
              <a:rPr lang="en-US" altLang="en-US" b="1" dirty="0"/>
              <a:t>filename</a:t>
            </a:r>
            <a:r>
              <a:rPr lang="en-US" altLang="en-US" dirty="0">
                <a:latin typeface="Courier New" panose="02070309020205020404" pitchFamily="49" charset="0"/>
              </a:rPr>
              <a:t>", "a")# </a:t>
            </a:r>
            <a:r>
              <a:rPr lang="en-US" altLang="en-US" dirty="0"/>
              <a:t>opens file for append</a:t>
            </a:r>
            <a:r>
              <a:rPr lang="en-US" altLang="en-US" u="sng" dirty="0"/>
              <a:t> </a:t>
            </a:r>
            <a:r>
              <a:rPr lang="en-US" altLang="en-US" dirty="0"/>
              <a:t>(new data goes after previous data)</a:t>
            </a:r>
          </a:p>
          <a:p>
            <a:pPr>
              <a:lnSpc>
                <a:spcPct val="70000"/>
              </a:lnSpc>
              <a:buFontTx/>
              <a:buNone/>
              <a:tabLst>
                <a:tab pos="3775075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  <a:tabLst>
                <a:tab pos="3775075" algn="l"/>
              </a:tabLst>
            </a:pPr>
            <a:endParaRPr lang="en-US" altLang="en-US" sz="1200" dirty="0"/>
          </a:p>
          <a:p>
            <a:pPr>
              <a:buFontTx/>
              <a:buNone/>
              <a:tabLst>
                <a:tab pos="37750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.write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Verdana" panose="020B0604030504040204" pitchFamily="34" charset="0"/>
              </a:rPr>
              <a:t>str</a:t>
            </a:r>
            <a:r>
              <a:rPr lang="en-US" altLang="en-US" dirty="0">
                <a:latin typeface="Courier New" panose="02070309020205020404" pitchFamily="49" charset="0"/>
              </a:rPr>
              <a:t>)	- </a:t>
            </a:r>
            <a:r>
              <a:rPr lang="en-US" altLang="en-US" sz="2200" dirty="0"/>
              <a:t>writes the given string to the file</a:t>
            </a:r>
          </a:p>
          <a:p>
            <a:pPr>
              <a:buFontTx/>
              <a:buNone/>
              <a:tabLst>
                <a:tab pos="37750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.close</a:t>
            </a:r>
            <a:r>
              <a:rPr lang="en-US" altLang="en-US" dirty="0">
                <a:latin typeface="Courier New" panose="02070309020205020404" pitchFamily="49" charset="0"/>
              </a:rPr>
              <a:t>()	- </a:t>
            </a:r>
            <a:r>
              <a:rPr lang="en-US" altLang="en-US" sz="2200" dirty="0"/>
              <a:t>saves file once writing is done</a:t>
            </a:r>
          </a:p>
          <a:p>
            <a:pPr>
              <a:buFontTx/>
              <a:buNone/>
              <a:tabLst>
                <a:tab pos="3775075" algn="l"/>
              </a:tabLst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835142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7749-61C0-43DA-8D55-F6702F1D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pPr>
              <a:buFontTx/>
              <a:buNone/>
              <a:tabLst>
                <a:tab pos="3775075" algn="l"/>
              </a:tabLst>
            </a:pPr>
            <a:r>
              <a:rPr lang="en-US" sz="2200" dirty="0"/>
              <a:t>Ex1: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 = open("output.txt", "w")</a:t>
            </a:r>
          </a:p>
          <a:p>
            <a:pPr marL="0" indent="0">
              <a:buNone/>
            </a:pPr>
            <a:r>
              <a:rPr lang="en-US" dirty="0" err="1"/>
              <a:t>out.write</a:t>
            </a:r>
            <a:r>
              <a:rPr lang="en-US" dirty="0"/>
              <a:t>("Hello, world!\n")</a:t>
            </a:r>
          </a:p>
          <a:p>
            <a:pPr marL="0" indent="0">
              <a:buNone/>
            </a:pPr>
            <a:r>
              <a:rPr lang="en-US" dirty="0" err="1"/>
              <a:t>out.write</a:t>
            </a:r>
            <a:r>
              <a:rPr lang="en-US" dirty="0"/>
              <a:t>("How are you?")</a:t>
            </a:r>
          </a:p>
          <a:p>
            <a:pPr marL="0" indent="0">
              <a:buNone/>
            </a:pPr>
            <a:r>
              <a:rPr lang="en-US" dirty="0" err="1"/>
              <a:t>out.close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=open("output.txt").read()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629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B76E-4A3E-4ECB-8AEA-9211C8D7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880"/>
            <a:ext cx="10515600" cy="5486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Ex2:</a:t>
            </a:r>
          </a:p>
          <a:p>
            <a:pPr marL="0" indent="0">
              <a:buNone/>
            </a:pPr>
            <a:r>
              <a:rPr lang="en-US" dirty="0"/>
              <a:t>outfile1=open("</a:t>
            </a:r>
            <a:r>
              <a:rPr lang="en-US" dirty="0" err="1"/>
              <a:t>out.txt","a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str=input("Enter String to Write")</a:t>
            </a:r>
          </a:p>
          <a:p>
            <a:pPr marL="0" indent="0">
              <a:buNone/>
            </a:pPr>
            <a:r>
              <a:rPr lang="en-US" dirty="0"/>
              <a:t>outfile1.write("My Name is Anthony\n")</a:t>
            </a:r>
          </a:p>
          <a:p>
            <a:pPr marL="0" indent="0">
              <a:buNone/>
            </a:pPr>
            <a:r>
              <a:rPr lang="en-US" dirty="0"/>
              <a:t>outfile1.write("How Are You\n")</a:t>
            </a:r>
          </a:p>
          <a:p>
            <a:pPr marL="0" indent="0">
              <a:buNone/>
            </a:pPr>
            <a:r>
              <a:rPr lang="en-US" dirty="0"/>
              <a:t>outfile1.write("How is your brother Amar an Akbar\n")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outfile1.close()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rd</a:t>
            </a:r>
            <a:r>
              <a:rPr lang="en-US" dirty="0"/>
              <a:t>=open("</a:t>
            </a:r>
            <a:r>
              <a:rPr lang="en-US" dirty="0" err="1"/>
              <a:t>out.txt","r</a:t>
            </a:r>
            <a:r>
              <a:rPr lang="en-US" dirty="0"/>
              <a:t>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text in </a:t>
            </a:r>
            <a:r>
              <a:rPr lang="en-US" dirty="0" err="1"/>
              <a:t>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print(text)</a:t>
            </a:r>
          </a:p>
        </p:txBody>
      </p:sp>
    </p:spTree>
    <p:extLst>
      <p:ext uri="{BB962C8B-B14F-4D97-AF65-F5344CB8AC3E}">
        <p14:creationId xmlns:p14="http://schemas.microsoft.com/office/powerpoint/2010/main" val="2936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28CF-1A89-4BF0-BD25-F10E25AF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BDB8-6E2E-428A-AC03-90F4315C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75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www.python.org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Python 3.7</a:t>
            </a:r>
          </a:p>
          <a:p>
            <a:endParaRPr lang="en-US" dirty="0"/>
          </a:p>
          <a:p>
            <a:r>
              <a:rPr lang="en-US" dirty="0"/>
              <a:t>After Downloading you have three options to use Python</a:t>
            </a:r>
          </a:p>
          <a:p>
            <a:pPr lvl="1"/>
            <a:r>
              <a:rPr lang="en-US" dirty="0"/>
              <a:t>Python CLI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Python IDE</a:t>
            </a:r>
          </a:p>
        </p:txBody>
      </p:sp>
    </p:spTree>
    <p:extLst>
      <p:ext uri="{BB962C8B-B14F-4D97-AF65-F5344CB8AC3E}">
        <p14:creationId xmlns:p14="http://schemas.microsoft.com/office/powerpoint/2010/main" val="32963762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1F0E-8D36-437F-ADA0-E34E845E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Exercise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532B-85B2-4982-A040-8C10C20E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37945"/>
            <a:ext cx="10515600" cy="4351338"/>
          </a:xfrm>
        </p:spPr>
        <p:txBody>
          <a:bodyPr/>
          <a:lstStyle/>
          <a:p>
            <a:r>
              <a:rPr lang="en-US" dirty="0"/>
              <a:t>Accept Employee Details from User and create Data file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atleast</a:t>
            </a:r>
            <a:r>
              <a:rPr lang="en-US" dirty="0"/>
              <a:t> 5 Records)</a:t>
            </a:r>
          </a:p>
          <a:p>
            <a:r>
              <a:rPr lang="en-US" dirty="0"/>
              <a:t>Accept Employee Name and Display Details and store in list/Tuple</a:t>
            </a:r>
          </a:p>
        </p:txBody>
      </p:sp>
    </p:spTree>
    <p:extLst>
      <p:ext uri="{BB962C8B-B14F-4D97-AF65-F5344CB8AC3E}">
        <p14:creationId xmlns:p14="http://schemas.microsoft.com/office/powerpoint/2010/main" val="25799028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481-18C3-4740-8884-49BA8FDF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sz="3600" dirty="0"/>
              <a:t>What is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9383-E905-4258-9364-CD802286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76960"/>
            <a:ext cx="10515600" cy="5232400"/>
          </a:xfrm>
        </p:spPr>
        <p:txBody>
          <a:bodyPr>
            <a:normAutofit/>
          </a:bodyPr>
          <a:lstStyle/>
          <a:p>
            <a:r>
              <a:rPr lang="en-US" dirty="0"/>
              <a:t>An exception is an event, which occurs during the execution of a</a:t>
            </a:r>
          </a:p>
          <a:p>
            <a:pPr marL="0" indent="0">
              <a:buNone/>
            </a:pPr>
            <a:r>
              <a:rPr lang="en-US" dirty="0"/>
              <a:t>   program that disrupts the normal flow of the program's instructions.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 general, when a Python script encounters a situation that it cannot</a:t>
            </a:r>
          </a:p>
          <a:p>
            <a:pPr marL="0" indent="0">
              <a:buNone/>
            </a:pPr>
            <a:r>
              <a:rPr lang="en-US" dirty="0"/>
              <a:t> cope with, it raises an exception.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An exception is a Python object that represents an error.</a:t>
            </a:r>
          </a:p>
          <a:p>
            <a:endParaRPr lang="en-US" dirty="0"/>
          </a:p>
          <a:p>
            <a:r>
              <a:rPr lang="en-US" dirty="0"/>
              <a:t>When a Python script raises an exception, it must either handle the exception immediately otherwise it terminates and quits.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21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2F33-633B-4FF2-9ADB-A3E651B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sz="3200" dirty="0"/>
              <a:t>Handling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C04C-8EB8-4CF3-BA69-E5DB8322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13790"/>
            <a:ext cx="10515600" cy="50228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you have some </a:t>
            </a:r>
            <a:r>
              <a:rPr lang="en-US" i="1" dirty="0"/>
              <a:t>suspicious</a:t>
            </a:r>
            <a:r>
              <a:rPr lang="en-US" dirty="0"/>
              <a:t> code that may raise an exception, </a:t>
            </a:r>
          </a:p>
          <a:p>
            <a:pPr marL="0" indent="0">
              <a:buNone/>
            </a:pPr>
            <a:r>
              <a:rPr lang="en-US" dirty="0"/>
              <a:t>   you can defend your program by placing the suspicious code in</a:t>
            </a:r>
          </a:p>
          <a:p>
            <a:pPr marL="0" indent="0">
              <a:buNone/>
            </a:pPr>
            <a:r>
              <a:rPr lang="en-US" dirty="0"/>
              <a:t>   a </a:t>
            </a:r>
            <a:r>
              <a:rPr lang="en-US" b="1" dirty="0"/>
              <a:t>try:</a:t>
            </a:r>
            <a:r>
              <a:rPr lang="en-US" dirty="0"/>
              <a:t> block.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the try: block, include an </a:t>
            </a:r>
            <a:r>
              <a:rPr lang="en-US" b="1" dirty="0"/>
              <a:t>except:</a:t>
            </a:r>
            <a:r>
              <a:rPr lang="en-US" dirty="0"/>
              <a:t> statement, followed by a </a:t>
            </a:r>
          </a:p>
          <a:p>
            <a:pPr marL="0" indent="0">
              <a:buNone/>
            </a:pPr>
            <a:r>
              <a:rPr lang="en-US" dirty="0"/>
              <a:t>block of code which handles the problem as elegantly as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-&gt;</a:t>
            </a:r>
          </a:p>
        </p:txBody>
      </p:sp>
    </p:spTree>
    <p:extLst>
      <p:ext uri="{BB962C8B-B14F-4D97-AF65-F5344CB8AC3E}">
        <p14:creationId xmlns:p14="http://schemas.microsoft.com/office/powerpoint/2010/main" val="4928761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4270-73B8-4E8A-B9F7-BD0C0D5B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586104"/>
            <a:ext cx="10515600" cy="560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You do your operations here;</a:t>
            </a:r>
          </a:p>
          <a:p>
            <a:pPr marL="0" indent="0">
              <a:buNone/>
            </a:pPr>
            <a:r>
              <a:rPr lang="en-US" dirty="0"/>
              <a:t> ......................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   ......................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If there is no exception then execute this block.</a:t>
            </a:r>
          </a:p>
        </p:txBody>
      </p:sp>
    </p:spTree>
    <p:extLst>
      <p:ext uri="{BB962C8B-B14F-4D97-AF65-F5344CB8AC3E}">
        <p14:creationId xmlns:p14="http://schemas.microsoft.com/office/powerpoint/2010/main" val="23666229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8221-167A-4778-848B-6E6E2E2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71195"/>
          </a:xfrm>
        </p:spPr>
        <p:txBody>
          <a:bodyPr>
            <a:normAutofit/>
          </a:bodyPr>
          <a:lstStyle/>
          <a:p>
            <a:r>
              <a:rPr lang="en-US" sz="36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B09A-FE66-4F07-B57E-A3982B4B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864"/>
            <a:ext cx="10515600" cy="5387975"/>
          </a:xfrm>
        </p:spPr>
        <p:txBody>
          <a:bodyPr>
            <a:normAutofit/>
          </a:bodyPr>
          <a:lstStyle/>
          <a:p>
            <a:r>
              <a:rPr lang="en-US" dirty="0"/>
              <a:t>The program opens a file, writes content in the, file and comes out gracefully because there is no problem at all −</a:t>
            </a:r>
          </a:p>
          <a:p>
            <a:pPr marL="0" indent="0">
              <a:buNone/>
            </a:pPr>
            <a:r>
              <a:rPr lang="en-US" dirty="0"/>
              <a:t> try: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"w")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fh.write</a:t>
            </a:r>
            <a:r>
              <a:rPr lang="en-US" dirty="0"/>
              <a:t>("This is my test file for exception handling!!")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print ("Error: can\'t find file or read data")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("Written content in the file successfully")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35776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3690-AA74-4990-A7AB-0EAE98B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28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0C74-BD56-4245-9847-04D7E583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415280"/>
          </a:xfrm>
        </p:spPr>
        <p:txBody>
          <a:bodyPr/>
          <a:lstStyle/>
          <a:p>
            <a:r>
              <a:rPr lang="en-US" dirty="0"/>
              <a:t>This example tries to open a file where you do not have write permission, so it raises an exception -</a:t>
            </a:r>
          </a:p>
          <a:p>
            <a:pPr marL="0" indent="0">
              <a:buNone/>
            </a:pPr>
            <a:r>
              <a:rPr lang="en-US" dirty="0"/>
              <a:t> 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"r")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fh.write</a:t>
            </a:r>
            <a:r>
              <a:rPr lang="en-US" dirty="0"/>
              <a:t>("This is my test file for exception handling!!")</a:t>
            </a:r>
          </a:p>
          <a:p>
            <a:pPr marL="0" indent="0">
              <a:buNone/>
            </a:pPr>
            <a:r>
              <a:rPr lang="en-US" dirty="0"/>
              <a:t> 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 ("Error: can\'t find file or read data")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   print ("Written content in the file successfully")</a:t>
            </a:r>
          </a:p>
        </p:txBody>
      </p:sp>
    </p:spTree>
    <p:extLst>
      <p:ext uri="{BB962C8B-B14F-4D97-AF65-F5344CB8AC3E}">
        <p14:creationId xmlns:p14="http://schemas.microsoft.com/office/powerpoint/2010/main" val="37724547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F379-4370-485B-8268-64720E04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362584"/>
            <a:ext cx="11821160" cy="65665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Exception Names and their Descriptions --- locals()[__</a:t>
            </a:r>
            <a:r>
              <a:rPr lang="en-US" sz="3600" dirty="0" err="1">
                <a:solidFill>
                  <a:srgbClr val="FF0000"/>
                </a:solidFill>
              </a:rPr>
              <a:t>builtins</a:t>
            </a:r>
            <a:r>
              <a:rPr lang="en-US" sz="3600" dirty="0">
                <a:solidFill>
                  <a:srgbClr val="FF0000"/>
                </a:solidFill>
              </a:rPr>
              <a:t>__]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1.Exception </a:t>
            </a:r>
          </a:p>
          <a:p>
            <a:pPr marL="0" indent="0">
              <a:buNone/>
            </a:pPr>
            <a:r>
              <a:rPr lang="en-US" dirty="0"/>
              <a:t>    Base class for all exceptions</a:t>
            </a:r>
          </a:p>
          <a:p>
            <a:pPr marL="0" indent="0">
              <a:buNone/>
            </a:pPr>
            <a:r>
              <a:rPr lang="en-US" dirty="0"/>
              <a:t>2.StopIteration</a:t>
            </a:r>
          </a:p>
          <a:p>
            <a:pPr marL="0" indent="0">
              <a:buNone/>
            </a:pPr>
            <a:r>
              <a:rPr lang="en-US" dirty="0"/>
              <a:t>    Raised when the next() method of an iterator does not point</a:t>
            </a:r>
          </a:p>
          <a:p>
            <a:pPr marL="0" indent="0">
              <a:buNone/>
            </a:pPr>
            <a:r>
              <a:rPr lang="en-US" dirty="0"/>
              <a:t>    to any object. </a:t>
            </a:r>
          </a:p>
          <a:p>
            <a:pPr marL="0" indent="0">
              <a:buNone/>
            </a:pPr>
            <a:r>
              <a:rPr lang="en-US" dirty="0"/>
              <a:t>3.SystemExit</a:t>
            </a:r>
          </a:p>
          <a:p>
            <a:pPr marL="0" indent="0">
              <a:buNone/>
            </a:pPr>
            <a:r>
              <a:rPr lang="en-US" dirty="0"/>
              <a:t>    Raised by the </a:t>
            </a:r>
            <a:r>
              <a:rPr lang="en-US" dirty="0" err="1"/>
              <a:t>sys.exit</a:t>
            </a:r>
            <a:r>
              <a:rPr lang="en-US" dirty="0"/>
              <a:t>() function.</a:t>
            </a:r>
          </a:p>
          <a:p>
            <a:pPr marL="0" indent="0">
              <a:buNone/>
            </a:pPr>
            <a:r>
              <a:rPr lang="en-US" dirty="0"/>
              <a:t>4.StandardError  </a:t>
            </a:r>
          </a:p>
          <a:p>
            <a:pPr marL="0" indent="0">
              <a:buNone/>
            </a:pPr>
            <a:r>
              <a:rPr lang="en-US" dirty="0"/>
              <a:t>   Base class for all built-in exceptions except </a:t>
            </a:r>
            <a:r>
              <a:rPr lang="en-US" dirty="0" err="1"/>
              <a:t>StopIteration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dirty="0" err="1"/>
              <a:t>SystemExit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5.ArithmeticError  </a:t>
            </a:r>
          </a:p>
          <a:p>
            <a:pPr marL="0" indent="0">
              <a:buNone/>
            </a:pPr>
            <a:r>
              <a:rPr lang="en-US" dirty="0"/>
              <a:t>   Base class for all errors that occur for numeric calculation</a:t>
            </a:r>
          </a:p>
        </p:txBody>
      </p:sp>
    </p:spTree>
    <p:extLst>
      <p:ext uri="{BB962C8B-B14F-4D97-AF65-F5344CB8AC3E}">
        <p14:creationId xmlns:p14="http://schemas.microsoft.com/office/powerpoint/2010/main" val="11731711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5127-BA32-472A-AED6-D90FBAF0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6.ZeroDivisionError</a:t>
            </a:r>
          </a:p>
          <a:p>
            <a:pPr marL="0" indent="0">
              <a:buNone/>
            </a:pPr>
            <a:r>
              <a:rPr lang="en-US" dirty="0"/>
              <a:t>   Raised when division or modulo by zero takes place for all </a:t>
            </a:r>
          </a:p>
          <a:p>
            <a:pPr marL="0" indent="0">
              <a:buNone/>
            </a:pPr>
            <a:r>
              <a:rPr lang="en-US" dirty="0"/>
              <a:t>   numeric types.</a:t>
            </a:r>
          </a:p>
          <a:p>
            <a:pPr marL="0" indent="0">
              <a:buNone/>
            </a:pPr>
            <a:r>
              <a:rPr lang="en-US" dirty="0"/>
              <a:t>7.KeyboardInterrupt</a:t>
            </a:r>
          </a:p>
          <a:p>
            <a:pPr marL="0" indent="0">
              <a:buNone/>
            </a:pPr>
            <a:r>
              <a:rPr lang="en-US" dirty="0"/>
              <a:t>   Raised when the user interrupts program execution, </a:t>
            </a:r>
          </a:p>
          <a:p>
            <a:pPr marL="0" indent="0">
              <a:buNone/>
            </a:pPr>
            <a:r>
              <a:rPr lang="en-US" dirty="0"/>
              <a:t>   usually by pressing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8.IOError</a:t>
            </a:r>
          </a:p>
          <a:p>
            <a:pPr marL="0" indent="0">
              <a:buNone/>
            </a:pPr>
            <a:r>
              <a:rPr lang="en-US" dirty="0"/>
              <a:t>   Raised when an input/ output operation fails, </a:t>
            </a:r>
          </a:p>
          <a:p>
            <a:pPr marL="0" indent="0">
              <a:buNone/>
            </a:pPr>
            <a:r>
              <a:rPr lang="en-US" dirty="0"/>
              <a:t>   such as the print statement or the open() function </a:t>
            </a:r>
          </a:p>
          <a:p>
            <a:pPr marL="0" indent="0">
              <a:buNone/>
            </a:pPr>
            <a:r>
              <a:rPr lang="en-US" dirty="0"/>
              <a:t>   when trying to open a file that does not exist.</a:t>
            </a:r>
          </a:p>
          <a:p>
            <a:pPr marL="0" indent="0">
              <a:buNone/>
            </a:pPr>
            <a:r>
              <a:rPr lang="en-US" dirty="0"/>
              <a:t>9.IOError</a:t>
            </a:r>
          </a:p>
          <a:p>
            <a:pPr marL="0" indent="0">
              <a:buNone/>
            </a:pPr>
            <a:r>
              <a:rPr lang="en-US" dirty="0"/>
              <a:t>   Raised for operating system-related errors.</a:t>
            </a:r>
          </a:p>
          <a:p>
            <a:pPr marL="0" indent="0">
              <a:buNone/>
            </a:pPr>
            <a:r>
              <a:rPr lang="en-US" dirty="0"/>
              <a:t>10.RuntimeError</a:t>
            </a:r>
          </a:p>
          <a:p>
            <a:pPr marL="0" indent="0">
              <a:buNone/>
            </a:pPr>
            <a:r>
              <a:rPr lang="en-US" dirty="0"/>
              <a:t>    Raised when a generated error does not fall into any category.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45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9C1D-190A-49A1-9000-50B0269E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Here are few important points about the above-mentioned syntax −</a:t>
            </a:r>
          </a:p>
          <a:p>
            <a:r>
              <a:rPr lang="en-US" dirty="0"/>
              <a:t>A single try statement can have multiple except statements. </a:t>
            </a:r>
          </a:p>
          <a:p>
            <a:r>
              <a:rPr lang="en-US" dirty="0"/>
              <a:t>This is useful when the try block contains statements that may throw different types of exceptions.</a:t>
            </a:r>
          </a:p>
          <a:p>
            <a:r>
              <a:rPr lang="en-US" dirty="0"/>
              <a:t>You can also provide a generic except clause, which handles any exception.</a:t>
            </a:r>
          </a:p>
          <a:p>
            <a:r>
              <a:rPr lang="en-US" dirty="0"/>
              <a:t>After the except clause(s), you can include an else-clause. </a:t>
            </a:r>
          </a:p>
          <a:p>
            <a:r>
              <a:rPr lang="en-US" dirty="0"/>
              <a:t>The code in the else-block executes if the code in the try: block does not raise an exception.</a:t>
            </a:r>
          </a:p>
          <a:p>
            <a:r>
              <a:rPr lang="en-US" dirty="0"/>
              <a:t>The else-block is a good place for code that does not need the try: block's protection.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893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816-0614-421D-9320-6035B07E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/>
          </a:bodyPr>
          <a:lstStyle/>
          <a:p>
            <a:r>
              <a:rPr lang="en-US" sz="3200" dirty="0"/>
              <a:t>The try-finally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D049-D3EF-4E23-8BAD-90159305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0" y="1049154"/>
            <a:ext cx="10515600" cy="580884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You can use a </a:t>
            </a:r>
            <a:r>
              <a:rPr lang="en-US" b="1" dirty="0"/>
              <a:t>finally:</a:t>
            </a:r>
            <a:r>
              <a:rPr lang="en-US" dirty="0"/>
              <a:t> block along with a </a:t>
            </a:r>
            <a:r>
              <a:rPr lang="en-US" b="1" dirty="0"/>
              <a:t>try:</a:t>
            </a:r>
            <a:r>
              <a:rPr lang="en-US" dirty="0"/>
              <a:t> block. </a:t>
            </a:r>
          </a:p>
          <a:p>
            <a:endParaRPr lang="en-US" dirty="0"/>
          </a:p>
          <a:p>
            <a:r>
              <a:rPr lang="en-US" dirty="0"/>
              <a:t>The finally block is a place to put any code that must execute, whether the try-block raised an exception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"w")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fh.write</a:t>
            </a:r>
            <a:r>
              <a:rPr lang="en-US" dirty="0"/>
              <a:t>("This is my test file for exception handling!!")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 ("Error: can\'t find file or read data")</a:t>
            </a:r>
          </a:p>
        </p:txBody>
      </p:sp>
    </p:spTree>
    <p:extLst>
      <p:ext uri="{BB962C8B-B14F-4D97-AF65-F5344CB8AC3E}">
        <p14:creationId xmlns:p14="http://schemas.microsoft.com/office/powerpoint/2010/main" val="305580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C079-C32F-413C-9501-B7DDA3DF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altLang="en-US" dirty="0"/>
              <a:t>Development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2B4-6C3B-401C-9663-B1A535D9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61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PyDev</a:t>
            </a:r>
            <a:r>
              <a:rPr lang="en-US" altLang="en-US" dirty="0"/>
              <a:t> 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2. 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3. Emacs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4. Vim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5. </a:t>
            </a:r>
            <a:r>
              <a:rPr lang="en-US" altLang="en-US" dirty="0" err="1"/>
              <a:t>TextMate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6. </a:t>
            </a:r>
            <a:r>
              <a:rPr lang="en-US" altLang="en-US" dirty="0" err="1"/>
              <a:t>Gedit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7. Idle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8. PIDA (Linux)(VIM Based)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9. </a:t>
            </a:r>
            <a:r>
              <a:rPr lang="en-US" altLang="en-US" dirty="0" err="1"/>
              <a:t>NotePad</a:t>
            </a:r>
            <a:r>
              <a:rPr lang="en-US" altLang="en-US" dirty="0"/>
              <a:t>++ (Windows)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10.BlueFish (Linux)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11. </a:t>
            </a:r>
            <a:r>
              <a:rPr lang="en-US" altLang="en-US" dirty="0" err="1"/>
              <a:t>Geany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12. Python Interactive Shell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77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5752-1CC2-45EA-9431-27771FBC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en-US" sz="3200" dirty="0"/>
              <a:t>Argument of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C98E-E69D-4EEE-AB51-08F0CBEC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3262965"/>
          </a:xfrm>
        </p:spPr>
        <p:txBody>
          <a:bodyPr>
            <a:normAutofit/>
          </a:bodyPr>
          <a:lstStyle/>
          <a:p>
            <a:r>
              <a:rPr lang="en-US" dirty="0"/>
              <a:t>An exception can have an </a:t>
            </a:r>
            <a:r>
              <a:rPr lang="en-US" i="1" dirty="0"/>
              <a:t>argument</a:t>
            </a:r>
            <a:r>
              <a:rPr lang="en-US" dirty="0"/>
              <a:t>, which is a value that gives</a:t>
            </a:r>
          </a:p>
          <a:p>
            <a:pPr marL="0" indent="0">
              <a:buNone/>
            </a:pPr>
            <a:r>
              <a:rPr lang="en-US" dirty="0"/>
              <a:t>   additional information about the problem. </a:t>
            </a:r>
          </a:p>
          <a:p>
            <a:r>
              <a:rPr lang="en-US" dirty="0"/>
              <a:t>The contents of the argument vary by exception. </a:t>
            </a:r>
          </a:p>
          <a:p>
            <a:r>
              <a:rPr lang="en-US" dirty="0"/>
              <a:t>You capture an exception's argument by supplying a variable in the</a:t>
            </a:r>
          </a:p>
          <a:p>
            <a:pPr marL="0" indent="0">
              <a:buNone/>
            </a:pPr>
            <a:r>
              <a:rPr lang="en-US" dirty="0"/>
              <a:t> except clause </a:t>
            </a:r>
          </a:p>
        </p:txBody>
      </p:sp>
    </p:spTree>
    <p:extLst>
      <p:ext uri="{BB962C8B-B14F-4D97-AF65-F5344CB8AC3E}">
        <p14:creationId xmlns:p14="http://schemas.microsoft.com/office/powerpoint/2010/main" val="14075834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F72A-68DE-4291-A642-CDBB311F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154"/>
            <a:ext cx="10515600" cy="5127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temp_convert</a:t>
            </a:r>
            <a:r>
              <a:rPr lang="en-US" dirty="0"/>
              <a:t>(var):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return int(var)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print "The argument does not contain numbers\n", var</a:t>
            </a:r>
          </a:p>
          <a:p>
            <a:endParaRPr lang="en-US" dirty="0"/>
          </a:p>
          <a:p>
            <a:r>
              <a:rPr lang="en-US" dirty="0"/>
              <a:t># Call above function here.</a:t>
            </a:r>
          </a:p>
          <a:p>
            <a:pPr marL="0" indent="0">
              <a:buNone/>
            </a:pPr>
            <a:r>
              <a:rPr lang="en-US" dirty="0" err="1"/>
              <a:t>temp_convert</a:t>
            </a:r>
            <a:r>
              <a:rPr lang="en-US" dirty="0"/>
              <a:t>("</a:t>
            </a:r>
            <a:r>
              <a:rPr lang="en-US" dirty="0" err="1"/>
              <a:t>xyz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69427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5921-9ABE-4F56-8DCB-ED510F4A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409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7352181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52D-F3B3-46DF-B3BE-28EEC146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Understanding Object-Oriented Basics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4CF9-7804-4761-9971-C14B521F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/>
          </a:bodyPr>
          <a:lstStyle/>
          <a:p>
            <a:r>
              <a:rPr lang="en-US" altLang="en-US" dirty="0"/>
              <a:t>OOP allows representation of real-life objects as software objects (e.g., a dictionary as an object) </a:t>
            </a:r>
          </a:p>
          <a:p>
            <a:r>
              <a:rPr lang="en-US" altLang="en-US" b="1" dirty="0"/>
              <a:t>Object: A single software unit that combines attributes and methods</a:t>
            </a:r>
          </a:p>
          <a:p>
            <a:r>
              <a:rPr lang="en-US" altLang="en-US" b="1" dirty="0"/>
              <a:t>Attribute:</a:t>
            </a:r>
            <a:r>
              <a:rPr lang="en-US" altLang="en-US" dirty="0"/>
              <a:t> A "characteristic" of an object; like a variable associated with a kind of object</a:t>
            </a:r>
          </a:p>
          <a:p>
            <a:r>
              <a:rPr lang="en-US" altLang="en-US" b="1" dirty="0"/>
              <a:t>Method:</a:t>
            </a:r>
            <a:r>
              <a:rPr lang="en-US" altLang="en-US" dirty="0"/>
              <a:t> A "behavior" of an object; like a function associated with a kind of object</a:t>
            </a:r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r>
              <a:rPr lang="en-US" altLang="en-US" b="1" dirty="0"/>
              <a:t> (</a:t>
            </a:r>
            <a:r>
              <a:rPr lang="en-US" altLang="en-US" dirty="0"/>
              <a:t>A class is a collection of variables and functions working with these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870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769E-EA19-4FC0-9CDD-2838A138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Fundamental Concepts of OOP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E9D6-A352-4092-889F-49C03426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3295015"/>
          </a:xfrm>
        </p:spPr>
        <p:txBody>
          <a:bodyPr/>
          <a:lstStyle/>
          <a:p>
            <a:r>
              <a:rPr lang="en-US" altLang="en-US" dirty="0"/>
              <a:t>Information hiding </a:t>
            </a:r>
          </a:p>
          <a:p>
            <a:r>
              <a:rPr lang="en-US" altLang="en-US" dirty="0"/>
              <a:t>Abstraction</a:t>
            </a:r>
          </a:p>
          <a:p>
            <a:r>
              <a:rPr lang="en-US" altLang="en-US" dirty="0"/>
              <a:t>Encapsulation</a:t>
            </a:r>
          </a:p>
          <a:p>
            <a:r>
              <a:rPr lang="en-US" altLang="en-US" dirty="0"/>
              <a:t>Modularity</a:t>
            </a:r>
          </a:p>
          <a:p>
            <a:r>
              <a:rPr lang="en-US" altLang="en-US" dirty="0"/>
              <a:t>Polymorphism</a:t>
            </a:r>
          </a:p>
          <a:p>
            <a:r>
              <a:rPr lang="en-US" altLang="en-US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3098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30F6-2CF1-41E7-936E-513D5870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C699-DC32-4F59-90D5-0E0A4D65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2966720"/>
          </a:xfrm>
        </p:spPr>
        <p:txBody>
          <a:bodyPr/>
          <a:lstStyle/>
          <a:p>
            <a:r>
              <a:rPr lang="en-US" dirty="0"/>
              <a:t>Python is an object oriented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</a:t>
            </a:r>
            <a:r>
              <a:rPr lang="en-US" dirty="0"/>
              <a:t> language.</a:t>
            </a:r>
          </a:p>
          <a:p>
            <a:r>
              <a:rPr lang="en-US" dirty="0"/>
              <a:t>Almost everything in Python is an object, with its properties and methods.</a:t>
            </a:r>
          </a:p>
          <a:p>
            <a:r>
              <a:rPr lang="en-US" dirty="0"/>
              <a:t>A Class is like an object constructor, or a "blueprint" for creating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9825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124D-26C5-45E5-8654-238051AE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a Class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x = 5</a:t>
            </a:r>
          </a:p>
          <a:p>
            <a:pPr marL="0" indent="0">
              <a:buNone/>
            </a:pPr>
            <a:r>
              <a:rPr lang="en-US" dirty="0"/>
              <a:t>Create Object</a:t>
            </a:r>
          </a:p>
          <a:p>
            <a:pPr marL="0" indent="0">
              <a:buNone/>
            </a:pPr>
            <a:r>
              <a:rPr lang="en-US" dirty="0"/>
              <a:t>	p1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print(p1.x)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endParaRPr lang="en-US" altLang="en-US" b="1" dirty="0"/>
          </a:p>
          <a:p>
            <a:r>
              <a:rPr lang="en-US" altLang="en-US" b="1" dirty="0"/>
              <a:t>Instantiate:</a:t>
            </a:r>
            <a:r>
              <a:rPr lang="en-US" altLang="en-US" dirty="0"/>
              <a:t> To create an object; A single object is called an </a:t>
            </a:r>
            <a:r>
              <a:rPr lang="en-US" altLang="en-US" b="1" dirty="0"/>
              <a:t>Instance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E58F2B-C2FC-416A-B120-E1DDCB6D819B}"/>
              </a:ext>
            </a:extLst>
          </p:cNvPr>
          <p:cNvSpPr/>
          <p:nvPr/>
        </p:nvSpPr>
        <p:spPr>
          <a:xfrm>
            <a:off x="1050231" y="511294"/>
            <a:ext cx="8230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Creating Classes for Objects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35824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7ACB-8336-46EA-9263-0404C68D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0298-49B1-4529-9DFB-326B03BF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351338"/>
          </a:xfrm>
        </p:spPr>
        <p:txBody>
          <a:bodyPr/>
          <a:lstStyle/>
          <a:p>
            <a:r>
              <a:rPr lang="en-US" dirty="0"/>
              <a:t>The examples above are classes and objects in their simplest form, and are not really useful in real life applications.</a:t>
            </a:r>
          </a:p>
          <a:p>
            <a:r>
              <a:rPr lang="en-US" dirty="0"/>
              <a:t>To understand the meaning of classes we have to understand the built-in __</a:t>
            </a:r>
            <a:r>
              <a:rPr lang="en-US" dirty="0" err="1"/>
              <a:t>init</a:t>
            </a:r>
            <a:r>
              <a:rPr lang="en-US" dirty="0"/>
              <a:t>__() function.</a:t>
            </a:r>
          </a:p>
          <a:p>
            <a:r>
              <a:rPr lang="en-US" dirty="0"/>
              <a:t>All classes have a function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r>
              <a:rPr lang="en-US" dirty="0"/>
              <a:t>Use the 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or other operations that are necessary to do when the object is being created: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04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A100-BEB8-4573-967C-891CA932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253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Create a class named Person, use the __</a:t>
            </a:r>
            <a:r>
              <a:rPr lang="en-US" sz="3200" dirty="0" err="1"/>
              <a:t>init</a:t>
            </a:r>
            <a:r>
              <a:rPr lang="en-US" sz="3200" dirty="0"/>
              <a:t>__() function to assign values for name and 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CF2B-4AE4-4097-8EE0-33386CBD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self.name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p1 = Person(“Ganesh", 49)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print(p1.name)</a:t>
            </a:r>
          </a:p>
          <a:p>
            <a:pPr marL="0" indent="0">
              <a:buNone/>
            </a:pPr>
            <a:r>
              <a:rPr lang="en-US" dirty="0"/>
              <a:t>print(p1.age)</a:t>
            </a:r>
          </a:p>
        </p:txBody>
      </p:sp>
    </p:spTree>
    <p:extLst>
      <p:ext uri="{BB962C8B-B14F-4D97-AF65-F5344CB8AC3E}">
        <p14:creationId xmlns:p14="http://schemas.microsoft.com/office/powerpoint/2010/main" val="38432539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11F6-980A-4F82-985F-9E51CDDE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3"/>
            <a:ext cx="10515600" cy="843915"/>
          </a:xfrm>
        </p:spPr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470E-5404-4CC3-9210-F4A15C8F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899478"/>
            <a:ext cx="10515600" cy="5653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Objects can also contain methods. </a:t>
            </a:r>
          </a:p>
          <a:p>
            <a:r>
              <a:rPr lang="en-US" dirty="0"/>
              <a:t>Methods in objects are functions that belongs to the object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Lets create a method in the Person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self.name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p1 = Person("John", 36)</a:t>
            </a:r>
          </a:p>
          <a:p>
            <a:pPr marL="0" indent="0">
              <a:buNone/>
            </a:pPr>
            <a:r>
              <a:rPr lang="en-US" dirty="0"/>
              <a:t>p1.myfunc()</a:t>
            </a:r>
          </a:p>
          <a:p>
            <a:pPr marL="0" indent="0">
              <a:buNone/>
            </a:pPr>
            <a:r>
              <a:rPr lang="en-US" dirty="0"/>
              <a:t>Note : The Self parameter is a reference to the class itself, used to access the variables inside</a:t>
            </a:r>
          </a:p>
        </p:txBody>
      </p:sp>
    </p:spTree>
    <p:extLst>
      <p:ext uri="{BB962C8B-B14F-4D97-AF65-F5344CB8AC3E}">
        <p14:creationId xmlns:p14="http://schemas.microsoft.com/office/powerpoint/2010/main" val="367317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7D47-754B-453B-92A1-14EC19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62635"/>
          </a:xfrm>
        </p:spPr>
        <p:txBody>
          <a:bodyPr/>
          <a:lstStyle/>
          <a:p>
            <a:r>
              <a:rPr lang="en-US" dirty="0"/>
              <a:t>Python Variables and their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E2DF-8AB7-4BCE-98C5-0BC51556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384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Name="Ganesh"</a:t>
            </a:r>
          </a:p>
          <a:p>
            <a:r>
              <a:rPr lang="en-US" dirty="0"/>
              <a:t>print (Name)</a:t>
            </a:r>
          </a:p>
          <a:p>
            <a:endParaRPr lang="en-US" dirty="0"/>
          </a:p>
          <a:p>
            <a:r>
              <a:rPr lang="en-US" dirty="0"/>
              <a:t>salary=2987.54</a:t>
            </a:r>
          </a:p>
          <a:p>
            <a:r>
              <a:rPr lang="en-US" dirty="0"/>
              <a:t>print (salary)</a:t>
            </a:r>
          </a:p>
          <a:p>
            <a:endParaRPr lang="en-US" dirty="0"/>
          </a:p>
          <a:p>
            <a:r>
              <a:rPr lang="en-US" dirty="0"/>
              <a:t>#Assignments of Variables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b=10</a:t>
            </a:r>
          </a:p>
          <a:p>
            <a:r>
              <a:rPr lang="en-US" dirty="0"/>
              <a:t>c=10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9134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0A90-84FB-4A65-9D34-805BEAE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r>
              <a:rPr lang="en-US" dirty="0"/>
              <a:t>Modify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DD22-06E3-4656-A485-1EF45C1A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209040"/>
            <a:ext cx="10515600" cy="5090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somename</a:t>
            </a:r>
            <a:r>
              <a:rPr lang="en-US" dirty="0"/>
              <a:t>, name, age):</a:t>
            </a:r>
          </a:p>
          <a:p>
            <a:pPr marL="0" indent="0">
              <a:buNone/>
            </a:pPr>
            <a:r>
              <a:rPr lang="en-US" dirty="0"/>
              <a:t>    somename.name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somename.age</a:t>
            </a:r>
            <a:r>
              <a:rPr lang="en-US" dirty="0"/>
              <a:t> =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somename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print("Hello my name is " + somename.name+ str(</a:t>
            </a:r>
            <a:r>
              <a:rPr lang="en-US" dirty="0" err="1"/>
              <a:t>somename.age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p1 = Person(“Ganesh", 49)</a:t>
            </a:r>
          </a:p>
          <a:p>
            <a:pPr marL="0" indent="0">
              <a:buNone/>
            </a:pPr>
            <a:r>
              <a:rPr lang="en-US" dirty="0"/>
              <a:t>p1.myfunc()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Modify </a:t>
            </a:r>
          </a:p>
          <a:p>
            <a:pPr marL="0" indent="0">
              <a:buNone/>
            </a:pPr>
            <a:r>
              <a:rPr lang="en-US" dirty="0"/>
              <a:t>p1.age=50</a:t>
            </a:r>
          </a:p>
          <a:p>
            <a:pPr marL="0" indent="0">
              <a:buNone/>
            </a:pPr>
            <a:r>
              <a:rPr lang="en-US" dirty="0"/>
              <a:t>p1.myfunc()</a:t>
            </a:r>
          </a:p>
        </p:txBody>
      </p:sp>
    </p:spTree>
    <p:extLst>
      <p:ext uri="{BB962C8B-B14F-4D97-AF65-F5344CB8AC3E}">
        <p14:creationId xmlns:p14="http://schemas.microsoft.com/office/powerpoint/2010/main" val="38891202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5961-6789-4142-AAA5-880B647F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355600"/>
            <a:ext cx="11191240" cy="63906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Puppy(object):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self.name = []</a:t>
            </a:r>
          </a:p>
          <a:p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setitem</a:t>
            </a:r>
            <a:r>
              <a:rPr lang="en-US" dirty="0"/>
              <a:t>__(self, name, color):</a:t>
            </a:r>
          </a:p>
          <a:p>
            <a:r>
              <a:rPr lang="en-US" dirty="0"/>
              <a:t>        </a:t>
            </a:r>
            <a:r>
              <a:rPr lang="en-US" dirty="0" err="1"/>
              <a:t>self.name.append</a:t>
            </a:r>
            <a:r>
              <a:rPr lang="en-US" dirty="0"/>
              <a:t>(name)</a:t>
            </a:r>
          </a:p>
          <a:p>
            <a:r>
              <a:rPr lang="en-US" dirty="0"/>
              <a:t>        </a:t>
            </a:r>
            <a:r>
              <a:rPr lang="en-US" dirty="0" err="1"/>
              <a:t>self.color.append</a:t>
            </a:r>
            <a:r>
              <a:rPr lang="en-US" dirty="0"/>
              <a:t>(color)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getitem</a:t>
            </a:r>
            <a:r>
              <a:rPr lang="en-US" dirty="0"/>
              <a:t>__(self, name):</a:t>
            </a:r>
          </a:p>
          <a:p>
            <a:r>
              <a:rPr lang="en-US" dirty="0"/>
              <a:t>        if name in self.name:</a:t>
            </a:r>
          </a:p>
          <a:p>
            <a:r>
              <a:rPr lang="en-US" dirty="0"/>
              <a:t>             return </a:t>
            </a:r>
            <a:r>
              <a:rPr lang="en-US" dirty="0" err="1"/>
              <a:t>self.color</a:t>
            </a:r>
            <a:r>
              <a:rPr lang="en-US" dirty="0"/>
              <a:t>[</a:t>
            </a:r>
            <a:r>
              <a:rPr lang="en-US" dirty="0" err="1"/>
              <a:t>self.name.index</a:t>
            </a:r>
            <a:r>
              <a:rPr lang="en-US" dirty="0"/>
              <a:t>(name)]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 return None</a:t>
            </a:r>
          </a:p>
          <a:p>
            <a:endParaRPr lang="en-US" dirty="0"/>
          </a:p>
          <a:p>
            <a:r>
              <a:rPr lang="en-US" dirty="0"/>
              <a:t>dog = Puppy()</a:t>
            </a:r>
          </a:p>
          <a:p>
            <a:r>
              <a:rPr lang="en-US" dirty="0"/>
              <a:t>dog['Max'] = 'brown'</a:t>
            </a:r>
          </a:p>
          <a:p>
            <a:r>
              <a:rPr lang="en-US" dirty="0"/>
              <a:t>dog['Ruby'] = 'yellow'</a:t>
            </a:r>
          </a:p>
          <a:p>
            <a:r>
              <a:rPr lang="en-US" dirty="0"/>
              <a:t>print ("Max is", dog['Max'])</a:t>
            </a:r>
          </a:p>
        </p:txBody>
      </p:sp>
    </p:spTree>
    <p:extLst>
      <p:ext uri="{BB962C8B-B14F-4D97-AF65-F5344CB8AC3E}">
        <p14:creationId xmlns:p14="http://schemas.microsoft.com/office/powerpoint/2010/main" val="323836090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F4C4-6D27-48E2-BCDB-7F8CDA4E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3200" dirty="0"/>
              <a:t>Exercise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D87F-F06E-48D3-B998-137A2A8D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1. Create a Employee Class.</a:t>
            </a:r>
          </a:p>
          <a:p>
            <a:r>
              <a:rPr lang="en-US" dirty="0"/>
              <a:t>2. Create Multiple Employee Objects and Store their Details in a file</a:t>
            </a:r>
          </a:p>
        </p:txBody>
      </p:sp>
    </p:spTree>
    <p:extLst>
      <p:ext uri="{BB962C8B-B14F-4D97-AF65-F5344CB8AC3E}">
        <p14:creationId xmlns:p14="http://schemas.microsoft.com/office/powerpoint/2010/main" val="50366768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7565-F94F-413C-972F-B9DFAF4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645"/>
            <a:ext cx="10515600" cy="1697355"/>
          </a:xfrm>
        </p:spPr>
        <p:txBody>
          <a:bodyPr/>
          <a:lstStyle/>
          <a:p>
            <a:pPr algn="ctr"/>
            <a:r>
              <a:rPr lang="en-US" dirty="0"/>
              <a:t>Regular Expressions </a:t>
            </a:r>
          </a:p>
        </p:txBody>
      </p:sp>
    </p:spTree>
    <p:extLst>
      <p:ext uri="{BB962C8B-B14F-4D97-AF65-F5344CB8AC3E}">
        <p14:creationId xmlns:p14="http://schemas.microsoft.com/office/powerpoint/2010/main" val="1312958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301A-BFAD-4443-A64E-D4CD2843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565785"/>
            <a:ext cx="10515600" cy="3051175"/>
          </a:xfrm>
        </p:spPr>
        <p:txBody>
          <a:bodyPr/>
          <a:lstStyle/>
          <a:p>
            <a:r>
              <a:rPr lang="en-US" dirty="0"/>
              <a:t>Why ?</a:t>
            </a:r>
          </a:p>
          <a:p>
            <a:r>
              <a:rPr lang="en-US" dirty="0"/>
              <a:t>What ?</a:t>
            </a:r>
          </a:p>
          <a:p>
            <a:r>
              <a:rPr lang="en-US" dirty="0"/>
              <a:t>Basic Operations 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3479134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4DD8-3CE4-4836-9094-93691441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US" dirty="0"/>
              <a:t>1. Identify the Problems in Log File (Date and Time)</a:t>
            </a:r>
          </a:p>
          <a:p>
            <a:r>
              <a:rPr lang="en-US" dirty="0"/>
              <a:t>Identify Fake Email Addresses</a:t>
            </a:r>
          </a:p>
          <a:p>
            <a:r>
              <a:rPr lang="en-US" dirty="0"/>
              <a:t>Correct and Wrong Phone Numbers from data</a:t>
            </a:r>
          </a:p>
          <a:p>
            <a:r>
              <a:rPr lang="en-US" dirty="0"/>
              <a:t>Update Student DB by Search and Replace</a:t>
            </a:r>
          </a:p>
        </p:txBody>
      </p:sp>
    </p:spTree>
    <p:extLst>
      <p:ext uri="{BB962C8B-B14F-4D97-AF65-F5344CB8AC3E}">
        <p14:creationId xmlns:p14="http://schemas.microsoft.com/office/powerpoint/2010/main" val="39641989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5F37-6C2F-4996-8A62-EF02EA04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/>
          <a:lstStyle/>
          <a:p>
            <a:r>
              <a:rPr lang="en-US" dirty="0"/>
              <a:t>Regular Expressions Compatible with</a:t>
            </a:r>
          </a:p>
          <a:p>
            <a:pPr lvl="1"/>
            <a:r>
              <a:rPr lang="en-US" dirty="0"/>
              <a:t>Java	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Groovy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Swift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Unix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191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746-D59A-47B5-B4B8-E77AF6B9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Regex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2C8A-C1DF-4CDA-A035-4BF9B440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is a sequence of character(s) mainly used to find and replace patterns in a string or file. </a:t>
            </a:r>
          </a:p>
          <a:p>
            <a:r>
              <a:rPr lang="en-US" dirty="0"/>
              <a:t>They are supported by most of the programming languages like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/>
              <a:t> Java and many others. </a:t>
            </a:r>
          </a:p>
          <a:p>
            <a:r>
              <a:rPr lang="en-US" dirty="0"/>
              <a:t>Regular Expression is Special Text String for describing a Search Pattern</a:t>
            </a:r>
          </a:p>
          <a:p>
            <a:r>
              <a:rPr lang="en-US" dirty="0"/>
              <a:t>Search and Replace </a:t>
            </a:r>
          </a:p>
          <a:p>
            <a:r>
              <a:rPr lang="en-US" dirty="0"/>
              <a:t>Display in Proper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746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9983-B8EA-4C9A-B2C6-5FBC608B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Regular expressions use two types of characters: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Meta characters: As the name suggests, these characters have a  </a:t>
            </a:r>
          </a:p>
          <a:p>
            <a:pPr marL="0" indent="0">
              <a:buNone/>
            </a:pPr>
            <a:r>
              <a:rPr lang="en-US" dirty="0"/>
              <a:t>      special meaning, similar to * in wild card.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Literals (like a,b,1,2…)</a:t>
            </a:r>
          </a:p>
          <a:p>
            <a:endParaRPr lang="en-US" dirty="0"/>
          </a:p>
          <a:p>
            <a:r>
              <a:rPr lang="en-US" dirty="0"/>
              <a:t>In Python, we have module “</a:t>
            </a:r>
            <a:r>
              <a:rPr lang="en-US" b="1" dirty="0"/>
              <a:t>re</a:t>
            </a:r>
            <a:r>
              <a:rPr lang="en-US" dirty="0"/>
              <a:t>” that helps with regular expressions.</a:t>
            </a:r>
          </a:p>
          <a:p>
            <a:r>
              <a:rPr lang="en-US" dirty="0"/>
              <a:t> So you need to import library </a:t>
            </a:r>
            <a:r>
              <a:rPr lang="en-US" b="1" dirty="0"/>
              <a:t>re </a:t>
            </a:r>
            <a:r>
              <a:rPr lang="en-US" dirty="0"/>
              <a:t>before you can use regular expressions in Python.</a:t>
            </a:r>
          </a:p>
        </p:txBody>
      </p:sp>
    </p:spTree>
    <p:extLst>
      <p:ext uri="{BB962C8B-B14F-4D97-AF65-F5344CB8AC3E}">
        <p14:creationId xmlns:p14="http://schemas.microsoft.com/office/powerpoint/2010/main" val="89066656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6FDD-9B34-458D-8C1F-797040C2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most common uses of regular expressions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Search a string (search and match)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Finding a string (</a:t>
            </a:r>
            <a:r>
              <a:rPr lang="en-US" dirty="0" err="1"/>
              <a:t>findall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Break string into a sub strings (split)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Replace part of a string (sub)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3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8DA5-D37E-4F15-8143-293ED01C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52475"/>
          </a:xfrm>
        </p:spPr>
        <p:txBody>
          <a:bodyPr/>
          <a:lstStyle/>
          <a:p>
            <a:r>
              <a:rPr lang="en-US" dirty="0"/>
              <a:t>Python Variables and their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9164-5950-4185-94D4-EBBBA690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#Multiple Assignments1</a:t>
            </a:r>
          </a:p>
          <a:p>
            <a:r>
              <a:rPr lang="en-US" dirty="0"/>
              <a:t>a=b=c=10</a:t>
            </a:r>
          </a:p>
          <a:p>
            <a:r>
              <a:rPr lang="en-US" dirty="0"/>
              <a:t>print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r>
              <a:rPr lang="en-US" dirty="0"/>
              <a:t>print (</a:t>
            </a:r>
            <a:r>
              <a:rPr lang="en-US" dirty="0" err="1"/>
              <a:t>a+b+c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Mutiple</a:t>
            </a:r>
            <a:r>
              <a:rPr lang="en-US" dirty="0"/>
              <a:t> Assignments2</a:t>
            </a:r>
          </a:p>
          <a:p>
            <a:r>
              <a:rPr lang="en-US" dirty="0" err="1"/>
              <a:t>x,y,z</a:t>
            </a:r>
            <a:r>
              <a:rPr lang="en-US" dirty="0"/>
              <a:t>=10,20,30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x,z</a:t>
            </a:r>
            <a:r>
              <a:rPr lang="en-US" dirty="0"/>
              <a:t>)</a:t>
            </a:r>
          </a:p>
          <a:p>
            <a:r>
              <a:rPr lang="en-US" dirty="0"/>
              <a:t>print (</a:t>
            </a:r>
            <a:r>
              <a:rPr lang="en-US" dirty="0" err="1"/>
              <a:t>x+z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288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C3EE-1F7C-4D7F-BD76-CB2658E0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139"/>
            <a:ext cx="10515600" cy="5666824"/>
          </a:xfrm>
        </p:spPr>
        <p:txBody>
          <a:bodyPr/>
          <a:lstStyle/>
          <a:p>
            <a:r>
              <a:rPr lang="en-US" dirty="0"/>
              <a:t>The ‘re’ package provides multiple methods to perform queries on an input string. </a:t>
            </a:r>
          </a:p>
          <a:p>
            <a:r>
              <a:rPr lang="en-US" dirty="0"/>
              <a:t>Some most commonly used methods, lets discuss: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re.match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re.search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re.findall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re.split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re.sub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re.compile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308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C00C-7A1E-4F83-A2F5-838D4536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re.match</a:t>
            </a:r>
            <a:r>
              <a:rPr lang="en-US" sz="2800" b="1" dirty="0"/>
              <a:t>(</a:t>
            </a:r>
            <a:r>
              <a:rPr lang="en-US" sz="2800" b="1" i="1" dirty="0"/>
              <a:t>pattern</a:t>
            </a:r>
            <a:r>
              <a:rPr lang="en-US" sz="2800" b="1" dirty="0"/>
              <a:t>, </a:t>
            </a:r>
            <a:r>
              <a:rPr lang="en-US" sz="2800" b="1" i="1" dirty="0"/>
              <a:t>string</a:t>
            </a:r>
            <a:r>
              <a:rPr lang="en-US" sz="2800" b="1" dirty="0"/>
              <a:t>):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96EA-883C-4A55-8CB0-958C6BF9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329" y="1039528"/>
            <a:ext cx="10515600" cy="5361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method finds match if it occurs at start of the string. </a:t>
            </a:r>
          </a:p>
          <a:p>
            <a:r>
              <a:rPr lang="en-US" dirty="0"/>
              <a:t>For example, calling match() on the string ‘GB Bhosale’ and looking</a:t>
            </a:r>
          </a:p>
          <a:p>
            <a:pPr marL="0" indent="0">
              <a:buNone/>
            </a:pPr>
            <a:r>
              <a:rPr lang="en-US" dirty="0"/>
              <a:t>   for a pattern ‘GB’ will match. </a:t>
            </a:r>
          </a:p>
          <a:p>
            <a:r>
              <a:rPr lang="en-US" dirty="0"/>
              <a:t>However, if we look for only Bhosale, the pattern will not match.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re.match</a:t>
            </a:r>
            <a:r>
              <a:rPr lang="en-US" dirty="0"/>
              <a:t>(</a:t>
            </a:r>
            <a:r>
              <a:rPr lang="en-US" dirty="0" err="1"/>
              <a:t>r'GB</a:t>
            </a:r>
            <a:r>
              <a:rPr lang="en-US" dirty="0"/>
              <a:t>', 'GB Bhosale </a:t>
            </a:r>
            <a:r>
              <a:rPr lang="en-US" dirty="0" err="1"/>
              <a:t>Vedics</a:t>
            </a:r>
            <a:r>
              <a:rPr lang="en-US" dirty="0"/>
              <a:t> GB')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result.group</a:t>
            </a:r>
            <a:r>
              <a:rPr lang="en-US" dirty="0"/>
              <a:t>(0))</a:t>
            </a:r>
          </a:p>
          <a:p>
            <a:r>
              <a:rPr lang="en-US" dirty="0"/>
              <a:t>Above, it shows that pattern match has been found. </a:t>
            </a:r>
          </a:p>
          <a:p>
            <a:r>
              <a:rPr lang="en-US" dirty="0"/>
              <a:t>To print the matching string use method group (It helps to return the matching string). </a:t>
            </a:r>
          </a:p>
          <a:p>
            <a:r>
              <a:rPr lang="en-US" dirty="0"/>
              <a:t>“r” used at the start of the pattern string, to designate a python raw string.</a:t>
            </a:r>
          </a:p>
        </p:txBody>
      </p:sp>
    </p:spTree>
    <p:extLst>
      <p:ext uri="{BB962C8B-B14F-4D97-AF65-F5344CB8AC3E}">
        <p14:creationId xmlns:p14="http://schemas.microsoft.com/office/powerpoint/2010/main" val="48033709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BE8-14BF-4ABD-949D-CD6360A3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040"/>
          </a:xfrm>
        </p:spPr>
        <p:txBody>
          <a:bodyPr>
            <a:noAutofit/>
          </a:bodyPr>
          <a:lstStyle/>
          <a:p>
            <a:r>
              <a:rPr lang="en-US" sz="3200" dirty="0"/>
              <a:t>start() and end() to know the start and end position of matching pattern in the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86F8-25E5-4787-A08B-8DAC25AD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1511166"/>
            <a:ext cx="10515600" cy="26373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re.match</a:t>
            </a:r>
            <a:r>
              <a:rPr lang="en-US" dirty="0"/>
              <a:t>('GB', 'GB Bhosale </a:t>
            </a:r>
            <a:r>
              <a:rPr lang="en-US" dirty="0" err="1"/>
              <a:t>Vedics</a:t>
            </a:r>
            <a:r>
              <a:rPr lang="en-US" dirty="0"/>
              <a:t> GB')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result.start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result.end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3174833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4127-F229-4DB0-85C1-C69F2DAE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7C9A-D52A-4FE0-871F-38421D89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327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re.search</a:t>
            </a:r>
            <a:r>
              <a:rPr lang="en-US" dirty="0"/>
              <a:t>(‘</a:t>
            </a:r>
            <a:r>
              <a:rPr lang="en-US" dirty="0" err="1"/>
              <a:t>Vedics</a:t>
            </a:r>
            <a:r>
              <a:rPr lang="en-US" dirty="0"/>
              <a:t>', 'GB Bhosale </a:t>
            </a:r>
            <a:r>
              <a:rPr lang="en-US" dirty="0" err="1"/>
              <a:t>Vedics</a:t>
            </a:r>
            <a:r>
              <a:rPr lang="en-US" dirty="0"/>
              <a:t> GB </a:t>
            </a:r>
            <a:r>
              <a:rPr lang="en-US" dirty="0" err="1"/>
              <a:t>Vedics</a:t>
            </a:r>
            <a:r>
              <a:rPr lang="en-US" dirty="0"/>
              <a:t> 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result.group</a:t>
            </a:r>
            <a:r>
              <a:rPr lang="en-US" dirty="0"/>
              <a:t>(0))</a:t>
            </a:r>
          </a:p>
        </p:txBody>
      </p:sp>
    </p:spTree>
    <p:extLst>
      <p:ext uri="{BB962C8B-B14F-4D97-AF65-F5344CB8AC3E}">
        <p14:creationId xmlns:p14="http://schemas.microsoft.com/office/powerpoint/2010/main" val="217818682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3FA-03F5-47D4-A783-09270AD8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784"/>
          </a:xfrm>
        </p:spPr>
        <p:txBody>
          <a:bodyPr>
            <a:normAutofit/>
          </a:bodyPr>
          <a:lstStyle/>
          <a:p>
            <a:r>
              <a:rPr lang="en-US" sz="4000" dirty="0" err="1"/>
              <a:t>Re.findall</a:t>
            </a:r>
            <a:r>
              <a:rPr lang="en-US" sz="4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ADE3-1005-4A98-93B8-76F3DFED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re.findall</a:t>
            </a:r>
            <a:r>
              <a:rPr lang="en-US" dirty="0"/>
              <a:t>('GB', 'GB Bhosale </a:t>
            </a:r>
            <a:r>
              <a:rPr lang="en-US" dirty="0" err="1"/>
              <a:t>Vedics</a:t>
            </a:r>
            <a:r>
              <a:rPr lang="en-US" dirty="0"/>
              <a:t> GB')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0102241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8C2E-1967-447F-B979-2D5864D6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/>
          </a:bodyPr>
          <a:lstStyle/>
          <a:p>
            <a:r>
              <a:rPr lang="en-US" sz="2400" dirty="0" err="1"/>
              <a:t>Re.split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6105-E36B-4B7A-A753-730DE2BC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re.split</a:t>
            </a:r>
            <a:r>
              <a:rPr lang="en-US" dirty="0"/>
              <a:t>(</a:t>
            </a:r>
            <a:r>
              <a:rPr lang="en-US" dirty="0" err="1"/>
              <a:t>r’y','Analytics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r>
              <a:rPr lang="en-US" dirty="0"/>
              <a:t># Multiple Splits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re.split</a:t>
            </a:r>
            <a:r>
              <a:rPr lang="en-US" dirty="0"/>
              <a:t>(</a:t>
            </a:r>
            <a:r>
              <a:rPr lang="en-US" dirty="0" err="1"/>
              <a:t>r’y','Analytics</a:t>
            </a:r>
            <a:r>
              <a:rPr lang="en-US" dirty="0"/>
              <a:t> </a:t>
            </a:r>
            <a:r>
              <a:rPr lang="en-US" dirty="0" err="1"/>
              <a:t>VidhyaVihar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378782959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FE1C-58FC-453C-849F-120D6B27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Replace – </a:t>
            </a:r>
            <a:r>
              <a:rPr lang="en-US" dirty="0" err="1"/>
              <a:t>re.sub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6A7-CB0A-4CC6-939F-C48EBA43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re.sub</a:t>
            </a:r>
            <a:r>
              <a:rPr lang="en-US" dirty="0"/>
              <a:t>(</a:t>
            </a:r>
            <a:r>
              <a:rPr lang="en-US" dirty="0" err="1"/>
              <a:t>r'India','the</a:t>
            </a:r>
            <a:r>
              <a:rPr lang="en-US" dirty="0"/>
              <a:t> </a:t>
            </a:r>
            <a:r>
              <a:rPr lang="en-US" dirty="0" err="1"/>
              <a:t>World','GB</a:t>
            </a:r>
            <a:r>
              <a:rPr lang="en-US" dirty="0"/>
              <a:t> is the Common Man in  India')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9110759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47AF-B996-40E0-8191-4D642047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6"/>
            <a:ext cx="10515600" cy="828408"/>
          </a:xfrm>
        </p:spPr>
        <p:txBody>
          <a:bodyPr>
            <a:normAutofit/>
          </a:bodyPr>
          <a:lstStyle/>
          <a:p>
            <a:r>
              <a:rPr lang="en-US" sz="3600" b="1" dirty="0"/>
              <a:t>Most commonly used operators in Regular Expressions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FD05-6625-40D3-947F-FD42DBD6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909054"/>
            <a:ext cx="11405936" cy="57420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.	 Matches with any single character except newline ‘\n’.</a:t>
            </a:r>
          </a:p>
          <a:p>
            <a:pPr marL="0" indent="0">
              <a:buNone/>
            </a:pPr>
            <a:r>
              <a:rPr lang="en-US" dirty="0"/>
              <a:t>?	 match 0 or 1 occurrence of the pattern to its left</a:t>
            </a:r>
          </a:p>
          <a:p>
            <a:pPr marL="0" indent="0">
              <a:buNone/>
            </a:pPr>
            <a:r>
              <a:rPr lang="en-US" dirty="0"/>
              <a:t>+	 1 or more occurrences of the pattern to its left</a:t>
            </a:r>
          </a:p>
          <a:p>
            <a:pPr marL="0" indent="0">
              <a:buNone/>
            </a:pPr>
            <a:r>
              <a:rPr lang="en-US" dirty="0"/>
              <a:t>*	 0 or more occurrences of the pattern to its left</a:t>
            </a:r>
          </a:p>
          <a:p>
            <a:pPr marL="0" indent="0">
              <a:buNone/>
            </a:pPr>
            <a:r>
              <a:rPr lang="en-US" dirty="0"/>
              <a:t>\w	 Matches with a alphanumeric character whereas \W (upper case W) matches non alphanumeric character.</a:t>
            </a:r>
          </a:p>
          <a:p>
            <a:pPr marL="0" indent="0">
              <a:buNone/>
            </a:pPr>
            <a:r>
              <a:rPr lang="en-US" dirty="0"/>
              <a:t>\d	  Matches with digits [0-9] and /D (upper case D) matches with non-digits.</a:t>
            </a:r>
          </a:p>
          <a:p>
            <a:pPr marL="0" indent="0">
              <a:buNone/>
            </a:pPr>
            <a:r>
              <a:rPr lang="en-US" dirty="0"/>
              <a:t>\s	 Matches with a single white space character (space, newline, return, tab, form) and \S (upper case S) matches any non-white space character.</a:t>
            </a:r>
          </a:p>
          <a:p>
            <a:pPr marL="0" indent="0">
              <a:buNone/>
            </a:pPr>
            <a:r>
              <a:rPr lang="en-US" dirty="0"/>
              <a:t>\b	 boundary between word and non-word and /B is opposite of /b</a:t>
            </a:r>
          </a:p>
          <a:p>
            <a:pPr marL="0" indent="0">
              <a:buNone/>
            </a:pPr>
            <a:r>
              <a:rPr lang="en-US" dirty="0"/>
              <a:t>[..]	 Matches any single character in a square bracket and [^..] matches any single character not in square bracket</a:t>
            </a:r>
          </a:p>
          <a:p>
            <a:pPr marL="0" indent="0">
              <a:buNone/>
            </a:pPr>
            <a:r>
              <a:rPr lang="en-US" dirty="0"/>
              <a:t>\	 It is used for special meaning characters like \. to match a period or \+ for plus sign.</a:t>
            </a:r>
          </a:p>
          <a:p>
            <a:pPr marL="0" indent="0">
              <a:buNone/>
            </a:pPr>
            <a:r>
              <a:rPr lang="en-US" dirty="0"/>
              <a:t>^ and $	 ^ and $ match the start or end of the string respectively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n,m</a:t>
            </a:r>
            <a:r>
              <a:rPr lang="en-US" dirty="0"/>
              <a:t>}	 Matches at least n and at most m occurrences of preceding expression if we write it as {,m} then it will return at least any minimum occurrence to max m preceding expression.</a:t>
            </a:r>
          </a:p>
          <a:p>
            <a:pPr marL="0" indent="0">
              <a:buNone/>
            </a:pPr>
            <a:r>
              <a:rPr lang="en-US" dirty="0"/>
              <a:t>a| b	 Matches either a or b</a:t>
            </a:r>
          </a:p>
          <a:p>
            <a:pPr marL="0" indent="0">
              <a:buNone/>
            </a:pPr>
            <a:r>
              <a:rPr lang="en-US" dirty="0"/>
              <a:t>( )	Groups regular expressions and returns matched text</a:t>
            </a:r>
          </a:p>
          <a:p>
            <a:pPr marL="0" indent="0">
              <a:buNone/>
            </a:pPr>
            <a:r>
              <a:rPr lang="en-US" dirty="0"/>
              <a:t>\t, \n, \r	 Matches tab, newline,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8257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F498-115A-4CFA-B125-9A3D8424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Assertion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6EB2-7BC9-4482-9B67-BF02F3E9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12189"/>
          </a:xfrm>
        </p:spPr>
        <p:txBody>
          <a:bodyPr/>
          <a:lstStyle/>
          <a:p>
            <a:r>
              <a:rPr lang="en-US" dirty="0"/>
              <a:t>An assertion is a sanity-check that you can turn on or turn off when you are done with your testing of the program.</a:t>
            </a:r>
          </a:p>
          <a:p>
            <a:r>
              <a:rPr lang="en-US" dirty="0"/>
              <a:t>The easiest way to think of an assertion is to liken it to a </a:t>
            </a:r>
            <a:r>
              <a:rPr lang="en-US" b="1" dirty="0"/>
              <a:t>raise-if</a:t>
            </a:r>
            <a:r>
              <a:rPr lang="en-US" dirty="0"/>
              <a:t> statement (or to be more accurate, a raise-if-not statement). </a:t>
            </a:r>
          </a:p>
          <a:p>
            <a:r>
              <a:rPr lang="en-US" dirty="0"/>
              <a:t>An expression is tested, and if the result comes up false, an exception is raised.</a:t>
            </a:r>
          </a:p>
          <a:p>
            <a:r>
              <a:rPr lang="en-US" dirty="0"/>
              <a:t>Assertions are carried out by the assert statement, the newest keyword to Python, introduced in version 1.5.</a:t>
            </a:r>
          </a:p>
          <a:p>
            <a:r>
              <a:rPr lang="en-US" dirty="0"/>
              <a:t>Programmers often place assertions at the start of a function to check for valid input, and after a function call to check for valid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142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58B7-E01D-4C1D-9E14-AB82B87D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3200" dirty="0"/>
              <a:t>The </a:t>
            </a:r>
            <a:r>
              <a:rPr lang="en-US" sz="3200" i="1" dirty="0"/>
              <a:t>assert</a:t>
            </a:r>
            <a:r>
              <a:rPr lang="en-US" sz="3200" dirty="0"/>
              <a:t>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4F0A-7906-4DB2-A396-E450E11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r>
              <a:rPr lang="en-US" dirty="0"/>
              <a:t>When it encounters an assert statement, Python evaluates the accompanying expression, which is hopefully true.</a:t>
            </a:r>
          </a:p>
          <a:p>
            <a:r>
              <a:rPr lang="en-US" dirty="0"/>
              <a:t>If the expression is false, Python raises an </a:t>
            </a:r>
            <a:r>
              <a:rPr lang="en-US" i="1" dirty="0" err="1"/>
              <a:t>AssertionError</a:t>
            </a:r>
            <a:r>
              <a:rPr lang="en-US" i="1" dirty="0"/>
              <a:t> exception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Syntax - assert Expression[, Arguments]</a:t>
            </a:r>
          </a:p>
          <a:p>
            <a:r>
              <a:rPr lang="en-US" dirty="0"/>
              <a:t>If the assertion fails, Python uses </a:t>
            </a:r>
            <a:r>
              <a:rPr lang="en-US" dirty="0" err="1"/>
              <a:t>ArgumentExpression</a:t>
            </a:r>
            <a:r>
              <a:rPr lang="en-US" dirty="0"/>
              <a:t> as the argument for the </a:t>
            </a:r>
            <a:r>
              <a:rPr lang="en-US" dirty="0" err="1"/>
              <a:t>AssertionError</a:t>
            </a:r>
            <a:r>
              <a:rPr lang="en-US" dirty="0"/>
              <a:t>. </a:t>
            </a:r>
          </a:p>
          <a:p>
            <a:r>
              <a:rPr lang="en-US" dirty="0" err="1"/>
              <a:t>AssertionError</a:t>
            </a:r>
            <a:r>
              <a:rPr lang="en-US" dirty="0"/>
              <a:t> exceptions can be caught and handled like any other exception using the try-except statement, but if not handled, they will terminate the program and produce a traceback.</a:t>
            </a:r>
          </a:p>
        </p:txBody>
      </p:sp>
    </p:spTree>
    <p:extLst>
      <p:ext uri="{BB962C8B-B14F-4D97-AF65-F5344CB8AC3E}">
        <p14:creationId xmlns:p14="http://schemas.microsoft.com/office/powerpoint/2010/main" val="354931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184-615D-43EC-8FBC-F2CAB2CA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07DA-8185-4DA6-B712-89416B92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74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Token is a basic component of source code</a:t>
            </a:r>
          </a:p>
          <a:p>
            <a:r>
              <a:rPr lang="en-US" dirty="0"/>
              <a:t>Keywords/Identifiers/Literals/ Operators</a:t>
            </a:r>
          </a:p>
          <a:p>
            <a:r>
              <a:rPr lang="en-US" dirty="0"/>
              <a:t>Keywords</a:t>
            </a:r>
          </a:p>
          <a:p>
            <a:pPr lvl="1"/>
            <a:r>
              <a:rPr lang="en-US" dirty="0"/>
              <a:t>Special Reserve Words</a:t>
            </a:r>
          </a:p>
          <a:p>
            <a:pPr lvl="1"/>
            <a:r>
              <a:rPr lang="en-US" dirty="0"/>
              <a:t>Convey a special meaning to compiler/</a:t>
            </a:r>
            <a:r>
              <a:rPr lang="en-US" dirty="0" err="1"/>
              <a:t>Interpretor</a:t>
            </a:r>
            <a:endParaRPr lang="en-US" dirty="0"/>
          </a:p>
          <a:p>
            <a:pPr lvl="1"/>
            <a:r>
              <a:rPr lang="en-US" dirty="0"/>
              <a:t>Cannot be used as variables</a:t>
            </a:r>
          </a:p>
          <a:p>
            <a:pPr lvl="1"/>
            <a:r>
              <a:rPr lang="en-US" dirty="0"/>
              <a:t>Ex :- if / while / for /class /continue / break / else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Name used to identify a variable</a:t>
            </a:r>
          </a:p>
          <a:p>
            <a:pPr lvl="1"/>
            <a:r>
              <a:rPr lang="en-US" dirty="0"/>
              <a:t>Ex : num = 10  (num is a identifier)</a:t>
            </a:r>
          </a:p>
          <a:p>
            <a:pPr lvl="1"/>
            <a:r>
              <a:rPr lang="en-US" dirty="0"/>
              <a:t>Rules for identifiers : only _ used as special character to name an identifier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keywords cannot be used as name of identifiers</a:t>
            </a:r>
          </a:p>
          <a:p>
            <a:pPr marL="2286000" lvl="5" indent="0">
              <a:buNone/>
            </a:pPr>
            <a:r>
              <a:rPr lang="en-US" dirty="0"/>
              <a:t>                    Python is case-sensitive (Name is diff. from name)</a:t>
            </a:r>
          </a:p>
          <a:p>
            <a:pPr marL="2286000" lvl="5" indent="0">
              <a:buNone/>
            </a:pPr>
            <a:r>
              <a:rPr lang="en-US" dirty="0"/>
              <a:t>                    Identifier can start only with </a:t>
            </a:r>
            <a:r>
              <a:rPr lang="en-US" dirty="0" err="1"/>
              <a:t>with</a:t>
            </a:r>
            <a:r>
              <a:rPr lang="en-US" dirty="0"/>
              <a:t> character or _</a:t>
            </a:r>
          </a:p>
          <a:p>
            <a:pPr marL="2286000" lvl="5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5395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7996-0889-4F78-862D-ECFD62A0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365125"/>
            <a:ext cx="1063244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01B7-AF71-490D-9114-4E21C700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check_value</a:t>
            </a:r>
            <a:r>
              <a:rPr lang="en-US" dirty="0"/>
              <a:t>(no) :</a:t>
            </a:r>
          </a:p>
          <a:p>
            <a:pPr marL="0" indent="0">
              <a:buNone/>
            </a:pPr>
            <a:r>
              <a:rPr lang="en-US" dirty="0"/>
              <a:t>	assert (no &gt;=10),"Value Large than 10"</a:t>
            </a:r>
          </a:p>
          <a:p>
            <a:pPr marL="0" indent="0">
              <a:buNone/>
            </a:pPr>
            <a:r>
              <a:rPr lang="en-US" dirty="0"/>
              <a:t>	return (no)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check_value</a:t>
            </a:r>
            <a:r>
              <a:rPr lang="en-US" dirty="0"/>
              <a:t>(5))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check_value</a:t>
            </a:r>
            <a:r>
              <a:rPr lang="en-US" dirty="0"/>
              <a:t>(15))</a:t>
            </a:r>
          </a:p>
        </p:txBody>
      </p:sp>
    </p:spTree>
    <p:extLst>
      <p:ext uri="{BB962C8B-B14F-4D97-AF65-F5344CB8AC3E}">
        <p14:creationId xmlns:p14="http://schemas.microsoft.com/office/powerpoint/2010/main" val="83195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32C-E0BC-4191-8CE6-1D9037B2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32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59F0-B9FE-4452-B14B-0FA6A46C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9890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KelvinToFahrenheit</a:t>
            </a:r>
            <a:r>
              <a:rPr lang="en-US" dirty="0"/>
              <a:t>(Temp):</a:t>
            </a:r>
          </a:p>
          <a:p>
            <a:pPr marL="0" indent="0">
              <a:buNone/>
            </a:pPr>
            <a:r>
              <a:rPr lang="en-US" dirty="0"/>
              <a:t>   assert (Temp &gt;= 0),"Colder than absolute zero!"</a:t>
            </a:r>
          </a:p>
          <a:p>
            <a:pPr marL="0" indent="0">
              <a:buNone/>
            </a:pPr>
            <a:r>
              <a:rPr lang="en-US" dirty="0"/>
              <a:t>   return ((Temp-273)*1.8)+32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KelvinToFahrenheit</a:t>
            </a:r>
            <a:r>
              <a:rPr lang="en-US" dirty="0"/>
              <a:t>(27))</a:t>
            </a:r>
          </a:p>
          <a:p>
            <a:pPr marL="0" indent="0">
              <a:buNone/>
            </a:pPr>
            <a:r>
              <a:rPr lang="en-US" dirty="0"/>
              <a:t>#print (</a:t>
            </a:r>
            <a:r>
              <a:rPr lang="en-US" dirty="0" err="1"/>
              <a:t>KelvinToFahrenheit</a:t>
            </a:r>
            <a:r>
              <a:rPr lang="en-US" dirty="0"/>
              <a:t>(273))</a:t>
            </a:r>
          </a:p>
          <a:p>
            <a:pPr marL="0" indent="0">
              <a:buNone/>
            </a:pPr>
            <a:r>
              <a:rPr lang="en-US" dirty="0"/>
              <a:t>#print (int(</a:t>
            </a:r>
            <a:r>
              <a:rPr lang="en-US" dirty="0" err="1"/>
              <a:t>KelvinToFahrenheit</a:t>
            </a:r>
            <a:r>
              <a:rPr lang="en-US" dirty="0"/>
              <a:t>(505.78)))</a:t>
            </a:r>
          </a:p>
          <a:p>
            <a:pPr marL="0" indent="0">
              <a:buNone/>
            </a:pPr>
            <a:r>
              <a:rPr lang="en-US" dirty="0"/>
              <a:t>#print (</a:t>
            </a:r>
            <a:r>
              <a:rPr lang="en-US" dirty="0" err="1"/>
              <a:t>KelvinToFahrenheit</a:t>
            </a:r>
            <a:r>
              <a:rPr lang="en-US" dirty="0"/>
              <a:t>(-5))</a:t>
            </a:r>
          </a:p>
        </p:txBody>
      </p:sp>
    </p:spTree>
    <p:extLst>
      <p:ext uri="{BB962C8B-B14F-4D97-AF65-F5344CB8AC3E}">
        <p14:creationId xmlns:p14="http://schemas.microsoft.com/office/powerpoint/2010/main" val="4472972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FB3D-2616-46EF-970B-BC7F1933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661285"/>
            <a:ext cx="10515600" cy="8947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Database with Python</a:t>
            </a:r>
          </a:p>
        </p:txBody>
      </p:sp>
    </p:spTree>
    <p:extLst>
      <p:ext uri="{BB962C8B-B14F-4D97-AF65-F5344CB8AC3E}">
        <p14:creationId xmlns:p14="http://schemas.microsoft.com/office/powerpoint/2010/main" val="15603116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F8C2-B13E-4159-90D7-BF8406C2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SQLite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A0C0-F991-4F04-B112-8B4D2D32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SQLite3 can be integrated with Python using sqlite3 module, which was written by Gerhard Haring. </a:t>
            </a:r>
            <a:br>
              <a:rPr lang="en-US" dirty="0"/>
            </a:br>
            <a:r>
              <a:rPr lang="en-US" dirty="0"/>
              <a:t>It provides an SQL interface compliant with the DB-API 2.0 specification described by PEP 249. </a:t>
            </a:r>
          </a:p>
          <a:p>
            <a:r>
              <a:rPr lang="en-US" dirty="0"/>
              <a:t>You do not need to install this module separately because it is shipped by default along with Python version 2.5.x onwards.</a:t>
            </a:r>
          </a:p>
          <a:p>
            <a:r>
              <a:rPr lang="en-US" dirty="0"/>
              <a:t>To use sqlite3 module, you must first create a connection object that represents the database and then optionally you can create a cursor object, which will help you in executing all the SQL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8641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70B-EABA-404F-858A-024393E0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en-US" sz="3200" dirty="0"/>
              <a:t>Python sqlite3 module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32D5-2BD5-488A-9539-CC1BC504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1148080"/>
            <a:ext cx="10515600" cy="5086509"/>
          </a:xfrm>
        </p:spPr>
        <p:txBody>
          <a:bodyPr>
            <a:normAutofit/>
          </a:bodyPr>
          <a:lstStyle/>
          <a:p>
            <a:r>
              <a:rPr lang="en-US" b="1" dirty="0"/>
              <a:t>sqlite3.connect(database [,timeout ,other optional arguments])</a:t>
            </a:r>
          </a:p>
          <a:p>
            <a:r>
              <a:rPr lang="en-US" b="1" dirty="0" err="1"/>
              <a:t>connection.cursor</a:t>
            </a:r>
            <a:r>
              <a:rPr lang="en-US" b="1" dirty="0"/>
              <a:t>([</a:t>
            </a:r>
            <a:r>
              <a:rPr lang="en-US" b="1" dirty="0" err="1"/>
              <a:t>cursorClass</a:t>
            </a:r>
            <a:r>
              <a:rPr lang="en-US" b="1" dirty="0"/>
              <a:t>])</a:t>
            </a:r>
          </a:p>
          <a:p>
            <a:r>
              <a:rPr lang="en-US" b="1" dirty="0" err="1"/>
              <a:t>cursor.execute</a:t>
            </a:r>
            <a:r>
              <a:rPr lang="en-US" b="1" dirty="0"/>
              <a:t>(</a:t>
            </a:r>
            <a:r>
              <a:rPr lang="en-US" b="1" dirty="0" err="1"/>
              <a:t>sql</a:t>
            </a:r>
            <a:r>
              <a:rPr lang="en-US" b="1" dirty="0"/>
              <a:t> [, optional parameters])</a:t>
            </a:r>
          </a:p>
          <a:p>
            <a:pPr marL="0" indent="0">
              <a:buNone/>
            </a:pPr>
            <a:r>
              <a:rPr lang="en-US" dirty="0"/>
              <a:t>	Ex :</a:t>
            </a:r>
            <a:r>
              <a:rPr lang="en-US" dirty="0" err="1"/>
              <a:t>cursor.execute</a:t>
            </a:r>
            <a:r>
              <a:rPr lang="en-US" dirty="0"/>
              <a:t>("insert into people values (?, ?)", (who, age))</a:t>
            </a:r>
          </a:p>
          <a:p>
            <a:r>
              <a:rPr lang="en-US" b="1" dirty="0" err="1"/>
              <a:t>connection.commit</a:t>
            </a:r>
            <a:r>
              <a:rPr lang="en-US" b="1" dirty="0"/>
              <a:t>()</a:t>
            </a:r>
          </a:p>
          <a:p>
            <a:r>
              <a:rPr lang="en-US" b="1" dirty="0" err="1"/>
              <a:t>connection.rollback</a:t>
            </a:r>
            <a:r>
              <a:rPr lang="en-US" b="1" dirty="0"/>
              <a:t>()</a:t>
            </a:r>
          </a:p>
          <a:p>
            <a:r>
              <a:rPr lang="en-US" b="1" dirty="0" err="1"/>
              <a:t>connection.close</a:t>
            </a:r>
            <a:r>
              <a:rPr lang="en-US" b="1" dirty="0"/>
              <a:t>()</a:t>
            </a:r>
          </a:p>
          <a:p>
            <a:r>
              <a:rPr lang="en-US" b="1" dirty="0" err="1"/>
              <a:t>cursor.fetchone</a:t>
            </a:r>
            <a:r>
              <a:rPr lang="en-US" b="1" dirty="0"/>
              <a:t>()</a:t>
            </a:r>
          </a:p>
          <a:p>
            <a:r>
              <a:rPr lang="en-US" b="1" dirty="0" err="1"/>
              <a:t>cursor.fetchall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9632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75CF-9F83-4BED-934F-109CF2BE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2800" dirty="0"/>
              <a:t>Connect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373F-EC44-481A-AA4A-D631955A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28714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Print("Opened database successfully“)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above program to create our database </a:t>
            </a:r>
            <a:r>
              <a:rPr lang="en-US" b="1" dirty="0" err="1"/>
              <a:t>test.db</a:t>
            </a:r>
            <a:r>
              <a:rPr lang="en-US" dirty="0"/>
              <a:t> in the current directory. </a:t>
            </a:r>
          </a:p>
          <a:p>
            <a:pPr marL="0" indent="0">
              <a:buNone/>
            </a:pPr>
            <a:r>
              <a:rPr lang="en-US" dirty="0"/>
              <a:t>You can change your path as per your requirement. </a:t>
            </a:r>
          </a:p>
          <a:p>
            <a:pPr marL="0" indent="0">
              <a:buNone/>
            </a:pPr>
            <a:r>
              <a:rPr lang="en-US" dirty="0"/>
              <a:t>Keep the above code in sqlite.py file </a:t>
            </a:r>
          </a:p>
          <a:p>
            <a:pPr marL="0" indent="0">
              <a:buNone/>
            </a:pPr>
            <a:r>
              <a:rPr lang="en-US" dirty="0"/>
              <a:t>If the database is successfully created, then it will display the following message.</a:t>
            </a:r>
          </a:p>
        </p:txBody>
      </p:sp>
    </p:spTree>
    <p:extLst>
      <p:ext uri="{BB962C8B-B14F-4D97-AF65-F5344CB8AC3E}">
        <p14:creationId xmlns:p14="http://schemas.microsoft.com/office/powerpoint/2010/main" val="231191571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4E8E-A9D0-4978-9105-8B9E1863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06DB-7CAA-4641-84C7-B9B5D5EB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375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('''CREATE TABLE COMPANY</a:t>
            </a:r>
          </a:p>
          <a:p>
            <a:pPr marL="0" indent="0">
              <a:buNone/>
            </a:pPr>
            <a:r>
              <a:rPr lang="en-US" dirty="0"/>
              <a:t>         (ID INT PRIMARY KEY     NOT NULL,</a:t>
            </a:r>
          </a:p>
          <a:p>
            <a:pPr marL="0" indent="0">
              <a:buNone/>
            </a:pPr>
            <a:r>
              <a:rPr lang="en-US" dirty="0"/>
              <a:t>         NAME           TEXT    NOT NULL,</a:t>
            </a:r>
          </a:p>
          <a:p>
            <a:pPr marL="0" indent="0">
              <a:buNone/>
            </a:pPr>
            <a:r>
              <a:rPr lang="en-US" dirty="0"/>
              <a:t>         AGE            INT     NOT NULL,</a:t>
            </a:r>
          </a:p>
          <a:p>
            <a:pPr marL="0" indent="0">
              <a:buNone/>
            </a:pPr>
            <a:r>
              <a:rPr lang="en-US" dirty="0"/>
              <a:t>         ADDRESS        CHAR(50),</a:t>
            </a:r>
          </a:p>
          <a:p>
            <a:pPr marL="0" indent="0">
              <a:buNone/>
            </a:pPr>
            <a:r>
              <a:rPr lang="en-US" dirty="0"/>
              <a:t>         SALARY         REAL);''')</a:t>
            </a:r>
          </a:p>
          <a:p>
            <a:pPr marL="0" indent="0">
              <a:buNone/>
            </a:pPr>
            <a:r>
              <a:rPr lang="en-US" dirty="0"/>
              <a:t>print "Table created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108061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D1C9-43D2-42F7-A0D1-1B7C026A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82955"/>
          </a:xfrm>
        </p:spPr>
        <p:txBody>
          <a:bodyPr>
            <a:normAutofit/>
          </a:bodyPr>
          <a:lstStyle/>
          <a:p>
            <a:r>
              <a:rPr lang="en-US" sz="2800" dirty="0"/>
              <a:t>INSERT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FC81-842E-43CD-9388-34C52523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9232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(1, 'Paul', 32, 'California', 20000.00 )");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(2, 'Allen', 25, 'Texas', 15000.00 )");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(3, 'Teddy', 23, 'Norway', 20000.00 )");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(4, 'Mark', 25, 'Rich-Mond ', 65000.00 )");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"Records created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12287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ADE5-8882-46D3-A667-1C4BC5BC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721995"/>
          </a:xfrm>
        </p:spPr>
        <p:txBody>
          <a:bodyPr>
            <a:normAutofit/>
          </a:bodyPr>
          <a:lstStyle/>
          <a:p>
            <a:r>
              <a:rPr lang="en-US" sz="2800" dirty="0"/>
              <a:t>SELECT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EB0B-17B8-4188-9846-6D0DAE4C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778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id, name, address, salary from COMPANY")</a:t>
            </a:r>
          </a:p>
          <a:p>
            <a:pPr marL="0" indent="0">
              <a:buNone/>
            </a:pPr>
            <a:r>
              <a:rPr lang="en-US" dirty="0"/>
              <a:t>for row in cursor:</a:t>
            </a:r>
          </a:p>
          <a:p>
            <a:pPr marL="0" indent="0">
              <a:buNone/>
            </a:pPr>
            <a:r>
              <a:rPr lang="en-US" dirty="0"/>
              <a:t>   print "ID = ", row[0]</a:t>
            </a:r>
          </a:p>
          <a:p>
            <a:pPr marL="0" indent="0">
              <a:buNone/>
            </a:pPr>
            <a:r>
              <a:rPr lang="en-US" dirty="0"/>
              <a:t>   print "NAME = ", row[1]</a:t>
            </a:r>
          </a:p>
          <a:p>
            <a:pPr marL="0" indent="0">
              <a:buNone/>
            </a:pPr>
            <a:r>
              <a:rPr lang="en-US" dirty="0"/>
              <a:t>   print "ADDRESS = ", row[2]</a:t>
            </a:r>
          </a:p>
          <a:p>
            <a:pPr marL="0" indent="0">
              <a:buNone/>
            </a:pPr>
            <a:r>
              <a:rPr lang="en-US" dirty="0"/>
              <a:t>   print "SALARY = ", row[3], "\n"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 "Operation done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8460268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9E65-9DB3-443B-9B0F-50B55773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742315"/>
          </a:xfrm>
        </p:spPr>
        <p:txBody>
          <a:bodyPr>
            <a:normAutofit/>
          </a:bodyPr>
          <a:lstStyle/>
          <a:p>
            <a:r>
              <a:rPr lang="en-US" sz="2400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F723-B0DE-4EC1-873D-8EE6B5C3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44880"/>
            <a:ext cx="10947400" cy="5984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("UPDATE COMPANY set SALARY = 25000.00 where ID = 1")</a:t>
            </a:r>
          </a:p>
          <a:p>
            <a:pPr marL="0" indent="0">
              <a:buNone/>
            </a:pPr>
            <a:r>
              <a:rPr lang="en-US" dirty="0" err="1"/>
              <a:t>conn.commit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"Total number of rows updated :", </a:t>
            </a:r>
            <a:r>
              <a:rPr lang="en-US" dirty="0" err="1"/>
              <a:t>conn.total_changes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id, name, address, salary from COMPANY")</a:t>
            </a:r>
          </a:p>
          <a:p>
            <a:pPr marL="0" indent="0">
              <a:buNone/>
            </a:pPr>
            <a:r>
              <a:rPr lang="en-US" dirty="0"/>
              <a:t>for row in cursor:</a:t>
            </a:r>
          </a:p>
          <a:p>
            <a:pPr marL="0" indent="0">
              <a:buNone/>
            </a:pPr>
            <a:r>
              <a:rPr lang="en-US" dirty="0"/>
              <a:t>   print "ID = ", row[0]</a:t>
            </a:r>
          </a:p>
          <a:p>
            <a:pPr marL="0" indent="0">
              <a:buNone/>
            </a:pPr>
            <a:r>
              <a:rPr lang="en-US" dirty="0"/>
              <a:t>   print "NAME = ", row[1]</a:t>
            </a:r>
          </a:p>
          <a:p>
            <a:pPr marL="0" indent="0">
              <a:buNone/>
            </a:pPr>
            <a:r>
              <a:rPr lang="en-US" dirty="0"/>
              <a:t>   print "ADDRESS = ", row[2]</a:t>
            </a:r>
          </a:p>
          <a:p>
            <a:pPr marL="0" indent="0">
              <a:buNone/>
            </a:pPr>
            <a:r>
              <a:rPr lang="en-US" dirty="0"/>
              <a:t>   print "SALARY = ", row[3], "\n"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 "Operation done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38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0703-5F45-4B69-A51F-CAFC8CBE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Python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B0B-8632-4139-BD1B-98AADCB1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066800"/>
            <a:ext cx="10652760" cy="5110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Literals</a:t>
            </a:r>
          </a:p>
          <a:p>
            <a:pPr lvl="1"/>
            <a:r>
              <a:rPr lang="en-US" dirty="0"/>
              <a:t>Constants(data) given / used for variables</a:t>
            </a:r>
          </a:p>
          <a:p>
            <a:pPr lvl="1"/>
            <a:r>
              <a:rPr lang="en-US" dirty="0"/>
              <a:t>4 types</a:t>
            </a:r>
          </a:p>
          <a:p>
            <a:pPr marL="457200" lvl="1" indent="0">
              <a:buNone/>
            </a:pPr>
            <a:r>
              <a:rPr lang="en-US" dirty="0"/>
              <a:t>		string</a:t>
            </a:r>
          </a:p>
          <a:p>
            <a:pPr marL="457200" lvl="1" indent="0">
              <a:buNone/>
            </a:pPr>
            <a:r>
              <a:rPr lang="en-US" dirty="0"/>
              <a:t>			- name=‘Ganesh’</a:t>
            </a:r>
          </a:p>
          <a:p>
            <a:pPr marL="457200" lvl="1" indent="0">
              <a:buNone/>
            </a:pPr>
            <a:r>
              <a:rPr lang="en-US" dirty="0"/>
              <a:t>			   name= “Ganesh”</a:t>
            </a:r>
          </a:p>
          <a:p>
            <a:pPr marL="457200" lvl="1" indent="0">
              <a:buNone/>
            </a:pPr>
            <a:r>
              <a:rPr lang="en-US" dirty="0"/>
              <a:t>			   name=‘’’My Name</a:t>
            </a:r>
          </a:p>
          <a:p>
            <a:pPr marL="457200" lvl="1" indent="0">
              <a:buNone/>
            </a:pPr>
            <a:r>
              <a:rPr lang="en-US" dirty="0"/>
              <a:t>				      is </a:t>
            </a:r>
            <a:r>
              <a:rPr lang="en-US" dirty="0" err="1"/>
              <a:t>ganesh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and I stay in </a:t>
            </a:r>
            <a:r>
              <a:rPr lang="en-US" dirty="0" err="1"/>
              <a:t>pune</a:t>
            </a:r>
            <a:r>
              <a:rPr lang="en-US" dirty="0"/>
              <a:t>’’’</a:t>
            </a:r>
          </a:p>
          <a:p>
            <a:pPr marL="457200" lvl="1" indent="0">
              <a:buNone/>
            </a:pPr>
            <a:r>
              <a:rPr lang="en-US" dirty="0"/>
              <a:t>		Numeric</a:t>
            </a:r>
          </a:p>
          <a:p>
            <a:pPr marL="457200" lvl="1" indent="0">
              <a:buNone/>
            </a:pPr>
            <a:r>
              <a:rPr lang="en-US" dirty="0"/>
              <a:t>			int/long/float/complex</a:t>
            </a:r>
          </a:p>
          <a:p>
            <a:pPr marL="457200" lvl="1" indent="0">
              <a:buNone/>
            </a:pPr>
            <a:r>
              <a:rPr lang="en-US" dirty="0"/>
              <a:t>		Boolean</a:t>
            </a:r>
          </a:p>
          <a:p>
            <a:pPr marL="457200" lvl="1" indent="0">
              <a:buNone/>
            </a:pPr>
            <a:r>
              <a:rPr lang="en-US" dirty="0"/>
              <a:t>			- have just 2 values : True / False</a:t>
            </a:r>
          </a:p>
          <a:p>
            <a:pPr marL="457200" lvl="1" indent="0">
              <a:buNone/>
            </a:pPr>
            <a:r>
              <a:rPr lang="en-US" dirty="0"/>
              <a:t>		Special </a:t>
            </a:r>
          </a:p>
          <a:p>
            <a:pPr marL="457200" lvl="1" indent="0">
              <a:buNone/>
            </a:pPr>
            <a:r>
              <a:rPr lang="en-US" dirty="0"/>
              <a:t>			- Special Literal is None</a:t>
            </a:r>
          </a:p>
          <a:p>
            <a:pPr marL="457200" lvl="1" indent="0">
              <a:buNone/>
            </a:pPr>
            <a:r>
              <a:rPr lang="en-US" dirty="0"/>
              <a:t>			- Used to specify to the field that is not created</a:t>
            </a:r>
          </a:p>
          <a:p>
            <a:pPr marL="457200" lvl="1" indent="0">
              <a:buNone/>
            </a:pPr>
            <a:r>
              <a:rPr lang="en-US" dirty="0"/>
              <a:t>			- equivalent of null in ‘c’ is None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430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DAED-5B3B-48A2-A31A-46E0485B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B33C-11F0-4ED6-9A2E-9CA88DE4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883919"/>
            <a:ext cx="10825480" cy="57613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("DELETE from COMPANY where ID = 2;")</a:t>
            </a:r>
          </a:p>
          <a:p>
            <a:pPr marL="0" indent="0"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"Total number of rows deleted :", </a:t>
            </a:r>
            <a:r>
              <a:rPr lang="en-US" dirty="0" err="1"/>
              <a:t>conn.total_changes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id, name, address, salary from COMPANY")</a:t>
            </a:r>
          </a:p>
          <a:p>
            <a:pPr marL="0" indent="0">
              <a:buNone/>
            </a:pPr>
            <a:r>
              <a:rPr lang="en-US" dirty="0"/>
              <a:t>for row in cursor:</a:t>
            </a:r>
          </a:p>
          <a:p>
            <a:pPr marL="0" indent="0">
              <a:buNone/>
            </a:pPr>
            <a:r>
              <a:rPr lang="en-US" dirty="0"/>
              <a:t> print "ID = ", row[0]</a:t>
            </a:r>
          </a:p>
          <a:p>
            <a:pPr marL="0" indent="0">
              <a:buNone/>
            </a:pPr>
            <a:r>
              <a:rPr lang="en-US" dirty="0"/>
              <a:t>  print "NAME = ", row[1]</a:t>
            </a:r>
          </a:p>
          <a:p>
            <a:pPr marL="0" indent="0">
              <a:buNone/>
            </a:pPr>
            <a:r>
              <a:rPr lang="en-US" dirty="0"/>
              <a:t>   print "ADDRESS = ", row[2]</a:t>
            </a:r>
          </a:p>
          <a:p>
            <a:pPr marL="0" indent="0">
              <a:buNone/>
            </a:pPr>
            <a:r>
              <a:rPr lang="en-US" dirty="0"/>
              <a:t>   print "SALARY = ", row[3], "\n"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 "Operation done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369613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0C4A-57A2-493C-B86A-26691E23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6329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import sqlite3</a:t>
            </a:r>
          </a:p>
          <a:p>
            <a:endParaRPr lang="en-US" dirty="0"/>
          </a:p>
          <a:p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print("Opened database successfully")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('''create table emp1</a:t>
            </a:r>
          </a:p>
          <a:p>
            <a:r>
              <a:rPr lang="en-US" dirty="0"/>
              <a:t>#             (</a:t>
            </a:r>
            <a:r>
              <a:rPr lang="en-US" dirty="0" err="1"/>
              <a:t>empno</a:t>
            </a:r>
            <a:r>
              <a:rPr lang="en-US" dirty="0"/>
              <a:t> int primary key,</a:t>
            </a:r>
          </a:p>
          <a:p>
            <a:r>
              <a:rPr lang="en-US" dirty="0"/>
              <a:t>#              </a:t>
            </a:r>
            <a:r>
              <a:rPr lang="en-US" dirty="0" err="1"/>
              <a:t>ename</a:t>
            </a:r>
            <a:r>
              <a:rPr lang="en-US" dirty="0"/>
              <a:t> text not null,</a:t>
            </a:r>
          </a:p>
          <a:p>
            <a:r>
              <a:rPr lang="en-US" dirty="0"/>
              <a:t>#              salary real);''')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#print ("Table Successfully Created")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values(1010,"Ganesh",4000);')</a:t>
            </a:r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values(1020,"Manish",6000);')</a:t>
            </a:r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values(1030,"Nilesh",7000);')</a:t>
            </a:r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values(1040,"Joy",45000);')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2729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C58C-3849-4070-9FE4-DBC1AD4E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35280"/>
            <a:ext cx="10947400" cy="630936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r>
              <a:rPr lang="en-US" dirty="0"/>
              <a:t>print("Records Inserted Successfully...")</a:t>
            </a:r>
          </a:p>
          <a:p>
            <a:endParaRPr lang="en-US" dirty="0"/>
          </a:p>
          <a:p>
            <a:r>
              <a:rPr lang="en-US" dirty="0"/>
              <a:t>cur=</a:t>
            </a:r>
            <a:r>
              <a:rPr lang="en-US" dirty="0" err="1"/>
              <a:t>conn.execute</a:t>
            </a:r>
            <a:r>
              <a:rPr lang="en-US" dirty="0"/>
              <a:t>('select </a:t>
            </a:r>
            <a:r>
              <a:rPr lang="en-US" dirty="0" err="1"/>
              <a:t>empno,ename,salary</a:t>
            </a:r>
            <a:r>
              <a:rPr lang="en-US" dirty="0"/>
              <a:t> from emp1;')</a:t>
            </a:r>
          </a:p>
          <a:p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Empno</a:t>
            </a:r>
            <a:r>
              <a:rPr lang="en-US" dirty="0"/>
              <a:t>\t\</a:t>
            </a:r>
            <a:r>
              <a:rPr lang="en-US" dirty="0" err="1"/>
              <a:t>tEmpName</a:t>
            </a:r>
            <a:r>
              <a:rPr lang="en-US" dirty="0"/>
              <a:t>\t\</a:t>
            </a:r>
            <a:r>
              <a:rPr lang="en-US" dirty="0" err="1"/>
              <a:t>tSalary</a:t>
            </a:r>
            <a:r>
              <a:rPr lang="en-US" dirty="0"/>
              <a:t>")</a:t>
            </a:r>
          </a:p>
          <a:p>
            <a:r>
              <a:rPr lang="en-US" dirty="0" err="1"/>
              <a:t>fp</a:t>
            </a:r>
            <a:r>
              <a:rPr lang="en-US" dirty="0"/>
              <a:t>=open("</a:t>
            </a:r>
            <a:r>
              <a:rPr lang="en-US" dirty="0" err="1"/>
              <a:t>datafile.txt","w</a:t>
            </a:r>
            <a:r>
              <a:rPr lang="en-US" dirty="0"/>
              <a:t>")</a:t>
            </a:r>
          </a:p>
          <a:p>
            <a:r>
              <a:rPr lang="en-US" dirty="0"/>
              <a:t>for row in cur:</a:t>
            </a:r>
          </a:p>
          <a:p>
            <a:r>
              <a:rPr lang="en-US" dirty="0"/>
              <a:t>	#print(row[0],"\t\</a:t>
            </a:r>
            <a:r>
              <a:rPr lang="en-US" dirty="0" err="1"/>
              <a:t>t",row</a:t>
            </a:r>
            <a:r>
              <a:rPr lang="en-US" dirty="0"/>
              <a:t>[1],"\</a:t>
            </a:r>
            <a:r>
              <a:rPr lang="en-US" dirty="0" err="1"/>
              <a:t>t",row</a:t>
            </a:r>
            <a:r>
              <a:rPr lang="en-US" dirty="0"/>
              <a:t>[2])</a:t>
            </a:r>
          </a:p>
          <a:p>
            <a:r>
              <a:rPr lang="en-US" dirty="0"/>
              <a:t>	#</a:t>
            </a:r>
            <a:r>
              <a:rPr lang="en-US" dirty="0" err="1"/>
              <a:t>fp.write</a:t>
            </a:r>
            <a:r>
              <a:rPr lang="en-US" dirty="0"/>
              <a:t>(str(row)+"\n")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</a:t>
            </a:r>
            <a:r>
              <a:rPr lang="en-US" dirty="0" err="1"/>
              <a:t>empno</a:t>
            </a:r>
            <a:r>
              <a:rPr lang="en-US" dirty="0"/>
              <a:t>\</a:t>
            </a:r>
            <a:r>
              <a:rPr lang="en-US" dirty="0" err="1"/>
              <a:t>t"+str</a:t>
            </a:r>
            <a:r>
              <a:rPr lang="en-US" dirty="0"/>
              <a:t>(row[0]))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("\</a:t>
            </a:r>
            <a:r>
              <a:rPr lang="en-US" dirty="0" err="1"/>
              <a:t>tempname</a:t>
            </a:r>
            <a:r>
              <a:rPr lang="en-US" dirty="0"/>
              <a:t>\</a:t>
            </a:r>
            <a:r>
              <a:rPr lang="en-US" dirty="0" err="1"/>
              <a:t>t"+row</a:t>
            </a:r>
            <a:r>
              <a:rPr lang="en-US" dirty="0"/>
              <a:t>[1])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("\</a:t>
            </a:r>
            <a:r>
              <a:rPr lang="en-US" dirty="0" err="1"/>
              <a:t>tSalary</a:t>
            </a:r>
            <a:r>
              <a:rPr lang="en-US" dirty="0"/>
              <a:t>\</a:t>
            </a:r>
            <a:r>
              <a:rPr lang="en-US" dirty="0" err="1"/>
              <a:t>t"+str</a:t>
            </a:r>
            <a:r>
              <a:rPr lang="en-US" dirty="0"/>
              <a:t>(row[2]))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("\n")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 err="1"/>
              <a:t>fp.close</a:t>
            </a:r>
            <a:r>
              <a:rPr lang="en-US" dirty="0"/>
              <a:t>()	</a:t>
            </a:r>
          </a:p>
          <a:p>
            <a:r>
              <a:rPr lang="en-US" dirty="0"/>
              <a:t># Display all tables created in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con = sqlite3.connect(</a:t>
            </a:r>
            <a:r>
              <a:rPr lang="en-US" dirty="0" err="1"/>
              <a:t>r'test.db</a:t>
            </a:r>
            <a:r>
              <a:rPr lang="en-US" dirty="0"/>
              <a:t>')</a:t>
            </a:r>
          </a:p>
          <a:p>
            <a:r>
              <a:rPr lang="en-US" dirty="0" err="1"/>
              <a:t>mycur</a:t>
            </a:r>
            <a:r>
              <a:rPr lang="en-US" dirty="0"/>
              <a:t> = </a:t>
            </a:r>
            <a:r>
              <a:rPr lang="en-US" dirty="0" err="1"/>
              <a:t>con.cursor</a:t>
            </a:r>
            <a:r>
              <a:rPr lang="en-US" dirty="0"/>
              <a:t>() </a:t>
            </a:r>
          </a:p>
          <a:p>
            <a:r>
              <a:rPr lang="en-US" dirty="0" err="1"/>
              <a:t>mycur.execute</a:t>
            </a:r>
            <a:r>
              <a:rPr lang="en-US" dirty="0"/>
              <a:t>("SELECT name FROM </a:t>
            </a:r>
            <a:r>
              <a:rPr lang="en-US" dirty="0" err="1"/>
              <a:t>sqlite_master</a:t>
            </a:r>
            <a:r>
              <a:rPr lang="en-US" dirty="0"/>
              <a:t> WHERE type='table' ORDER BY name;")</a:t>
            </a:r>
          </a:p>
          <a:p>
            <a:r>
              <a:rPr lang="en-US" dirty="0" err="1"/>
              <a:t>available_table</a:t>
            </a:r>
            <a:r>
              <a:rPr lang="en-US" dirty="0"/>
              <a:t>=(</a:t>
            </a:r>
            <a:r>
              <a:rPr lang="en-US" dirty="0" err="1"/>
              <a:t>mycur.fetchall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available_table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645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5319-C39F-4324-A623-ECD2AB5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/ Doubts /Message / Warnings/</a:t>
            </a:r>
            <a:r>
              <a:rPr lang="en-US" dirty="0" err="1"/>
              <a:t>Suggesstions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90592606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917-EA30-47E8-A6CD-CB23AB66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Thanks for Your Co-operation and Support</a:t>
            </a:r>
          </a:p>
        </p:txBody>
      </p:sp>
    </p:spTree>
    <p:extLst>
      <p:ext uri="{BB962C8B-B14F-4D97-AF65-F5344CB8AC3E}">
        <p14:creationId xmlns:p14="http://schemas.microsoft.com/office/powerpoint/2010/main" val="332822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4646-30ED-4EB6-8975-D24C7A8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39"/>
            <a:ext cx="10515600" cy="772795"/>
          </a:xfrm>
        </p:spPr>
        <p:txBody>
          <a:bodyPr/>
          <a:lstStyle/>
          <a:p>
            <a:r>
              <a:rPr lang="en-US" dirty="0"/>
              <a:t>Python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4FF8-20CD-487F-8F67-938E2E47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 dirty="0"/>
              <a:t>Operators</a:t>
            </a:r>
          </a:p>
          <a:p>
            <a:pPr marL="0" indent="0">
              <a:buNone/>
            </a:pPr>
            <a:r>
              <a:rPr lang="en-US" dirty="0"/>
              <a:t>  	Categories :</a:t>
            </a:r>
          </a:p>
          <a:p>
            <a:pPr marL="0" indent="0">
              <a:buNone/>
            </a:pPr>
            <a:r>
              <a:rPr lang="en-US" dirty="0"/>
              <a:t>		Arithmetic Operator</a:t>
            </a:r>
          </a:p>
          <a:p>
            <a:pPr marL="0" indent="0">
              <a:buNone/>
            </a:pPr>
            <a:r>
              <a:rPr lang="en-US" dirty="0"/>
              <a:t>		Assignment Operator</a:t>
            </a:r>
          </a:p>
          <a:p>
            <a:pPr marL="0" indent="0">
              <a:buNone/>
            </a:pPr>
            <a:r>
              <a:rPr lang="en-US" dirty="0"/>
              <a:t>		Comparison Operator</a:t>
            </a:r>
          </a:p>
          <a:p>
            <a:pPr marL="0" indent="0">
              <a:buNone/>
            </a:pPr>
            <a:r>
              <a:rPr lang="en-US" dirty="0"/>
              <a:t>		Logical Operator</a:t>
            </a:r>
          </a:p>
          <a:p>
            <a:pPr marL="0" indent="0">
              <a:buNone/>
            </a:pPr>
            <a:r>
              <a:rPr lang="en-US" dirty="0"/>
              <a:t>		Bitwise Operator</a:t>
            </a:r>
          </a:p>
          <a:p>
            <a:pPr marL="0" indent="0">
              <a:buNone/>
            </a:pPr>
            <a:r>
              <a:rPr lang="en-US" dirty="0"/>
              <a:t>		Identity Operator</a:t>
            </a:r>
          </a:p>
          <a:p>
            <a:pPr marL="0" indent="0">
              <a:buNone/>
            </a:pPr>
            <a:r>
              <a:rPr lang="en-US" dirty="0"/>
              <a:t>		Membership Operator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4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5C78-998A-4F11-B018-F4EE926F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7770-56EE-456C-B5EA-602B1AC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02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Arithmetic Operators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r>
              <a:rPr lang="en-US" dirty="0"/>
              <a:t>Assignment Operators</a:t>
            </a:r>
          </a:p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+=</a:t>
            </a:r>
          </a:p>
          <a:p>
            <a:pPr marL="0" indent="0">
              <a:buNone/>
            </a:pPr>
            <a:r>
              <a:rPr lang="en-US" dirty="0"/>
              <a:t>-=</a:t>
            </a:r>
          </a:p>
          <a:p>
            <a:pPr marL="0" indent="0">
              <a:buNone/>
            </a:pPr>
            <a:r>
              <a:rPr lang="en-US" dirty="0"/>
              <a:t>*=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2F14-33B2-4853-988A-31394C5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B163-9625-4242-95D5-C90E8714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6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readable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pleasant 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Fast and powerful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46BB-612E-4000-8469-BBA3D3C8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8AF7-8CFF-4C42-8471-761B6934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812800"/>
            <a:ext cx="10515600" cy="5628640"/>
          </a:xfrm>
        </p:spPr>
        <p:txBody>
          <a:bodyPr>
            <a:normAutofit/>
          </a:bodyPr>
          <a:lstStyle/>
          <a:p>
            <a:r>
              <a:rPr lang="en-US" dirty="0"/>
              <a:t>Comparison Operators  : Used to compare 2 values and returns true or false</a:t>
            </a:r>
          </a:p>
          <a:p>
            <a:pPr marL="0" indent="0">
              <a:buNone/>
            </a:pPr>
            <a:r>
              <a:rPr lang="en-US" dirty="0"/>
              <a:t>&lt;</a:t>
            </a:r>
          </a:p>
          <a:p>
            <a:pPr marL="0" indent="0">
              <a:buNone/>
            </a:pP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!=</a:t>
            </a:r>
          </a:p>
          <a:p>
            <a:pPr marL="0" indent="0">
              <a:buNone/>
            </a:pPr>
            <a:r>
              <a:rPr lang="en-US" dirty="0"/>
              <a:t>==</a:t>
            </a:r>
          </a:p>
          <a:p>
            <a:pPr marL="0" indent="0">
              <a:buNone/>
            </a:pPr>
            <a:r>
              <a:rPr lang="en-US" dirty="0"/>
              <a:t>Ex : print (11&gt;10)</a:t>
            </a:r>
          </a:p>
          <a:p>
            <a:pPr marL="0" indent="0">
              <a:buNone/>
            </a:pPr>
            <a:r>
              <a:rPr lang="en-US" dirty="0"/>
              <a:t>       print (2==2)</a:t>
            </a:r>
          </a:p>
          <a:p>
            <a:pPr marL="0" indent="0">
              <a:buNone/>
            </a:pPr>
            <a:r>
              <a:rPr lang="en-US" dirty="0"/>
              <a:t>       print(10&gt;11)</a:t>
            </a:r>
          </a:p>
          <a:p>
            <a:pPr marL="0" indent="0">
              <a:buNone/>
            </a:pPr>
            <a:r>
              <a:rPr lang="en-US" dirty="0"/>
              <a:t>       print(11&gt;11)</a:t>
            </a:r>
          </a:p>
          <a:p>
            <a:pPr marL="0" indent="0">
              <a:buNone/>
            </a:pPr>
            <a:r>
              <a:rPr lang="en-US" dirty="0"/>
              <a:t>       print (2!=3)</a:t>
            </a:r>
          </a:p>
        </p:txBody>
      </p:sp>
    </p:spTree>
    <p:extLst>
      <p:ext uri="{BB962C8B-B14F-4D97-AF65-F5344CB8AC3E}">
        <p14:creationId xmlns:p14="http://schemas.microsoft.com/office/powerpoint/2010/main" val="31775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FEBA-4615-489F-A768-2B670DF7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FCD3-611D-4072-98E4-3DFC6D70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253331"/>
            <a:ext cx="10515600" cy="4351338"/>
          </a:xfrm>
        </p:spPr>
        <p:txBody>
          <a:bodyPr/>
          <a:lstStyle/>
          <a:p>
            <a:r>
              <a:rPr lang="en-US" dirty="0"/>
              <a:t>Logical Operators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not</a:t>
            </a:r>
          </a:p>
          <a:p>
            <a:r>
              <a:rPr lang="en-US" dirty="0"/>
              <a:t>Ex 1. print (20&gt; 2 and 10 &gt; 3)</a:t>
            </a:r>
          </a:p>
          <a:p>
            <a:pPr marL="0" indent="0">
              <a:buNone/>
            </a:pPr>
            <a:r>
              <a:rPr lang="en-US" dirty="0"/>
              <a:t>        2. print (20&gt;21 or 10 &gt;3)</a:t>
            </a:r>
          </a:p>
          <a:p>
            <a:pPr marL="0" indent="0">
              <a:buNone/>
            </a:pPr>
            <a:r>
              <a:rPr lang="en-US" dirty="0"/>
              <a:t>        3. a= not 7&gt;8  </a:t>
            </a:r>
          </a:p>
          <a:p>
            <a:pPr marL="0" indent="0">
              <a:buNone/>
            </a:pPr>
            <a:r>
              <a:rPr lang="en-US" dirty="0"/>
              <a:t>             print (a)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4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9A30-2598-4EDA-98EA-B00AC8E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E5FA-EB83-4320-9482-E8286B28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Bitwise Operators  : Used to perform Bitwise Calculations</a:t>
            </a:r>
          </a:p>
          <a:p>
            <a:pPr marL="0" indent="0">
              <a:buNone/>
            </a:pPr>
            <a:r>
              <a:rPr lang="en-US" dirty="0"/>
              <a:t>&amp;</a:t>
            </a:r>
          </a:p>
          <a:p>
            <a:pPr marL="0" indent="0">
              <a:buNone/>
            </a:pPr>
            <a:r>
              <a:rPr lang="en-US" dirty="0"/>
              <a:t>&gt;&gt;   - right shift</a:t>
            </a:r>
          </a:p>
          <a:p>
            <a:pPr marL="0" indent="0">
              <a:buNone/>
            </a:pPr>
            <a:r>
              <a:rPr lang="en-US" dirty="0"/>
              <a:t>&lt;&lt;   - left shift</a:t>
            </a:r>
          </a:p>
          <a:p>
            <a:pPr marL="0" indent="0">
              <a:buNone/>
            </a:pP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r>
              <a:rPr lang="en-US" dirty="0"/>
              <a:t>Pipe Symbol (|)</a:t>
            </a:r>
          </a:p>
          <a:p>
            <a:r>
              <a:rPr lang="en-US" dirty="0"/>
              <a:t>Ex 1. print (7|5) – 7</a:t>
            </a:r>
          </a:p>
          <a:p>
            <a:pPr marL="0" indent="0">
              <a:buNone/>
            </a:pPr>
            <a:r>
              <a:rPr lang="en-US" dirty="0"/>
              <a:t>        2. print (7|8) – 15</a:t>
            </a:r>
          </a:p>
          <a:p>
            <a:pPr marL="0" indent="0">
              <a:buNone/>
            </a:pPr>
            <a:r>
              <a:rPr lang="en-US" dirty="0"/>
              <a:t>        3. print (4|6) -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3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A80-7014-48F6-A7CE-B4970F52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399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00D5-C925-4EEF-B9B2-CDFD5D4E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920114"/>
            <a:ext cx="10515600" cy="5541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&amp; operator</a:t>
            </a:r>
          </a:p>
          <a:p>
            <a:pPr marL="0" indent="0">
              <a:buNone/>
            </a:pPr>
            <a:r>
              <a:rPr lang="en-US" dirty="0"/>
              <a:t>   EX 1. print (7&amp;5) - 5</a:t>
            </a:r>
          </a:p>
          <a:p>
            <a:pPr marL="0" indent="0">
              <a:buNone/>
            </a:pPr>
            <a:r>
              <a:rPr lang="en-US" dirty="0"/>
              <a:t>             print (9&amp;8) - ?</a:t>
            </a:r>
          </a:p>
          <a:p>
            <a:pPr marL="0" indent="0">
              <a:buNone/>
            </a:pPr>
            <a:r>
              <a:rPr lang="en-US" dirty="0"/>
              <a:t>&gt;&gt; Right Shift</a:t>
            </a:r>
          </a:p>
          <a:p>
            <a:pPr marL="0" indent="0">
              <a:buNone/>
            </a:pPr>
            <a:r>
              <a:rPr lang="en-US" dirty="0"/>
              <a:t>   Ex 1. print (10&gt;&gt;2) – 2</a:t>
            </a:r>
          </a:p>
          <a:p>
            <a:pPr marL="0" indent="0">
              <a:buNone/>
            </a:pPr>
            <a:r>
              <a:rPr lang="en-US" dirty="0"/>
              <a:t>             print (13&gt;&gt;3) -  1</a:t>
            </a:r>
          </a:p>
          <a:p>
            <a:pPr marL="0" indent="0">
              <a:buNone/>
            </a:pPr>
            <a:r>
              <a:rPr lang="en-US" dirty="0"/>
              <a:t>&lt;&lt; Left Shift </a:t>
            </a:r>
          </a:p>
          <a:p>
            <a:pPr marL="0" indent="0">
              <a:buNone/>
            </a:pPr>
            <a:r>
              <a:rPr lang="en-US" dirty="0"/>
              <a:t>     Ex 1. print (15 &lt;&lt;2)  - 120</a:t>
            </a:r>
          </a:p>
          <a:p>
            <a:pPr marL="0" indent="0">
              <a:buNone/>
            </a:pPr>
            <a:r>
              <a:rPr lang="en-US" dirty="0"/>
              <a:t>               print (8&lt;&lt;2) – 32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0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542B-4023-42DB-A678-D11C5176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  <a:p>
            <a:pPr marL="0" indent="0">
              <a:buNone/>
            </a:pPr>
            <a:r>
              <a:rPr lang="en-US" dirty="0"/>
              <a:t>	- Test if two operands share an identity</a:t>
            </a:r>
          </a:p>
          <a:p>
            <a:pPr marL="0" indent="0">
              <a:buNone/>
            </a:pPr>
            <a:r>
              <a:rPr lang="en-US" dirty="0"/>
              <a:t>Two identity Operators – is , is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: n=10</a:t>
            </a:r>
          </a:p>
          <a:p>
            <a:pPr marL="0" indent="0">
              <a:buNone/>
            </a:pPr>
            <a:r>
              <a:rPr lang="en-US" dirty="0"/>
              <a:t>       print(n is 10)    - true</a:t>
            </a:r>
          </a:p>
          <a:p>
            <a:pPr marL="0" indent="0">
              <a:buNone/>
            </a:pPr>
            <a:r>
              <a:rPr lang="en-US" dirty="0"/>
              <a:t>       print( n is not 10)  -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3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87E2-7BBC-4A73-ACDE-68FD6986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Membership Operator : Test whether a value is member of a</a:t>
            </a:r>
          </a:p>
          <a:p>
            <a:pPr marL="0" indent="0">
              <a:buNone/>
            </a:pPr>
            <a:r>
              <a:rPr lang="en-US" dirty="0"/>
              <a:t>                                              sequence or not</a:t>
            </a:r>
          </a:p>
          <a:p>
            <a:pPr marL="0" indent="0">
              <a:buNone/>
            </a:pPr>
            <a:r>
              <a:rPr lang="en-US" dirty="0"/>
              <a:t>                                               Sequence may be a list or tuple or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Operators : in , not in</a:t>
            </a:r>
          </a:p>
          <a:p>
            <a:pPr marL="0" indent="0">
              <a:buNone/>
            </a:pPr>
            <a:r>
              <a:rPr lang="en-US" dirty="0"/>
              <a:t>Ex : animals=["</a:t>
            </a:r>
            <a:r>
              <a:rPr lang="en-US" dirty="0" err="1"/>
              <a:t>dog","cat","fox","elephant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=("goat" not in animals)</a:t>
            </a:r>
          </a:p>
          <a:p>
            <a:pPr marL="0" indent="0">
              <a:buNone/>
            </a:pPr>
            <a:r>
              <a:rPr lang="en-US" dirty="0"/>
              <a:t>       print 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=("goat" in animals)</a:t>
            </a:r>
          </a:p>
          <a:p>
            <a:pPr marL="0" indent="0">
              <a:buNone/>
            </a:pPr>
            <a:r>
              <a:rPr lang="en-US" dirty="0"/>
              <a:t>       print 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4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8B2-AAAD-410F-9F85-AA10DC78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701675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35D0-A30F-47E4-A44B-933FF87D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4351338"/>
          </a:xfrm>
        </p:spPr>
        <p:txBody>
          <a:bodyPr/>
          <a:lstStyle/>
          <a:p>
            <a:r>
              <a:rPr lang="en-US" dirty="0"/>
              <a:t>Two Data Types </a:t>
            </a:r>
          </a:p>
          <a:p>
            <a:pPr marL="0" indent="0">
              <a:buNone/>
            </a:pPr>
            <a:r>
              <a:rPr lang="en-US" dirty="0"/>
              <a:t>	- mutable</a:t>
            </a:r>
          </a:p>
          <a:p>
            <a:pPr marL="0" indent="0">
              <a:buNone/>
            </a:pPr>
            <a:r>
              <a:rPr lang="en-US" dirty="0"/>
              <a:t>	- immutable</a:t>
            </a:r>
          </a:p>
          <a:p>
            <a:pPr>
              <a:buFontTx/>
              <a:buChar char="-"/>
            </a:pPr>
            <a:r>
              <a:rPr lang="en-US" dirty="0"/>
              <a:t>Mutable datatypes can be changed</a:t>
            </a:r>
          </a:p>
          <a:p>
            <a:pPr>
              <a:buFontTx/>
              <a:buChar char="-"/>
            </a:pPr>
            <a:r>
              <a:rPr lang="en-US" dirty="0"/>
              <a:t>Immutable datatypes cannot be changed or modified</a:t>
            </a:r>
          </a:p>
          <a:p>
            <a:pPr marL="0" indent="0">
              <a:buNone/>
            </a:pPr>
            <a:r>
              <a:rPr lang="en-US" dirty="0"/>
              <a:t>Mutable – Lists / Dictionaries / sets</a:t>
            </a:r>
          </a:p>
          <a:p>
            <a:pPr marL="0" indent="0">
              <a:buNone/>
            </a:pPr>
            <a:r>
              <a:rPr lang="en-US" dirty="0"/>
              <a:t>Immutable – Numbers / Strings / Tuples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75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3D66-4CA6-415D-A8CD-6DA6B74F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6517-9AE7-440A-9F5D-A24B290D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14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automatically converts a number from one type to another if needs</a:t>
            </a:r>
          </a:p>
          <a:p>
            <a:r>
              <a:rPr lang="en-US" dirty="0"/>
              <a:t>Functions like int() , long(), float(), complex() to change datatypes</a:t>
            </a:r>
          </a:p>
          <a:p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message="Hello"</a:t>
            </a:r>
          </a:p>
          <a:p>
            <a:pPr marL="0" indent="0">
              <a:buNone/>
            </a:pPr>
            <a:r>
              <a:rPr lang="en-US" dirty="0"/>
              <a:t>print (type(message))    - class string</a:t>
            </a:r>
          </a:p>
          <a:p>
            <a:pPr marL="0" indent="0">
              <a:buNone/>
            </a:pPr>
            <a:r>
              <a:rPr lang="en-US" dirty="0"/>
              <a:t>no1=100                           </a:t>
            </a:r>
          </a:p>
          <a:p>
            <a:pPr marL="0" indent="0">
              <a:buNone/>
            </a:pPr>
            <a:r>
              <a:rPr lang="en-US" dirty="0"/>
              <a:t>fl1=123.45                        </a:t>
            </a:r>
          </a:p>
          <a:p>
            <a:pPr marL="0" indent="0">
              <a:buNone/>
            </a:pPr>
            <a:r>
              <a:rPr lang="en-US" dirty="0"/>
              <a:t>print (type(no1))             - class int</a:t>
            </a:r>
          </a:p>
          <a:p>
            <a:pPr marL="0" indent="0">
              <a:buNone/>
            </a:pPr>
            <a:r>
              <a:rPr lang="en-US" dirty="0"/>
              <a:t>print (type(fl1))                - class float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18A9-832A-4161-A5D3-D9E5B2AA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59"/>
            <a:ext cx="10515600" cy="833755"/>
          </a:xfrm>
        </p:spPr>
        <p:txBody>
          <a:bodyPr/>
          <a:lstStyle/>
          <a:p>
            <a:r>
              <a:rPr lang="en-US" dirty="0"/>
              <a:t>String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441D-C506-4D10-AB26-7D9D524F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914"/>
            <a:ext cx="10515600" cy="5079049"/>
          </a:xfrm>
        </p:spPr>
        <p:txBody>
          <a:bodyPr/>
          <a:lstStyle/>
          <a:p>
            <a:r>
              <a:rPr lang="en-US" dirty="0" err="1"/>
              <a:t>Aything</a:t>
            </a:r>
            <a:r>
              <a:rPr lang="en-US" dirty="0"/>
              <a:t> defined in single or double quotes is string</a:t>
            </a:r>
          </a:p>
          <a:p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str1="Ganesh Bhosale"</a:t>
            </a:r>
          </a:p>
          <a:p>
            <a:pPr marL="0" indent="0">
              <a:buNone/>
            </a:pPr>
            <a:r>
              <a:rPr lang="en-US" dirty="0"/>
              <a:t>print (str1)</a:t>
            </a:r>
          </a:p>
          <a:p>
            <a:pPr marL="0" indent="0">
              <a:buNone/>
            </a:pPr>
            <a:r>
              <a:rPr lang="en-US" dirty="0"/>
              <a:t>print (str1[1])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Substring : </a:t>
            </a:r>
          </a:p>
          <a:p>
            <a:pPr marL="0" indent="0">
              <a:buNone/>
            </a:pPr>
            <a:r>
              <a:rPr lang="en-US" dirty="0"/>
              <a:t> print(str1[4:9])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3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C1C9-A4C5-4E2C-AD18-2E785D79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7510-7523-40D7-AC54-FAAB37B7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4351338"/>
          </a:xfrm>
        </p:spPr>
        <p:txBody>
          <a:bodyPr/>
          <a:lstStyle/>
          <a:p>
            <a:r>
              <a:rPr lang="en-US" dirty="0"/>
              <a:t>Python Uses Special syntax to format multiple strings and numbers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Print ( “The item {} is used {} </a:t>
            </a:r>
            <a:r>
              <a:rPr lang="en-US" dirty="0" err="1"/>
              <a:t>times”.format</a:t>
            </a:r>
            <a:r>
              <a:rPr lang="en-US" dirty="0"/>
              <a:t>(n1,n2))</a:t>
            </a:r>
          </a:p>
          <a:p>
            <a:pPr marL="0" indent="0">
              <a:buNone/>
            </a:pPr>
            <a:r>
              <a:rPr lang="en-US" dirty="0"/>
              <a:t> -- {} are placeholders which are substituted with n1 and n2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  str1=“Hello”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cnt</a:t>
            </a:r>
            <a:r>
              <a:rPr lang="en-US" dirty="0"/>
              <a:t>=5</a:t>
            </a:r>
          </a:p>
          <a:p>
            <a:pPr marL="0" indent="0">
              <a:buNone/>
            </a:pPr>
            <a:r>
              <a:rPr lang="en-US" dirty="0"/>
              <a:t>print(“The String %s appears %</a:t>
            </a:r>
            <a:r>
              <a:rPr lang="en-US" dirty="0" err="1"/>
              <a:t>i</a:t>
            </a:r>
            <a:r>
              <a:rPr lang="en-US" dirty="0"/>
              <a:t> times”%(str1,cnt))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5739-0BEE-46C0-BFB2-D304A262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Python 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99D4-14EB-44E6-A234-7566A5A5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0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Guido Van Rossum in 1989</a:t>
            </a:r>
          </a:p>
          <a:p>
            <a:r>
              <a:rPr lang="en-US" dirty="0"/>
              <a:t>Named after Monty’s Flying Circus</a:t>
            </a:r>
          </a:p>
          <a:p>
            <a:r>
              <a:rPr lang="en-US" dirty="0"/>
              <a:t>Multi-purpose (Web, GUI, Scripting, etc.)</a:t>
            </a:r>
          </a:p>
          <a:p>
            <a:r>
              <a:rPr lang="en-US" dirty="0"/>
              <a:t>Object Oriented </a:t>
            </a:r>
          </a:p>
          <a:p>
            <a:r>
              <a:rPr lang="en-US" dirty="0"/>
              <a:t>Interpreted </a:t>
            </a:r>
          </a:p>
          <a:p>
            <a:r>
              <a:rPr lang="en-US" dirty="0"/>
              <a:t>Strongly typed and Dynamically typed </a:t>
            </a:r>
          </a:p>
          <a:p>
            <a:r>
              <a:rPr lang="en-US" dirty="0"/>
              <a:t>Focus on readability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4256494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347-F77E-457F-9A68-71588108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US" dirty="0"/>
              <a:t>Some String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6312-A4D3-4BBB-B102-41B034A8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801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find()</a:t>
            </a:r>
          </a:p>
          <a:p>
            <a:pPr marL="0" indent="0">
              <a:buNone/>
            </a:pPr>
            <a:r>
              <a:rPr lang="en-US" dirty="0"/>
              <a:t>name="Ganesh Bhosale"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name.find</a:t>
            </a:r>
            <a:r>
              <a:rPr lang="en-US" dirty="0"/>
              <a:t>("</a:t>
            </a:r>
            <a:r>
              <a:rPr lang="en-US" dirty="0" err="1"/>
              <a:t>esh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replace()</a:t>
            </a:r>
          </a:p>
          <a:p>
            <a:pPr marL="0" indent="0">
              <a:buNone/>
            </a:pPr>
            <a:r>
              <a:rPr lang="en-US" dirty="0"/>
              <a:t>str=</a:t>
            </a:r>
            <a:r>
              <a:rPr lang="en-US" dirty="0" err="1"/>
              <a:t>name.replace</a:t>
            </a:r>
            <a:r>
              <a:rPr lang="en-US" dirty="0"/>
              <a:t>("</a:t>
            </a:r>
            <a:r>
              <a:rPr lang="en-US" dirty="0" err="1"/>
              <a:t>Ganesh","Manish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 (str)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split()</a:t>
            </a:r>
          </a:p>
          <a:p>
            <a:pPr marL="0" indent="0">
              <a:buNone/>
            </a:pPr>
            <a:r>
              <a:rPr lang="en-US" dirty="0"/>
              <a:t>str="</a:t>
            </a:r>
            <a:r>
              <a:rPr lang="en-US" dirty="0" err="1"/>
              <a:t>Ganesh,Balaji,Bhosale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 (str)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str2=</a:t>
            </a:r>
            <a:r>
              <a:rPr lang="en-US" dirty="0" err="1"/>
              <a:t>str.split</a:t>
            </a:r>
            <a:r>
              <a:rPr lang="en-US" dirty="0"/>
              <a:t>(',')</a:t>
            </a:r>
          </a:p>
          <a:p>
            <a:pPr marL="0" indent="0">
              <a:buNone/>
            </a:pPr>
            <a:r>
              <a:rPr lang="en-US" dirty="0"/>
              <a:t>print (str2)  - ['Ganesh', 'Balaji', 'Bhosale’]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069A-E6E5-4F03-818B-BAE059C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8D8D-EEC3-4C47-8BBC-665BE99D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r>
              <a:rPr lang="en-US" dirty="0"/>
              <a:t>count()</a:t>
            </a:r>
          </a:p>
          <a:p>
            <a:pPr marL="0" indent="0">
              <a:buNone/>
            </a:pPr>
            <a:r>
              <a:rPr lang="en-US" dirty="0"/>
              <a:t>    word="Welcome to Python Programming"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cnt</a:t>
            </a:r>
            <a:r>
              <a:rPr lang="en-US" dirty="0"/>
              <a:t>=</a:t>
            </a:r>
            <a:r>
              <a:rPr lang="en-US" dirty="0" err="1"/>
              <a:t>word.count</a:t>
            </a:r>
            <a:r>
              <a:rPr lang="en-US" dirty="0"/>
              <a:t>("o")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  <a:p>
            <a:r>
              <a:rPr lang="en-US" dirty="0" err="1"/>
              <a:t>word.upper</a:t>
            </a:r>
            <a:r>
              <a:rPr lang="en-US" dirty="0"/>
              <a:t>()  - converts into uppercase</a:t>
            </a:r>
          </a:p>
          <a:p>
            <a:r>
              <a:rPr lang="en-US" dirty="0"/>
              <a:t>max(word) – gives max ascii value</a:t>
            </a:r>
          </a:p>
          <a:p>
            <a:r>
              <a:rPr lang="en-US" dirty="0"/>
              <a:t>min(word)  - gives min ascii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4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7D-6576-48AE-A9F3-BEA9EBC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727C-318D-4D86-B4A9-299E794A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basic data structure in Python is the </a:t>
            </a:r>
            <a:r>
              <a:rPr lang="en-US" b="1" dirty="0"/>
              <a:t>sequence</a:t>
            </a:r>
            <a:r>
              <a:rPr lang="en-US" dirty="0"/>
              <a:t>. </a:t>
            </a:r>
          </a:p>
          <a:p>
            <a:r>
              <a:rPr lang="en-US" dirty="0"/>
              <a:t>Each element of a sequence is assigned a number –</a:t>
            </a:r>
          </a:p>
          <a:p>
            <a:r>
              <a:rPr lang="en-US" dirty="0"/>
              <a:t> its position or index. </a:t>
            </a:r>
          </a:p>
          <a:p>
            <a:r>
              <a:rPr lang="en-US" dirty="0"/>
              <a:t>The first index is zero, the second index is one, and so forth.</a:t>
            </a:r>
          </a:p>
          <a:p>
            <a:r>
              <a:rPr lang="en-US" dirty="0"/>
              <a:t>Python has six built-in types of sequences, but the most common ones are lists and tuples</a:t>
            </a:r>
          </a:p>
          <a:p>
            <a:r>
              <a:rPr lang="en-US" dirty="0"/>
              <a:t>There are certain things you can do with all sequence types. </a:t>
            </a:r>
          </a:p>
          <a:p>
            <a:r>
              <a:rPr lang="en-US" dirty="0"/>
              <a:t>These operations include indexing, slicing, adding, multiplying, </a:t>
            </a:r>
          </a:p>
          <a:p>
            <a:pPr marL="0" indent="0">
              <a:buNone/>
            </a:pPr>
            <a:r>
              <a:rPr lang="en-US" dirty="0"/>
              <a:t>    and checking for membership. </a:t>
            </a:r>
          </a:p>
          <a:p>
            <a:r>
              <a:rPr lang="en-US" dirty="0"/>
              <a:t>In addition, Python has built-in functions for finding the length </a:t>
            </a:r>
          </a:p>
          <a:p>
            <a:pPr marL="0" indent="0">
              <a:buNone/>
            </a:pPr>
            <a:r>
              <a:rPr lang="en-US" dirty="0"/>
              <a:t>of a sequence and for finding its largest and smallest elements.</a:t>
            </a:r>
          </a:p>
        </p:txBody>
      </p:sp>
    </p:spTree>
    <p:extLst>
      <p:ext uri="{BB962C8B-B14F-4D97-AF65-F5344CB8AC3E}">
        <p14:creationId xmlns:p14="http://schemas.microsoft.com/office/powerpoint/2010/main" val="84570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B30B-090E-4278-91D8-590BC61E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2C94-7A3B-49A4-912E-03EAE0B2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599"/>
            <a:ext cx="10515600" cy="5771515"/>
          </a:xfrm>
        </p:spPr>
        <p:txBody>
          <a:bodyPr/>
          <a:lstStyle/>
          <a:p>
            <a:r>
              <a:rPr lang="en-US" dirty="0"/>
              <a:t>This list is a most versatile datatype available in Python which </a:t>
            </a:r>
          </a:p>
          <a:p>
            <a:pPr marL="0" indent="0">
              <a:buNone/>
            </a:pPr>
            <a:r>
              <a:rPr lang="en-US" dirty="0"/>
              <a:t>   can be written as a list of comma-separated values (items) </a:t>
            </a:r>
          </a:p>
          <a:p>
            <a:pPr marL="0" indent="0">
              <a:buNone/>
            </a:pPr>
            <a:r>
              <a:rPr lang="en-US" dirty="0"/>
              <a:t>   between square brackets.</a:t>
            </a:r>
          </a:p>
          <a:p>
            <a:r>
              <a:rPr lang="en-US" dirty="0"/>
              <a:t>The items in a list need not be of the same type </a:t>
            </a:r>
          </a:p>
          <a:p>
            <a:r>
              <a:rPr lang="en-US" dirty="0"/>
              <a:t>Creating a list is as simple as putting different comma-separated</a:t>
            </a:r>
          </a:p>
          <a:p>
            <a:pPr marL="0" indent="0">
              <a:buNone/>
            </a:pPr>
            <a:r>
              <a:rPr lang="en-US" dirty="0"/>
              <a:t>   values between square brackets.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sub_list</a:t>
            </a:r>
            <a:r>
              <a:rPr lang="en-US" dirty="0"/>
              <a:t>=[“</a:t>
            </a:r>
            <a:r>
              <a:rPr lang="en-US" dirty="0" err="1"/>
              <a:t>Maths</a:t>
            </a:r>
            <a:r>
              <a:rPr lang="en-US" dirty="0"/>
              <a:t>”,”</a:t>
            </a:r>
            <a:r>
              <a:rPr lang="en-US" dirty="0" err="1"/>
              <a:t>Physics”,”Chemistry”,”English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num_list</a:t>
            </a:r>
            <a:r>
              <a:rPr lang="en-US" dirty="0"/>
              <a:t>=[1,2,33,55,65]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mix_list</a:t>
            </a:r>
            <a:r>
              <a:rPr lang="en-US" dirty="0"/>
              <a:t>=[“Ganesh”,48,”Nilesh”,27]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8F7E-959B-4A82-B71E-3BC17B19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75C6-4A93-4CA6-BF77-1063C39B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853439"/>
            <a:ext cx="10515600" cy="5822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Accessing Lists</a:t>
            </a:r>
          </a:p>
          <a:p>
            <a:r>
              <a:rPr lang="en-US" dirty="0"/>
              <a:t>print(</a:t>
            </a:r>
            <a:r>
              <a:rPr lang="en-US" dirty="0" err="1"/>
              <a:t>sub_list</a:t>
            </a:r>
            <a:r>
              <a:rPr lang="en-US" dirty="0"/>
              <a:t>[0])</a:t>
            </a:r>
          </a:p>
          <a:p>
            <a:r>
              <a:rPr lang="en-US" dirty="0"/>
              <a:t>print(</a:t>
            </a:r>
            <a:r>
              <a:rPr lang="en-US" dirty="0" err="1"/>
              <a:t>num_list</a:t>
            </a:r>
            <a:r>
              <a:rPr lang="en-US" dirty="0"/>
              <a:t>[2])</a:t>
            </a:r>
          </a:p>
          <a:p>
            <a:r>
              <a:rPr lang="en-US" dirty="0"/>
              <a:t>print (</a:t>
            </a:r>
            <a:r>
              <a:rPr lang="en-US" dirty="0" err="1"/>
              <a:t>mix_list</a:t>
            </a:r>
            <a:r>
              <a:rPr lang="en-US" dirty="0"/>
              <a:t>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Updating Lists</a:t>
            </a:r>
          </a:p>
          <a:p>
            <a:pPr marL="0" indent="0">
              <a:buNone/>
            </a:pPr>
            <a:r>
              <a:rPr lang="en-US" dirty="0" err="1"/>
              <a:t>sub_list</a:t>
            </a:r>
            <a:r>
              <a:rPr lang="en-US" dirty="0"/>
              <a:t>[2]=100;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sub_list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List Elements</a:t>
            </a:r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sub_list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sub_list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6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BF91-61D1-446A-AE44-9B7592A0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58991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List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78FA-1CBE-4F47-BFE4-91467279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84"/>
            <a:ext cx="10515600" cy="5347335"/>
          </a:xfrm>
        </p:spPr>
        <p:txBody>
          <a:bodyPr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Repetition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Iteration</a:t>
            </a:r>
          </a:p>
          <a:p>
            <a:pPr marL="0" indent="0">
              <a:buNone/>
            </a:pPr>
            <a:r>
              <a:rPr lang="en-US" dirty="0"/>
              <a:t>Indexing / Slicing / Matrices on list :</a:t>
            </a:r>
          </a:p>
          <a:p>
            <a:pPr marL="0" indent="0">
              <a:buNone/>
            </a:pPr>
            <a:r>
              <a:rPr lang="en-US" dirty="0"/>
              <a:t>     print (</a:t>
            </a:r>
            <a:r>
              <a:rPr lang="en-US" dirty="0" err="1"/>
              <a:t>sub_list</a:t>
            </a:r>
            <a:r>
              <a:rPr lang="en-US" dirty="0"/>
              <a:t>[2])</a:t>
            </a:r>
          </a:p>
          <a:p>
            <a:pPr marL="0" indent="0">
              <a:buNone/>
            </a:pPr>
            <a:r>
              <a:rPr lang="en-US" dirty="0"/>
              <a:t>     print (</a:t>
            </a:r>
            <a:r>
              <a:rPr lang="en-US" dirty="0" err="1"/>
              <a:t>sub_list</a:t>
            </a:r>
            <a:r>
              <a:rPr lang="en-US" dirty="0"/>
              <a:t>[2:5]</a:t>
            </a:r>
          </a:p>
        </p:txBody>
      </p:sp>
    </p:spTree>
    <p:extLst>
      <p:ext uri="{BB962C8B-B14F-4D97-AF65-F5344CB8AC3E}">
        <p14:creationId xmlns:p14="http://schemas.microsoft.com/office/powerpoint/2010/main" val="190392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C5A-F7DA-4721-8885-459CAE5F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19"/>
            <a:ext cx="10515600" cy="711835"/>
          </a:xfrm>
        </p:spPr>
        <p:txBody>
          <a:bodyPr/>
          <a:lstStyle/>
          <a:p>
            <a:r>
              <a:rPr lang="en-US" dirty="0"/>
              <a:t>Built-in Functions 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4F49-9938-441B-9439-9F01C907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75670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r>
              <a:rPr lang="en-US" dirty="0"/>
              <a:t>max(list)</a:t>
            </a:r>
          </a:p>
          <a:p>
            <a:r>
              <a:rPr lang="en-US" dirty="0"/>
              <a:t>min(list</a:t>
            </a:r>
          </a:p>
          <a:p>
            <a:r>
              <a:rPr lang="en-US" dirty="0"/>
              <a:t>list(seq)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58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F9D7-B987-444E-ABFF-C99D9AD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Functions 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1163-5056-45C6-94A1-196997D7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894080"/>
            <a:ext cx="10652760" cy="5811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append()</a:t>
            </a:r>
          </a:p>
          <a:p>
            <a:pPr marL="0" indent="0">
              <a:buNone/>
            </a:pPr>
            <a:r>
              <a:rPr lang="en-US" dirty="0"/>
              <a:t>  - appends object at end of the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list1=[“ganesh”,”123”,”new2008”]</a:t>
            </a:r>
          </a:p>
          <a:p>
            <a:pPr marL="0" indent="0">
              <a:buNone/>
            </a:pPr>
            <a:r>
              <a:rPr lang="en-US" dirty="0"/>
              <a:t>print (list1)</a:t>
            </a:r>
          </a:p>
          <a:p>
            <a:pPr marL="0" indent="0">
              <a:buNone/>
            </a:pPr>
            <a:r>
              <a:rPr lang="en-US" dirty="0"/>
              <a:t>list1.append(“2018”)</a:t>
            </a:r>
          </a:p>
          <a:p>
            <a:pPr marL="0" indent="0">
              <a:buNone/>
            </a:pPr>
            <a:r>
              <a:rPr lang="en-US" dirty="0"/>
              <a:t>print 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list1.insert(2,”Hello”)  --- insertion of element in list</a:t>
            </a:r>
          </a:p>
          <a:p>
            <a:pPr marL="0" indent="0">
              <a:buNone/>
            </a:pPr>
            <a:r>
              <a:rPr lang="en-US" dirty="0"/>
              <a:t>Print list2</a:t>
            </a:r>
          </a:p>
          <a:p>
            <a:r>
              <a:rPr lang="en-US" dirty="0"/>
              <a:t>count()</a:t>
            </a:r>
          </a:p>
          <a:p>
            <a:pPr marL="0" indent="0">
              <a:buNone/>
            </a:pPr>
            <a:r>
              <a:rPr lang="en-US" dirty="0"/>
              <a:t>    - counts no of times object occurs in the list</a:t>
            </a:r>
          </a:p>
          <a:p>
            <a:pPr marL="0" indent="0">
              <a:buNone/>
            </a:pPr>
            <a:r>
              <a:rPr lang="en-US" dirty="0"/>
              <a:t>list1=[“ganesh”,”123”,”new2008”,”123”]</a:t>
            </a:r>
          </a:p>
          <a:p>
            <a:pPr marL="0" indent="0">
              <a:buNone/>
            </a:pPr>
            <a:r>
              <a:rPr lang="en-US" dirty="0"/>
              <a:t>print (list1.count(“123”))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81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BBFF-B77A-41C4-9A4F-2D1F957A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82"/>
            <a:ext cx="10515600" cy="670878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Functions 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417D-1F11-4F3B-B074-33FDC3B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560"/>
            <a:ext cx="10515600" cy="4351338"/>
          </a:xfrm>
        </p:spPr>
        <p:txBody>
          <a:bodyPr/>
          <a:lstStyle/>
          <a:p>
            <a:r>
              <a:rPr lang="en-US" dirty="0"/>
              <a:t>extend()</a:t>
            </a:r>
          </a:p>
          <a:p>
            <a:pPr lvl="1">
              <a:buFontTx/>
              <a:buChar char="-"/>
            </a:pPr>
            <a:r>
              <a:rPr lang="en-US" dirty="0"/>
              <a:t>appends the contents of </a:t>
            </a:r>
            <a:r>
              <a:rPr lang="en-US" i="1" dirty="0"/>
              <a:t>seq</a:t>
            </a:r>
            <a:r>
              <a:rPr lang="en-US" dirty="0"/>
              <a:t> to list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list1=[“ganesh”,”123”,”new2008”]</a:t>
            </a:r>
          </a:p>
          <a:p>
            <a:pPr marL="457200" lvl="1" indent="0">
              <a:buNone/>
            </a:pPr>
            <a:r>
              <a:rPr lang="en-US" dirty="0"/>
              <a:t>list2=[“3333”,”tttttt”]</a:t>
            </a:r>
          </a:p>
          <a:p>
            <a:pPr marL="457200" lvl="1" indent="0">
              <a:buNone/>
            </a:pPr>
            <a:r>
              <a:rPr lang="en-US" dirty="0"/>
              <a:t>list1.extend(list2)</a:t>
            </a:r>
          </a:p>
          <a:p>
            <a:pPr marL="457200" lvl="1" indent="0">
              <a:buNone/>
            </a:pPr>
            <a:r>
              <a:rPr lang="en-US" dirty="0"/>
              <a:t>print (list1)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8F1D-F3EA-41BA-9631-95453D6B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2142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0777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288-5654-448B-B91F-931EEC08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Imp. Features of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1979-4E90-4050-84A2-C2E182E3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an Object </a:t>
            </a:r>
          </a:p>
          <a:p>
            <a:r>
              <a:rPr lang="en-US" dirty="0"/>
              <a:t>Interactive Shell </a:t>
            </a:r>
          </a:p>
          <a:p>
            <a:r>
              <a:rPr lang="en-US" dirty="0"/>
              <a:t>Strong Introspection </a:t>
            </a:r>
          </a:p>
          <a:p>
            <a:r>
              <a:rPr lang="en-US" dirty="0"/>
              <a:t>Cross Platform </a:t>
            </a:r>
          </a:p>
          <a:p>
            <a:r>
              <a:rPr lang="en-US" dirty="0" err="1"/>
              <a:t>CPython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IronPython</a:t>
            </a:r>
            <a:r>
              <a:rPr lang="en-US" dirty="0"/>
              <a:t>, </a:t>
            </a:r>
            <a:r>
              <a:rPr lang="en-US" dirty="0" err="1"/>
              <a:t>PyPy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7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045B-473A-4BDB-9CD4-89E8E7CC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02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E1AA-DB5D-4FA2-8075-636619B0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904"/>
            <a:ext cx="10515600" cy="5743893"/>
          </a:xfrm>
        </p:spPr>
        <p:txBody>
          <a:bodyPr/>
          <a:lstStyle/>
          <a:p>
            <a:r>
              <a:rPr lang="en-US" dirty="0"/>
              <a:t>The empty tuple is written as two parentheses containing nothing</a:t>
            </a:r>
          </a:p>
          <a:p>
            <a:pPr marL="0" indent="0">
              <a:buNone/>
            </a:pPr>
            <a:r>
              <a:rPr lang="en-US" dirty="0"/>
              <a:t>Tup1 = 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Tup1=(50,) – write a tuple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Like string indices, tuple indices start at 0, and they can be sliced,</a:t>
            </a:r>
          </a:p>
          <a:p>
            <a:pPr marL="0" indent="0">
              <a:buNone/>
            </a:pPr>
            <a:r>
              <a:rPr lang="en-US" dirty="0"/>
              <a:t>   concatenated, and so on.</a:t>
            </a:r>
          </a:p>
        </p:txBody>
      </p:sp>
    </p:spTree>
    <p:extLst>
      <p:ext uri="{BB962C8B-B14F-4D97-AF65-F5344CB8AC3E}">
        <p14:creationId xmlns:p14="http://schemas.microsoft.com/office/powerpoint/2010/main" val="4245831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681E-042B-4140-86F5-F4233459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56F8-4B25-433D-92A6-0E7DB16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74749"/>
            <a:ext cx="10515600" cy="5318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tuple is a sequence of immutable Python objects. </a:t>
            </a:r>
          </a:p>
          <a:p>
            <a:r>
              <a:rPr lang="en-US" dirty="0"/>
              <a:t>Tuples are sequences, just like lists. </a:t>
            </a:r>
          </a:p>
          <a:p>
            <a:r>
              <a:rPr lang="en-US" dirty="0"/>
              <a:t>The differences between tuples and lists are, the tuples cannot be</a:t>
            </a:r>
          </a:p>
          <a:p>
            <a:pPr marL="0" indent="0">
              <a:buNone/>
            </a:pPr>
            <a:r>
              <a:rPr lang="en-US" dirty="0"/>
              <a:t>   changed unlike lists and tuples use parentheses, whereas lists use</a:t>
            </a:r>
          </a:p>
          <a:p>
            <a:pPr marL="0" indent="0">
              <a:buNone/>
            </a:pPr>
            <a:r>
              <a:rPr lang="en-US" dirty="0"/>
              <a:t>   square brackets.</a:t>
            </a:r>
          </a:p>
          <a:p>
            <a:r>
              <a:rPr lang="en-US" dirty="0"/>
              <a:t>Creating a tuple is as simple as putting different comma-separated</a:t>
            </a:r>
          </a:p>
          <a:p>
            <a:pPr marL="0" indent="0">
              <a:buNone/>
            </a:pPr>
            <a:r>
              <a:rPr lang="en-US" dirty="0"/>
              <a:t>    values. 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Tuple1=("</a:t>
            </a:r>
            <a:r>
              <a:rPr lang="en-US" dirty="0" err="1"/>
              <a:t>Sunday","Monday","Tuesday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 (Tuple1)</a:t>
            </a:r>
          </a:p>
          <a:p>
            <a:pPr marL="0" indent="0">
              <a:buNone/>
            </a:pPr>
            <a:r>
              <a:rPr lang="en-US" dirty="0"/>
              <a:t>Tuple2=(1,2,3,4,5,6)</a:t>
            </a:r>
          </a:p>
          <a:p>
            <a:pPr marL="0" indent="0">
              <a:buNone/>
            </a:pPr>
            <a:r>
              <a:rPr lang="en-US" dirty="0"/>
              <a:t>print (Tuple2)</a:t>
            </a:r>
          </a:p>
          <a:p>
            <a:pPr marL="0" indent="0">
              <a:buNone/>
            </a:pPr>
            <a:r>
              <a:rPr lang="en-US" dirty="0"/>
              <a:t>Tuple3="</a:t>
            </a:r>
            <a:r>
              <a:rPr lang="en-US" dirty="0" err="1"/>
              <a:t>a","b","c","d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 (Tuple3)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81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86A1-0E5A-4DB2-9DA5-F743378C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Accessing Values in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53DB-A5A0-4526-B14E-46861533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989"/>
            <a:ext cx="10515600" cy="2635251"/>
          </a:xfrm>
        </p:spPr>
        <p:txBody>
          <a:bodyPr/>
          <a:lstStyle/>
          <a:p>
            <a:r>
              <a:rPr lang="en-US" dirty="0"/>
              <a:t>Tuple1=("</a:t>
            </a:r>
            <a:r>
              <a:rPr lang="en-US" dirty="0" err="1"/>
              <a:t>Sunday","Monday","Tuesday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Tuple1[0]  - Access the first Element</a:t>
            </a:r>
          </a:p>
        </p:txBody>
      </p:sp>
    </p:spTree>
    <p:extLst>
      <p:ext uri="{BB962C8B-B14F-4D97-AF65-F5344CB8AC3E}">
        <p14:creationId xmlns:p14="http://schemas.microsoft.com/office/powerpoint/2010/main" val="612902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5C47-80EA-4713-8E14-3607483D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Updating 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317F-7566-497C-97F5-188F4AAC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42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Tuples are immutable which means you cannot update or change </a:t>
            </a:r>
          </a:p>
          <a:p>
            <a:pPr marL="0" indent="0">
              <a:buNone/>
            </a:pPr>
            <a:r>
              <a:rPr lang="en-US" dirty="0"/>
              <a:t>   the values of tuple elements. </a:t>
            </a:r>
          </a:p>
          <a:p>
            <a:r>
              <a:rPr lang="en-US" dirty="0"/>
              <a:t>You are able to take portions of existing tuples to create new </a:t>
            </a:r>
          </a:p>
          <a:p>
            <a:pPr marL="0" indent="0">
              <a:buNone/>
            </a:pPr>
            <a:r>
              <a:rPr lang="en-US" dirty="0"/>
              <a:t>   tuples as the following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t1=(22,55.78)</a:t>
            </a:r>
          </a:p>
          <a:p>
            <a:pPr marL="0" indent="0">
              <a:buNone/>
            </a:pPr>
            <a:r>
              <a:rPr lang="en-US" dirty="0"/>
              <a:t>  print (t1)</a:t>
            </a:r>
          </a:p>
          <a:p>
            <a:pPr marL="0" indent="0">
              <a:buNone/>
            </a:pPr>
            <a:r>
              <a:rPr lang="en-US" dirty="0"/>
              <a:t>  t2=(“</a:t>
            </a:r>
            <a:r>
              <a:rPr lang="en-US" dirty="0" err="1"/>
              <a:t>Ganesh”,”Bhosale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  print (t2)</a:t>
            </a:r>
          </a:p>
          <a:p>
            <a:pPr marL="0" indent="0">
              <a:buNone/>
            </a:pPr>
            <a:r>
              <a:rPr lang="en-US" dirty="0"/>
              <a:t>t1[1]=100   # not valid for tuples</a:t>
            </a:r>
          </a:p>
          <a:p>
            <a:pPr marL="0" indent="0">
              <a:buNone/>
            </a:pPr>
            <a:r>
              <a:rPr lang="en-US" dirty="0"/>
              <a:t>So…</a:t>
            </a:r>
          </a:p>
          <a:p>
            <a:pPr marL="0" indent="0">
              <a:buNone/>
            </a:pPr>
            <a:r>
              <a:rPr lang="en-US" dirty="0"/>
              <a:t>t3=t1 + t2</a:t>
            </a:r>
          </a:p>
          <a:p>
            <a:pPr marL="0" indent="0">
              <a:buNone/>
            </a:pPr>
            <a:r>
              <a:rPr lang="en-US" dirty="0"/>
              <a:t>print (t3)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0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ACD9-7DCA-4684-91E5-5BCC96D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/>
              <a:t>Delete Tuple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145B-7830-40C9-A9FA-870C8BA2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670"/>
            <a:ext cx="10515600" cy="56730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Removing individual tuple elements is not possible. </a:t>
            </a:r>
          </a:p>
          <a:p>
            <a:endParaRPr lang="en-US" dirty="0"/>
          </a:p>
          <a:p>
            <a:r>
              <a:rPr lang="en-US" dirty="0"/>
              <a:t>Use del statement to delete entire tuple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Tup1=(“</a:t>
            </a:r>
            <a:r>
              <a:rPr lang="en-US" dirty="0" err="1"/>
              <a:t>Ganesh”,”Manish”,”Nilesh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 print (Tup1)</a:t>
            </a:r>
          </a:p>
          <a:p>
            <a:pPr marL="0" indent="0">
              <a:buNone/>
            </a:pPr>
            <a:r>
              <a:rPr lang="en-US" dirty="0"/>
              <a:t> del Tup1</a:t>
            </a:r>
          </a:p>
          <a:p>
            <a:pPr marL="0" indent="0">
              <a:buNone/>
            </a:pPr>
            <a:r>
              <a:rPr lang="en-US" dirty="0"/>
              <a:t> print Tup1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88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F81-F362-4F77-9416-D78AFA17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 Tuples 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7013-8009-4CFE-85CC-23B0348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953760"/>
          </a:xfrm>
        </p:spPr>
        <p:txBody>
          <a:bodyPr/>
          <a:lstStyle/>
          <a:p>
            <a:r>
              <a:rPr lang="en-US" dirty="0"/>
              <a:t>Tuples respond to the + and * operators much like strings; </a:t>
            </a:r>
          </a:p>
          <a:p>
            <a:pPr marL="0" indent="0">
              <a:buNone/>
            </a:pPr>
            <a:r>
              <a:rPr lang="en-US" dirty="0"/>
              <a:t>   they mean concatenation and repetition here too, </a:t>
            </a:r>
          </a:p>
          <a:p>
            <a:pPr marL="0" indent="0">
              <a:buNone/>
            </a:pPr>
            <a:r>
              <a:rPr lang="en-US" dirty="0"/>
              <a:t>   except that the result is a new tuple, not a string.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Tuple3=(“</a:t>
            </a:r>
            <a:r>
              <a:rPr lang="en-US" dirty="0" err="1"/>
              <a:t>Sunday”,”Monday”,”Tuesday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Length              -&gt; print (</a:t>
            </a:r>
            <a:r>
              <a:rPr lang="en-US" dirty="0" err="1"/>
              <a:t>len</a:t>
            </a:r>
            <a:r>
              <a:rPr lang="en-US" dirty="0"/>
              <a:t>(tuple3))</a:t>
            </a:r>
          </a:p>
          <a:p>
            <a:pPr marL="0" indent="0">
              <a:buNone/>
            </a:pPr>
            <a:r>
              <a:rPr lang="en-US" dirty="0"/>
              <a:t>Concatenation -&gt; (1,2,3) + (4,5,6)</a:t>
            </a:r>
          </a:p>
          <a:p>
            <a:pPr marL="0" indent="0">
              <a:buNone/>
            </a:pPr>
            <a:r>
              <a:rPr lang="en-US" dirty="0"/>
              <a:t>Repetition        -&gt; (“Python”,) * 5</a:t>
            </a:r>
          </a:p>
          <a:p>
            <a:pPr marL="0" indent="0">
              <a:buNone/>
            </a:pPr>
            <a:r>
              <a:rPr lang="en-US" dirty="0"/>
              <a:t>Membership    -&gt; (print (5 in t2))</a:t>
            </a:r>
          </a:p>
          <a:p>
            <a:pPr marL="0" indent="0">
              <a:buNone/>
            </a:pPr>
            <a:r>
              <a:rPr lang="en-US" dirty="0"/>
              <a:t>Iteration            -&gt; for names in  (Tuple3) :</a:t>
            </a:r>
          </a:p>
          <a:p>
            <a:pPr marL="0" indent="0">
              <a:buNone/>
            </a:pPr>
            <a:r>
              <a:rPr lang="en-US" dirty="0"/>
              <a:t>	                          print (names)</a:t>
            </a:r>
          </a:p>
        </p:txBody>
      </p:sp>
    </p:spTree>
    <p:extLst>
      <p:ext uri="{BB962C8B-B14F-4D97-AF65-F5344CB8AC3E}">
        <p14:creationId xmlns:p14="http://schemas.microsoft.com/office/powerpoint/2010/main" val="619361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A71-D330-45E9-91BD-087D82F2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79"/>
            <a:ext cx="10515600" cy="793115"/>
          </a:xfrm>
        </p:spPr>
        <p:txBody>
          <a:bodyPr/>
          <a:lstStyle/>
          <a:p>
            <a:r>
              <a:rPr lang="en-US" dirty="0"/>
              <a:t>Indexing, Slicing, and Matrixes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8AC0-DB50-4D08-B0F2-DECE7A81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165225"/>
            <a:ext cx="10515600" cy="4351338"/>
          </a:xfrm>
        </p:spPr>
        <p:txBody>
          <a:bodyPr/>
          <a:lstStyle/>
          <a:p>
            <a:r>
              <a:rPr lang="en-US" dirty="0"/>
              <a:t>Because tuples are sequences, indexing and slicing </a:t>
            </a:r>
          </a:p>
          <a:p>
            <a:pPr marL="0" indent="0">
              <a:buNone/>
            </a:pPr>
            <a:r>
              <a:rPr lang="en-US" dirty="0"/>
              <a:t>   work the same way for tuples as they do for strings. </a:t>
            </a:r>
          </a:p>
          <a:p>
            <a:pPr marL="0" indent="0">
              <a:buNone/>
            </a:pPr>
            <a:r>
              <a:rPr lang="en-US" dirty="0"/>
              <a:t>   Assuming following input</a:t>
            </a:r>
          </a:p>
          <a:p>
            <a:pPr marL="0" indent="0">
              <a:buNone/>
            </a:pPr>
            <a:r>
              <a:rPr lang="en-US" dirty="0"/>
              <a:t>name=(“</a:t>
            </a:r>
            <a:r>
              <a:rPr lang="en-US" dirty="0" err="1"/>
              <a:t>Ganesh”,”Balaji”,”Bhosale</a:t>
            </a:r>
            <a:r>
              <a:rPr lang="en-US" dirty="0"/>
              <a:t>”)</a:t>
            </a:r>
          </a:p>
          <a:p>
            <a:pPr marL="514350" indent="-514350">
              <a:buAutoNum type="arabicPeriod"/>
            </a:pPr>
            <a:r>
              <a:rPr lang="en-US" dirty="0"/>
              <a:t>print (name[2])</a:t>
            </a:r>
          </a:p>
          <a:p>
            <a:pPr marL="514350" indent="-514350">
              <a:buAutoNum type="arabicPeriod"/>
            </a:pPr>
            <a:r>
              <a:rPr lang="en-US" dirty="0"/>
              <a:t>print (name[-2])</a:t>
            </a:r>
          </a:p>
          <a:p>
            <a:pPr marL="514350" indent="-514350">
              <a:buAutoNum type="arabicPeriod"/>
            </a:pPr>
            <a:r>
              <a:rPr lang="en-US" dirty="0"/>
              <a:t>print (name[1:])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2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D2CA-FCD9-4450-AC91-C241448F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DBC7-393F-4D1B-9C33-F4B3AB72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720"/>
            <a:ext cx="1051560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dictionary is an unordered collection of items. </a:t>
            </a:r>
          </a:p>
          <a:p>
            <a:endParaRPr lang="en-US" dirty="0"/>
          </a:p>
          <a:p>
            <a:r>
              <a:rPr lang="en-US" dirty="0"/>
              <a:t>While other compound data types have only value as an element, a dictionary has a key: value pair.</a:t>
            </a:r>
          </a:p>
          <a:p>
            <a:endParaRPr lang="en-US" dirty="0"/>
          </a:p>
          <a:p>
            <a:r>
              <a:rPr lang="en-US" dirty="0"/>
              <a:t>Dictionaries are optimized to retrieve values when the key is known.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1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B134-FE80-4B1D-B345-242524CF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8C22-09CF-4A3A-8B14-F2584FC1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345"/>
            <a:ext cx="10515600" cy="30613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Dictionaries are the most Flexible Built-in data types in Python</a:t>
            </a:r>
          </a:p>
          <a:p>
            <a:endParaRPr lang="en-US" dirty="0"/>
          </a:p>
          <a:p>
            <a:r>
              <a:rPr lang="en-US" dirty="0"/>
              <a:t>Items are stored and Fetched by Key , instead of by Positional</a:t>
            </a:r>
          </a:p>
          <a:p>
            <a:pPr marL="0" indent="0">
              <a:buNone/>
            </a:pPr>
            <a:r>
              <a:rPr lang="en-US" dirty="0"/>
              <a:t>    Parameters</a:t>
            </a:r>
          </a:p>
        </p:txBody>
      </p:sp>
    </p:spTree>
    <p:extLst>
      <p:ext uri="{BB962C8B-B14F-4D97-AF65-F5344CB8AC3E}">
        <p14:creationId xmlns:p14="http://schemas.microsoft.com/office/powerpoint/2010/main" val="1991545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9E1B-1A5B-4D27-B544-5A4D65A0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667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Declaration 1: 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={1:”Ganesh”, 2:”Manish”, 3:”Nilesh”}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mydata</a:t>
            </a:r>
            <a:r>
              <a:rPr lang="en-US" dirty="0"/>
              <a:t>[2])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Declaration 2: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={name:”Johny”,1:[1,2,3]}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mydata</a:t>
            </a:r>
            <a:r>
              <a:rPr lang="en-US" dirty="0"/>
              <a:t>[1])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6CA9-E4BB-41EC-AEAC-3B63A80A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09"/>
            <a:ext cx="10515600" cy="1158875"/>
          </a:xfrm>
        </p:spPr>
        <p:txBody>
          <a:bodyPr/>
          <a:lstStyle/>
          <a:p>
            <a:r>
              <a:rPr lang="en-US" dirty="0"/>
              <a:t>Who Uses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54D6-9AE1-43E2-AB4C-FC907EB9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378584"/>
            <a:ext cx="11140440" cy="5306695"/>
          </a:xfrm>
        </p:spPr>
        <p:txBody>
          <a:bodyPr>
            <a:normAutofit/>
          </a:bodyPr>
          <a:lstStyle/>
          <a:p>
            <a:r>
              <a:rPr lang="en-US" dirty="0"/>
              <a:t>Python is a general purpose programming language, </a:t>
            </a:r>
          </a:p>
          <a:p>
            <a:pPr marL="0" indent="0">
              <a:buNone/>
            </a:pPr>
            <a:r>
              <a:rPr lang="en-US" dirty="0"/>
              <a:t>    almost anyone can use Python</a:t>
            </a:r>
          </a:p>
          <a:p>
            <a:pPr marL="0" indent="0">
              <a:buNone/>
            </a:pPr>
            <a:r>
              <a:rPr lang="en-US" dirty="0"/>
              <a:t>    Some of the common (but not limited to) uses of Python :-</a:t>
            </a:r>
          </a:p>
          <a:p>
            <a:r>
              <a:rPr lang="en-US" dirty="0"/>
              <a:t>Data Scientists - probably the largest portion of python community</a:t>
            </a:r>
          </a:p>
          <a:p>
            <a:r>
              <a:rPr lang="en-US" dirty="0"/>
              <a:t>Game Developers - (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ren’py</a:t>
            </a:r>
            <a:r>
              <a:rPr lang="en-US" dirty="0"/>
              <a:t> …)</a:t>
            </a:r>
          </a:p>
          <a:p>
            <a:r>
              <a:rPr lang="en-US" dirty="0"/>
              <a:t>Educators - since it is readable and easy to learn</a:t>
            </a:r>
          </a:p>
          <a:p>
            <a:r>
              <a:rPr lang="en-US" dirty="0"/>
              <a:t>Network Admins/Systems Administrators/Security Testers - makes a good alternative to bash scripting.</a:t>
            </a:r>
          </a:p>
          <a:p>
            <a:r>
              <a:rPr lang="en-US" dirty="0"/>
              <a:t>Web Developers - </a:t>
            </a:r>
            <a:r>
              <a:rPr lang="en-US" dirty="0" err="1"/>
              <a:t>django</a:t>
            </a:r>
            <a:r>
              <a:rPr lang="en-US" dirty="0"/>
              <a:t>, flask,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IOT Developers - Raspberry PI, serial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0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6305-F48B-4D92-90E1-77733DE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Dictionary are mutable. </a:t>
            </a:r>
          </a:p>
          <a:p>
            <a:endParaRPr lang="en-US" dirty="0"/>
          </a:p>
          <a:p>
            <a:r>
              <a:rPr lang="en-US" dirty="0"/>
              <a:t>We can add new items or change the value of existing items using assignment operator.</a:t>
            </a:r>
          </a:p>
          <a:p>
            <a:endParaRPr lang="en-US" dirty="0"/>
          </a:p>
          <a:p>
            <a:r>
              <a:rPr lang="en-US" dirty="0"/>
              <a:t>If the key is already present, value gets updated, else a new key: value pair is added to the dictionary.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6EC5-A49E-4863-817C-00578B8B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20"/>
            <a:ext cx="10515600" cy="559784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my_name_dict</a:t>
            </a:r>
            <a:r>
              <a:rPr lang="en-US" dirty="0"/>
              <a:t> = {'</a:t>
            </a:r>
            <a:r>
              <a:rPr lang="en-US" dirty="0" err="1"/>
              <a:t>name’:’Ganesh</a:t>
            </a:r>
            <a:r>
              <a:rPr lang="en-US" dirty="0"/>
              <a:t>', 'age’: 48}</a:t>
            </a:r>
          </a:p>
          <a:p>
            <a:r>
              <a:rPr lang="en-US" dirty="0"/>
              <a:t> update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my_name_dict</a:t>
            </a:r>
            <a:r>
              <a:rPr lang="en-US" dirty="0"/>
              <a:t>['age'] = 47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my_name_dict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add item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my_name_dict</a:t>
            </a:r>
            <a:r>
              <a:rPr lang="en-US" dirty="0"/>
              <a:t>['address'] = ‘Pune’  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my_dict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995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689C-B79E-4666-95EB-5F76192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BA17-4DFE-414E-84C5-BB2B885C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265"/>
            <a:ext cx="10515600" cy="4351338"/>
          </a:xfrm>
        </p:spPr>
        <p:txBody>
          <a:bodyPr/>
          <a:lstStyle/>
          <a:p>
            <a:r>
              <a:rPr lang="en-US" dirty="0"/>
              <a:t>print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))   - prints length of dictionary</a:t>
            </a:r>
          </a:p>
          <a:p>
            <a:r>
              <a:rPr lang="en-US" dirty="0"/>
              <a:t>print (</a:t>
            </a:r>
            <a:r>
              <a:rPr lang="en-US" dirty="0" err="1"/>
              <a:t>mydata.keys</a:t>
            </a:r>
            <a:r>
              <a:rPr lang="en-US" dirty="0"/>
              <a:t>())  - prints all keys of dictionary</a:t>
            </a:r>
          </a:p>
          <a:p>
            <a:r>
              <a:rPr lang="en-US" dirty="0"/>
              <a:t>print (</a:t>
            </a:r>
            <a:r>
              <a:rPr lang="en-US" dirty="0" err="1"/>
              <a:t>mydata.values</a:t>
            </a:r>
            <a:r>
              <a:rPr lang="en-US" dirty="0"/>
              <a:t>()) – prints all the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[1] = "Joy"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mydata.update</a:t>
            </a:r>
            <a:r>
              <a:rPr lang="en-US" dirty="0"/>
              <a:t>({1:"Mangesh"})</a:t>
            </a:r>
          </a:p>
        </p:txBody>
      </p:sp>
    </p:spTree>
    <p:extLst>
      <p:ext uri="{BB962C8B-B14F-4D97-AF65-F5344CB8AC3E}">
        <p14:creationId xmlns:p14="http://schemas.microsoft.com/office/powerpoint/2010/main" val="405468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7F0E-FE20-4B73-BC44-DC0B94CF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2651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Sets</a:t>
            </a:r>
          </a:p>
        </p:txBody>
      </p:sp>
    </p:spTree>
    <p:extLst>
      <p:ext uri="{BB962C8B-B14F-4D97-AF65-F5344CB8AC3E}">
        <p14:creationId xmlns:p14="http://schemas.microsoft.com/office/powerpoint/2010/main" val="4269021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1F1E-59FA-4814-A7F4-9A4430D6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3951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Mathematically a set is a collection of items not in any particular order. </a:t>
            </a:r>
          </a:p>
          <a:p>
            <a:r>
              <a:rPr lang="en-US" dirty="0"/>
              <a:t>A Python set is similar to this mathematical definition with below additional conditions.</a:t>
            </a:r>
          </a:p>
          <a:p>
            <a:r>
              <a:rPr lang="en-US" dirty="0"/>
              <a:t>The elements in the set cannot be duplicates.</a:t>
            </a:r>
          </a:p>
          <a:p>
            <a:r>
              <a:rPr lang="en-US" dirty="0"/>
              <a:t>The elements in the set are immutable(cannot be modified) but the set as a whole is mutable.</a:t>
            </a:r>
          </a:p>
          <a:p>
            <a:r>
              <a:rPr lang="en-US" dirty="0"/>
              <a:t>There is no index attached to any element in a python set. </a:t>
            </a:r>
          </a:p>
          <a:p>
            <a:r>
              <a:rPr lang="en-US" dirty="0"/>
              <a:t>So they do not support any indexing or slicing operation.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5CFBA-1E41-47C9-9FF6-42B039D33D9C}"/>
              </a:ext>
            </a:extLst>
          </p:cNvPr>
          <p:cNvSpPr/>
          <p:nvPr/>
        </p:nvSpPr>
        <p:spPr>
          <a:xfrm>
            <a:off x="944880" y="681037"/>
            <a:ext cx="8818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Python Set</a:t>
            </a:r>
          </a:p>
        </p:txBody>
      </p:sp>
    </p:spTree>
    <p:extLst>
      <p:ext uri="{BB962C8B-B14F-4D97-AF65-F5344CB8AC3E}">
        <p14:creationId xmlns:p14="http://schemas.microsoft.com/office/powerpoint/2010/main" val="2941607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5B47-4E2E-43CB-A799-84B68B3B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D6E7-7AA2-489D-9BC4-4B36A472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/>
          <a:lstStyle/>
          <a:p>
            <a:r>
              <a:rPr lang="en-US" dirty="0"/>
              <a:t>The sets in python are typically used for mathematical operations like union, intersection, difference and complement etc. </a:t>
            </a:r>
          </a:p>
          <a:p>
            <a:r>
              <a:rPr lang="en-US" dirty="0"/>
              <a:t>We can create a set, access it’s elements and carry out these mathematical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150641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184B-5FDF-43EB-A866-3930885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4561-12B0-43B2-8D85-ADB283F6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r>
              <a:rPr lang="en-US" dirty="0"/>
              <a:t>A set is created by using the set() function or placing all the elements</a:t>
            </a:r>
          </a:p>
          <a:p>
            <a:pPr marL="0" indent="0">
              <a:buNone/>
            </a:pPr>
            <a:r>
              <a:rPr lang="en-US" dirty="0"/>
              <a:t>  within a pair of curly braces.</a:t>
            </a:r>
          </a:p>
          <a:p>
            <a:pPr marL="0" indent="0">
              <a:buNone/>
            </a:pPr>
            <a:r>
              <a:rPr lang="en-US" dirty="0" err="1"/>
              <a:t>WeekDays</a:t>
            </a:r>
            <a:r>
              <a:rPr lang="en-US" dirty="0"/>
              <a:t>=set([“</a:t>
            </a:r>
            <a:r>
              <a:rPr lang="en-US" dirty="0" err="1"/>
              <a:t>Mon”,”Tue”,”Wed”,”Thu”,”Fri”,”Sat”,”Sun</a:t>
            </a:r>
            <a:r>
              <a:rPr lang="en-US" dirty="0"/>
              <a:t>”])</a:t>
            </a:r>
          </a:p>
          <a:p>
            <a:pPr marL="0" indent="0">
              <a:buNone/>
            </a:pPr>
            <a:r>
              <a:rPr lang="en-US" dirty="0"/>
              <a:t>Months={“</a:t>
            </a:r>
            <a:r>
              <a:rPr lang="en-US" dirty="0" err="1"/>
              <a:t>Jan”,”Feb”,”Mar”,”Apr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Dates={21,25,31}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WeekDays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print(Months)</a:t>
            </a:r>
          </a:p>
          <a:p>
            <a:pPr marL="0" indent="0">
              <a:buNone/>
            </a:pPr>
            <a:r>
              <a:rPr lang="en-US" dirty="0"/>
              <a:t>print(Dates)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45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A36B-8D98-4AD2-9156-6315BDCC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79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Values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9313-695C-49C7-9E8C-B9EF6FA0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794"/>
            <a:ext cx="10515600" cy="4747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cannot access individual values in a set. </a:t>
            </a:r>
          </a:p>
          <a:p>
            <a:r>
              <a:rPr lang="en-US" dirty="0"/>
              <a:t>We can only access all the elements together as shown above. </a:t>
            </a:r>
          </a:p>
          <a:p>
            <a:r>
              <a:rPr lang="en-US" dirty="0"/>
              <a:t>But we can also get a list of individual elements by looping through the 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days=set(["</a:t>
            </a:r>
            <a:r>
              <a:rPr lang="en-US" dirty="0" err="1"/>
              <a:t>Mon","Tue","Wed","Thu</a:t>
            </a:r>
            <a:r>
              <a:rPr lang="en-US" dirty="0"/>
              <a:t>"])</a:t>
            </a:r>
          </a:p>
          <a:p>
            <a:pPr marL="0" indent="0">
              <a:buNone/>
            </a:pPr>
            <a:r>
              <a:rPr lang="en-US" dirty="0"/>
              <a:t>print(days)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d in days:</a:t>
            </a:r>
          </a:p>
          <a:p>
            <a:pPr marL="0" indent="0">
              <a:buNone/>
            </a:pPr>
            <a:r>
              <a:rPr lang="en-US" dirty="0"/>
              <a:t>	print(d)</a:t>
            </a:r>
          </a:p>
        </p:txBody>
      </p:sp>
    </p:spTree>
    <p:extLst>
      <p:ext uri="{BB962C8B-B14F-4D97-AF65-F5344CB8AC3E}">
        <p14:creationId xmlns:p14="http://schemas.microsoft.com/office/powerpoint/2010/main" val="4206860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22A3-44C3-4816-881C-EB09CD4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79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Items to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CC32-2601-4D68-8FB9-6C96D529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r>
              <a:rPr lang="en-US" dirty="0"/>
              <a:t>We can add elements to a set by using add() method. </a:t>
            </a:r>
          </a:p>
          <a:p>
            <a:r>
              <a:rPr lang="en-US" dirty="0"/>
              <a:t>Again as discussed there is no specific index attached to the newly added element.</a:t>
            </a:r>
          </a:p>
          <a:p>
            <a:pPr marL="0" indent="0">
              <a:buNone/>
            </a:pPr>
            <a:r>
              <a:rPr lang="en-US" dirty="0"/>
              <a:t>days=set(["</a:t>
            </a:r>
            <a:r>
              <a:rPr lang="en-US" dirty="0" err="1"/>
              <a:t>Mon","Tue","Wed","Thu</a:t>
            </a:r>
            <a:r>
              <a:rPr lang="en-US" dirty="0"/>
              <a:t>"])</a:t>
            </a:r>
          </a:p>
          <a:p>
            <a:pPr marL="0" indent="0">
              <a:buNone/>
            </a:pPr>
            <a:r>
              <a:rPr lang="en-US" dirty="0" err="1"/>
              <a:t>days.add</a:t>
            </a:r>
            <a:r>
              <a:rPr lang="en-US" dirty="0"/>
              <a:t>(“Fri”)</a:t>
            </a:r>
          </a:p>
          <a:p>
            <a:pPr marL="0" indent="0">
              <a:buNone/>
            </a:pPr>
            <a:r>
              <a:rPr lang="en-US" dirty="0"/>
              <a:t>print(days)</a:t>
            </a:r>
          </a:p>
        </p:txBody>
      </p:sp>
    </p:spTree>
    <p:extLst>
      <p:ext uri="{BB962C8B-B14F-4D97-AF65-F5344CB8AC3E}">
        <p14:creationId xmlns:p14="http://schemas.microsoft.com/office/powerpoint/2010/main" val="2740046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4B8F-368C-4193-A574-39DDE279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711835"/>
          </a:xfrm>
        </p:spPr>
        <p:txBody>
          <a:bodyPr/>
          <a:lstStyle/>
          <a:p>
            <a:r>
              <a:rPr lang="en-US" dirty="0"/>
              <a:t>Removing Item from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EB6A-F97F-41F6-BD68-43387098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65224"/>
            <a:ext cx="10693400" cy="4565015"/>
          </a:xfrm>
        </p:spPr>
        <p:txBody>
          <a:bodyPr/>
          <a:lstStyle/>
          <a:p>
            <a:r>
              <a:rPr lang="en-US" dirty="0"/>
              <a:t>We can remove elements from a set by using discard() method.</a:t>
            </a:r>
          </a:p>
          <a:p>
            <a:r>
              <a:rPr lang="en-US" dirty="0"/>
              <a:t>Again as discussed there is no specific index attached to the newly added element.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days=set(["</a:t>
            </a:r>
            <a:r>
              <a:rPr lang="en-US" dirty="0" err="1"/>
              <a:t>Mon","Tue","Wed","Thu“,”Fri”,”Sat”,”Sun</a:t>
            </a:r>
            <a:r>
              <a:rPr lang="en-US" dirty="0"/>
              <a:t>”])</a:t>
            </a:r>
          </a:p>
          <a:p>
            <a:pPr marL="0" indent="0">
              <a:buNone/>
            </a:pPr>
            <a:r>
              <a:rPr lang="en-US" dirty="0" err="1"/>
              <a:t>days.discard</a:t>
            </a:r>
            <a:r>
              <a:rPr lang="en-US" dirty="0"/>
              <a:t>(“Sun”)</a:t>
            </a:r>
          </a:p>
          <a:p>
            <a:pPr marL="0" indent="0">
              <a:buNone/>
            </a:pPr>
            <a:r>
              <a:rPr lang="en-US" dirty="0"/>
              <a:t>print(days)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5332-65DC-44E0-BDB8-7E6F9370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Python’s Technical Strengths?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EA15-751B-4FA1-A356-2FB78B4A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71058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Has a Good Standard Library</a:t>
            </a:r>
          </a:p>
          <a:p>
            <a:endParaRPr lang="en-US" dirty="0"/>
          </a:p>
          <a:p>
            <a:r>
              <a:rPr lang="en-US" dirty="0"/>
              <a:t>Easy to Learn - What attracts everyone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Multi-paradigm - OOP, imperative, procedural, and some parts of functional programming</a:t>
            </a:r>
          </a:p>
          <a:p>
            <a:endParaRPr lang="en-US" dirty="0"/>
          </a:p>
          <a:p>
            <a:r>
              <a:rPr lang="en-US" dirty="0"/>
              <a:t>The large and active community - this makes a lot of libraries available. From useful packages to </a:t>
            </a:r>
            <a:r>
              <a:rPr lang="en-US" dirty="0" err="1"/>
              <a:t>c++</a:t>
            </a:r>
            <a:r>
              <a:rPr lang="en-US" dirty="0"/>
              <a:t> library bindings.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00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4E1C-E653-40F5-9B3D-98BCD5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So 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FD8C-32D0-4382-996B-DD3F0822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584"/>
            <a:ext cx="10515600" cy="5276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set is a unordered collection of Items</a:t>
            </a:r>
          </a:p>
          <a:p>
            <a:r>
              <a:rPr lang="en-US" dirty="0"/>
              <a:t>Every Element is unique (no duplicates) and must be immutable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myset1={1,2,3,4,5,6}</a:t>
            </a:r>
          </a:p>
          <a:p>
            <a:pPr marL="0" indent="0">
              <a:buNone/>
            </a:pPr>
            <a:r>
              <a:rPr lang="en-US" dirty="0"/>
              <a:t>   myset2={2,4,6,8}</a:t>
            </a:r>
          </a:p>
          <a:p>
            <a:pPr marL="0" indent="0">
              <a:buNone/>
            </a:pPr>
            <a:r>
              <a:rPr lang="en-US" dirty="0"/>
              <a:t>print (myset1)</a:t>
            </a:r>
          </a:p>
          <a:p>
            <a:pPr marL="0" indent="0">
              <a:buNone/>
            </a:pPr>
            <a:r>
              <a:rPr lang="en-US" dirty="0"/>
              <a:t>print (myset2)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Perform Union </a:t>
            </a:r>
          </a:p>
          <a:p>
            <a:pPr marL="0" indent="0">
              <a:buNone/>
            </a:pPr>
            <a:r>
              <a:rPr lang="en-US" dirty="0"/>
              <a:t>	print (myset1 | myset2)</a:t>
            </a:r>
          </a:p>
          <a:p>
            <a:pPr>
              <a:buFontTx/>
              <a:buChar char="-"/>
            </a:pPr>
            <a:r>
              <a:rPr lang="en-US" dirty="0"/>
              <a:t>Perform Intersection</a:t>
            </a:r>
          </a:p>
          <a:p>
            <a:pPr lvl="1">
              <a:buFontTx/>
              <a:buChar char="-"/>
            </a:pPr>
            <a:r>
              <a:rPr lang="en-US" dirty="0"/>
              <a:t>print (myset1 &amp; myset2)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73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E475-A4DF-437E-B847-93B57D12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AB68-5BF4-4322-85E3-C591C2FB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5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Difference </a:t>
            </a:r>
          </a:p>
          <a:p>
            <a:pPr marL="0" indent="0">
              <a:buNone/>
            </a:pPr>
            <a:r>
              <a:rPr lang="en-US" dirty="0"/>
              <a:t>    print (myset1 - myset2)</a:t>
            </a:r>
          </a:p>
          <a:p>
            <a:pPr marL="0" indent="0">
              <a:buNone/>
            </a:pPr>
            <a:r>
              <a:rPr lang="en-US" dirty="0"/>
              <a:t>    print (myset2 – myset1)</a:t>
            </a:r>
          </a:p>
        </p:txBody>
      </p:sp>
    </p:spTree>
    <p:extLst>
      <p:ext uri="{BB962C8B-B14F-4D97-AF65-F5344CB8AC3E}">
        <p14:creationId xmlns:p14="http://schemas.microsoft.com/office/powerpoint/2010/main" val="3138528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9D66-9F06-440F-B9AC-5143A124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4682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Flow Control in Python</a:t>
            </a:r>
          </a:p>
        </p:txBody>
      </p:sp>
    </p:spTree>
    <p:extLst>
      <p:ext uri="{BB962C8B-B14F-4D97-AF65-F5344CB8AC3E}">
        <p14:creationId xmlns:p14="http://schemas.microsoft.com/office/powerpoint/2010/main" val="3535821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B026-1606-498C-A47C-BC02DB10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616585"/>
            <a:ext cx="11496040" cy="3396616"/>
          </a:xfrm>
        </p:spPr>
        <p:txBody>
          <a:bodyPr/>
          <a:lstStyle/>
          <a:p>
            <a:r>
              <a:rPr lang="en-US" dirty="0"/>
              <a:t>If – else</a:t>
            </a:r>
          </a:p>
          <a:p>
            <a:r>
              <a:rPr lang="en-US" dirty="0"/>
              <a:t>Nested if-else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06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38DC-D722-44A5-A40F-8B7B767A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822A-C02A-4935-85E5-E41CA2C0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110"/>
            <a:ext cx="10515600" cy="4351338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if &lt;condition&gt; :</a:t>
            </a:r>
          </a:p>
          <a:p>
            <a:pPr marL="0" indent="0">
              <a:buNone/>
            </a:pPr>
            <a:r>
              <a:rPr lang="en-US" dirty="0"/>
              <a:t>         statements</a:t>
            </a:r>
          </a:p>
          <a:p>
            <a:pPr marL="0" indent="0">
              <a:buNone/>
            </a:pPr>
            <a:r>
              <a:rPr lang="en-US" dirty="0"/>
              <a:t>      else:</a:t>
            </a:r>
          </a:p>
          <a:p>
            <a:pPr marL="0" indent="0">
              <a:buNone/>
            </a:pPr>
            <a:r>
              <a:rPr lang="en-US" dirty="0"/>
              <a:t>        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47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3FB-0073-473A-93CA-FEF0D7FC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if-else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0B52-C409-458A-8FDE-A6B61BBC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403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if (condition):</a:t>
            </a:r>
          </a:p>
          <a:p>
            <a:pPr marL="0" indent="0">
              <a:buNone/>
            </a:pPr>
            <a:r>
              <a:rPr lang="en-US" dirty="0"/>
              <a:t>        statements1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(condition) :</a:t>
            </a:r>
          </a:p>
          <a:p>
            <a:pPr marL="0" indent="0">
              <a:buNone/>
            </a:pPr>
            <a:r>
              <a:rPr lang="en-US" dirty="0"/>
              <a:t>       statements2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statement3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16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8EED-4668-4F2B-90D2-98EE31FF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2EF7-923E-4C77-9DA4-F610C021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16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for var in (list)</a:t>
            </a:r>
          </a:p>
          <a:p>
            <a:pPr marL="0" indent="0">
              <a:buNone/>
            </a:pPr>
            <a:r>
              <a:rPr lang="en-US" dirty="0"/>
              <a:t>        print var</a:t>
            </a:r>
          </a:p>
          <a:p>
            <a:pPr marL="0" indent="0">
              <a:buNone/>
            </a:pPr>
            <a:r>
              <a:rPr lang="en-US" dirty="0"/>
              <a:t>Ex :  </a:t>
            </a:r>
          </a:p>
          <a:p>
            <a:pPr marL="0" indent="0">
              <a:buNone/>
            </a:pPr>
            <a:r>
              <a:rPr lang="en-US" dirty="0"/>
              <a:t>    1. for no in range(1,11):</a:t>
            </a:r>
          </a:p>
          <a:p>
            <a:pPr marL="0" indent="0">
              <a:buNone/>
            </a:pPr>
            <a:r>
              <a:rPr lang="en-US" dirty="0"/>
              <a:t>            print (no)</a:t>
            </a:r>
          </a:p>
          <a:p>
            <a:pPr marL="0" indent="0">
              <a:buNone/>
            </a:pPr>
            <a:r>
              <a:rPr lang="en-US" dirty="0"/>
              <a:t>list1=[“</a:t>
            </a:r>
            <a:r>
              <a:rPr lang="en-US" dirty="0" err="1"/>
              <a:t>apple”,”banana”,”mango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   2. for names in list1 :</a:t>
            </a:r>
          </a:p>
          <a:p>
            <a:pPr marL="0" indent="0">
              <a:buNone/>
            </a:pPr>
            <a:r>
              <a:rPr lang="en-US" dirty="0"/>
              <a:t>           print names</a:t>
            </a:r>
          </a:p>
          <a:p>
            <a:pPr marL="0" indent="0">
              <a:buNone/>
            </a:pPr>
            <a:r>
              <a:rPr lang="en-US" dirty="0"/>
              <a:t>    3. for no in range(10):</a:t>
            </a:r>
          </a:p>
          <a:p>
            <a:pPr marL="0" indent="0">
              <a:buNone/>
            </a:pPr>
            <a:r>
              <a:rPr lang="en-US" dirty="0"/>
              <a:t>              print(no)</a:t>
            </a:r>
          </a:p>
          <a:p>
            <a:pPr marL="0" indent="0">
              <a:buNone/>
            </a:pPr>
            <a:r>
              <a:rPr lang="en-US" dirty="0"/>
              <a:t>    4. for no in range(0,30,2):</a:t>
            </a:r>
          </a:p>
          <a:p>
            <a:pPr marL="0" indent="0">
              <a:buNone/>
            </a:pPr>
            <a:r>
              <a:rPr lang="en-US" dirty="0"/>
              <a:t>         print(no) – prints even numbers from 1 to 30</a:t>
            </a:r>
          </a:p>
        </p:txBody>
      </p:sp>
    </p:spTree>
    <p:extLst>
      <p:ext uri="{BB962C8B-B14F-4D97-AF65-F5344CB8AC3E}">
        <p14:creationId xmlns:p14="http://schemas.microsoft.com/office/powerpoint/2010/main" val="636219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B0FE-F4AB-490F-8DA2-4963DEB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59"/>
            <a:ext cx="10515600" cy="732155"/>
          </a:xfrm>
        </p:spPr>
        <p:txBody>
          <a:bodyPr/>
          <a:lstStyle/>
          <a:p>
            <a:r>
              <a:rPr lang="en-US" dirty="0"/>
              <a:t>While 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11F5-1032-4BE8-94EE-EC6A4A7F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05"/>
            <a:ext cx="10515600" cy="4351338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while (condition) :</a:t>
            </a:r>
          </a:p>
          <a:p>
            <a:pPr marL="0" indent="0">
              <a:buNone/>
            </a:pPr>
            <a:r>
              <a:rPr lang="en-US" dirty="0"/>
              <a:t>        print 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nn-NO" dirty="0"/>
              <a:t>i=0</a:t>
            </a:r>
          </a:p>
          <a:p>
            <a:pPr marL="0" indent="0">
              <a:buNone/>
            </a:pPr>
            <a:r>
              <a:rPr lang="nn-NO" dirty="0"/>
              <a:t>while i&lt;=10:</a:t>
            </a:r>
          </a:p>
          <a:p>
            <a:pPr marL="0" indent="0">
              <a:buNone/>
            </a:pPr>
            <a:r>
              <a:rPr lang="nn-NO" dirty="0"/>
              <a:t>	print (i)</a:t>
            </a:r>
          </a:p>
          <a:p>
            <a:pPr marL="0" indent="0">
              <a:buNone/>
            </a:pPr>
            <a:r>
              <a:rPr lang="nn-NO" dirty="0"/>
              <a:t>	i+=1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185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ECC6-3B1B-4258-A8AB-566BB372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59"/>
            <a:ext cx="10515600" cy="732155"/>
          </a:xfrm>
        </p:spPr>
        <p:txBody>
          <a:bodyPr/>
          <a:lstStyle/>
          <a:p>
            <a:r>
              <a:rPr lang="en-US" dirty="0"/>
              <a:t>Break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E9DB-77AD-4DC6-9D76-BD242D15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253331"/>
            <a:ext cx="347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&lt;=10: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==3) :</a:t>
            </a:r>
          </a:p>
          <a:p>
            <a:pPr marL="0" indent="0">
              <a:buNone/>
            </a:pPr>
            <a:r>
              <a:rPr lang="en-US" dirty="0"/>
              <a:t>		break </a:t>
            </a:r>
          </a:p>
          <a:p>
            <a:pPr marL="0" indent="0">
              <a:buNone/>
            </a:pPr>
            <a:r>
              <a:rPr lang="en-US" dirty="0"/>
              <a:t>	print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9A3CE-43F6-459E-87B0-A389B1C85556}"/>
              </a:ext>
            </a:extLst>
          </p:cNvPr>
          <p:cNvSpPr/>
          <p:nvPr/>
        </p:nvSpPr>
        <p:spPr>
          <a:xfrm>
            <a:off x="4318000" y="1430496"/>
            <a:ext cx="6106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range(10) :</a:t>
            </a:r>
          </a:p>
          <a:p>
            <a:r>
              <a:rPr lang="en-US" sz="3200" dirty="0"/>
              <a:t>	if(</a:t>
            </a:r>
            <a:r>
              <a:rPr lang="en-US" sz="3200" dirty="0" err="1"/>
              <a:t>i</a:t>
            </a:r>
            <a:r>
              <a:rPr lang="en-US" sz="3200" dirty="0"/>
              <a:t>==5):</a:t>
            </a:r>
          </a:p>
          <a:p>
            <a:r>
              <a:rPr lang="en-US" sz="3200" dirty="0"/>
              <a:t>		break</a:t>
            </a:r>
          </a:p>
          <a:p>
            <a:r>
              <a:rPr lang="en-US" sz="3200" dirty="0"/>
              <a:t>		print(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i</a:t>
            </a:r>
            <a:r>
              <a:rPr lang="en-US" sz="3200" dirty="0"/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910216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5179-4388-4F7B-81CF-565CC6B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3C3-4759-4867-8BC8-27AD2AD2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  <a:p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==5):</a:t>
            </a:r>
          </a:p>
          <a:p>
            <a:r>
              <a:rPr lang="en-US" dirty="0"/>
              <a:t>		continue</a:t>
            </a:r>
          </a:p>
          <a:p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</p:txBody>
      </p:sp>
    </p:spTree>
    <p:extLst>
      <p:ext uri="{BB962C8B-B14F-4D97-AF65-F5344CB8AC3E}">
        <p14:creationId xmlns:p14="http://schemas.microsoft.com/office/powerpoint/2010/main" val="323234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C6AF-64A8-4F0D-A993-BF12537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Python’s Technical Strengths?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39A8-5D65-4BB2-9478-EE8CB523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Python syntax is </a:t>
            </a:r>
            <a:r>
              <a:rPr lang="en-US" b="1" dirty="0"/>
              <a:t>easy to learn.</a:t>
            </a:r>
            <a:endParaRPr lang="en-US" dirty="0"/>
          </a:p>
          <a:p>
            <a:r>
              <a:rPr lang="en-US" dirty="0"/>
              <a:t>It’s more</a:t>
            </a:r>
            <a:r>
              <a:rPr lang="en-US" b="1" dirty="0"/>
              <a:t> readable</a:t>
            </a:r>
            <a:r>
              <a:rPr lang="en-US" dirty="0"/>
              <a:t>, as the syntax is simple.</a:t>
            </a:r>
          </a:p>
          <a:p>
            <a:r>
              <a:rPr lang="en-US" dirty="0"/>
              <a:t>It supports</a:t>
            </a:r>
            <a:r>
              <a:rPr lang="en-US" b="1" dirty="0"/>
              <a:t> object oriented programming </a:t>
            </a:r>
            <a:r>
              <a:rPr lang="en-US" dirty="0"/>
              <a:t>which is it’s biggest strengths.</a:t>
            </a:r>
          </a:p>
          <a:p>
            <a:r>
              <a:rPr lang="en-US" dirty="0"/>
              <a:t>Python is both</a:t>
            </a:r>
            <a:r>
              <a:rPr lang="en-US" b="1" dirty="0"/>
              <a:t> free and open-source</a:t>
            </a:r>
            <a:r>
              <a:rPr lang="en-US" dirty="0"/>
              <a:t>.</a:t>
            </a:r>
          </a:p>
          <a:p>
            <a:r>
              <a:rPr lang="en-US" dirty="0"/>
              <a:t>Python </a:t>
            </a:r>
            <a:r>
              <a:rPr lang="en-US" b="1" dirty="0"/>
              <a:t>runs on all major operating systems</a:t>
            </a:r>
            <a:r>
              <a:rPr lang="en-US" dirty="0"/>
              <a:t> like Microsoft Windows, Linux, and Mac OS X.</a:t>
            </a:r>
          </a:p>
          <a:p>
            <a:r>
              <a:rPr lang="en-US" dirty="0"/>
              <a:t>Python doesn't have pointers like other C-based languages, making it much </a:t>
            </a:r>
            <a:r>
              <a:rPr lang="en-US" b="1" dirty="0"/>
              <a:t>more reliable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63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BC2-F87A-474E-950D-71438C36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040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195762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B30C-0516-4B84-A1ED-C5168AF2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/>
              <a:t>Python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E30B-0379-48E2-B2DC-11D3AEF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11"/>
            <a:ext cx="10515600" cy="3725070"/>
          </a:xfrm>
        </p:spPr>
        <p:txBody>
          <a:bodyPr/>
          <a:lstStyle/>
          <a:p>
            <a:r>
              <a:rPr lang="en-US" dirty="0"/>
              <a:t>A function is a block of organized, </a:t>
            </a:r>
          </a:p>
          <a:p>
            <a:pPr marL="0" indent="0">
              <a:buNone/>
            </a:pPr>
            <a:r>
              <a:rPr lang="en-US" dirty="0"/>
              <a:t>   reusable code that is used to perform a single, related action.</a:t>
            </a:r>
          </a:p>
          <a:p>
            <a:r>
              <a:rPr lang="en-US" dirty="0"/>
              <a:t>Functions provide better modularity for your application and a high</a:t>
            </a:r>
          </a:p>
          <a:p>
            <a:pPr marL="0" indent="0">
              <a:buNone/>
            </a:pPr>
            <a:r>
              <a:rPr lang="en-US" dirty="0"/>
              <a:t>   degree of code reusing.</a:t>
            </a:r>
          </a:p>
          <a:p>
            <a:r>
              <a:rPr lang="en-US" dirty="0"/>
              <a:t>As we already know, Python gives you many built-in functions like</a:t>
            </a:r>
          </a:p>
          <a:p>
            <a:pPr marL="0" indent="0">
              <a:buNone/>
            </a:pPr>
            <a:r>
              <a:rPr lang="en-US" dirty="0"/>
              <a:t>   print(), etc. but we can also create your own functions. </a:t>
            </a:r>
          </a:p>
          <a:p>
            <a:r>
              <a:rPr lang="en-US" dirty="0"/>
              <a:t>These functions are called </a:t>
            </a:r>
            <a:r>
              <a:rPr lang="en-US" i="1" dirty="0"/>
              <a:t>user-defined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766-92A6-4289-8554-DDE1DD28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4A55-AAA1-4BAA-93BC-7168EBCB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</a:t>
            </a:r>
          </a:p>
          <a:p>
            <a:r>
              <a:rPr lang="en-US" dirty="0"/>
              <a:t>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</a:t>
            </a:r>
          </a:p>
          <a:p>
            <a:r>
              <a:rPr lang="en-US" dirty="0"/>
              <a:t>A return statement with no arguments is the same as return None.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14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8A78-9B82-45CA-9DDC-74FAF7E9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440"/>
            <a:ext cx="10515600" cy="5577523"/>
          </a:xfrm>
        </p:spPr>
        <p:txBody>
          <a:bodyPr/>
          <a:lstStyle/>
          <a:p>
            <a:r>
              <a:rPr lang="en-US" altLang="en-US" i="1" dirty="0"/>
              <a:t>All</a:t>
            </a:r>
            <a:r>
              <a:rPr lang="en-US" altLang="en-US" dirty="0"/>
              <a:t> functions in Python have a return value, even if no </a:t>
            </a:r>
            <a:r>
              <a:rPr lang="en-US" altLang="en-US" i="1" dirty="0"/>
              <a:t>return</a:t>
            </a:r>
            <a:r>
              <a:rPr lang="en-US" altLang="en-US" dirty="0"/>
              <a:t> line inside the code</a:t>
            </a:r>
          </a:p>
          <a:p>
            <a:r>
              <a:rPr lang="en-US" altLang="en-US" dirty="0"/>
              <a:t>Functions without a </a:t>
            </a:r>
            <a:r>
              <a:rPr lang="en-US" altLang="en-US" i="1" dirty="0"/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return</a:t>
            </a:r>
            <a:r>
              <a:rPr lang="en-US" altLang="en-US" dirty="0"/>
              <a:t> the special value </a:t>
            </a:r>
            <a:r>
              <a:rPr lang="en-US" altLang="en-US" i="1" dirty="0"/>
              <a:t>None</a:t>
            </a:r>
            <a:endParaRPr lang="en-US" altLang="en-US" dirty="0"/>
          </a:p>
          <a:p>
            <a:pPr lvl="1"/>
            <a:r>
              <a:rPr lang="en-US" altLang="en-US" sz="2800" i="1" dirty="0"/>
              <a:t>None</a:t>
            </a:r>
            <a:r>
              <a:rPr lang="en-US" altLang="en-US" sz="2800" dirty="0"/>
              <a:t> is a special constant in the language </a:t>
            </a:r>
          </a:p>
          <a:p>
            <a:pPr lvl="1"/>
            <a:r>
              <a:rPr lang="en-US" altLang="en-US" sz="2800" i="1" dirty="0"/>
              <a:t>None</a:t>
            </a:r>
            <a:r>
              <a:rPr lang="en-US" altLang="en-US" sz="2800" dirty="0"/>
              <a:t> is used like </a:t>
            </a:r>
            <a:r>
              <a:rPr lang="en-US" altLang="en-US" sz="2800" i="1" dirty="0"/>
              <a:t>NULL</a:t>
            </a:r>
            <a:r>
              <a:rPr lang="en-US" altLang="en-US" sz="2800" dirty="0"/>
              <a:t>, </a:t>
            </a:r>
            <a:r>
              <a:rPr lang="en-US" altLang="en-US" sz="2800" i="1" dirty="0"/>
              <a:t>void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nil</a:t>
            </a:r>
            <a:r>
              <a:rPr lang="en-US" altLang="en-US" sz="2800" dirty="0"/>
              <a:t> in other languages </a:t>
            </a:r>
          </a:p>
          <a:p>
            <a:pPr lvl="1"/>
            <a:r>
              <a:rPr lang="en-US" altLang="en-US" sz="2800" i="1" dirty="0"/>
              <a:t>None</a:t>
            </a:r>
            <a:r>
              <a:rPr lang="en-US" altLang="en-US" sz="2800" dirty="0"/>
              <a:t> is also logically equivalent to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93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E134-F1DD-47B8-9102-C9D62E2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E597-8994-4AF2-86F2-053D3240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2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(parameters) :</a:t>
            </a:r>
          </a:p>
          <a:p>
            <a:pPr marL="0" indent="0">
              <a:buNone/>
            </a:pPr>
            <a:r>
              <a:rPr lang="en-US" dirty="0"/>
              <a:t>	“function docstring”</a:t>
            </a:r>
          </a:p>
          <a:p>
            <a:pPr marL="0" indent="0">
              <a:buNone/>
            </a:pPr>
            <a:r>
              <a:rPr lang="en-US" dirty="0"/>
              <a:t>           “function suite”</a:t>
            </a:r>
          </a:p>
          <a:p>
            <a:pPr marL="0" indent="0">
              <a:buNone/>
            </a:pPr>
            <a:r>
              <a:rPr lang="en-US" dirty="0"/>
              <a:t>            return [expr]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Parameters have a positional behavior and you need to inform them in the same order that they were defined.</a:t>
            </a:r>
          </a:p>
          <a:p>
            <a:endParaRPr lang="en-US" dirty="0"/>
          </a:p>
          <a:p>
            <a:r>
              <a:rPr lang="en-US" dirty="0"/>
              <a:t>Ex :</a:t>
            </a:r>
          </a:p>
        </p:txBody>
      </p:sp>
    </p:spTree>
    <p:extLst>
      <p:ext uri="{BB962C8B-B14F-4D97-AF65-F5344CB8AC3E}">
        <p14:creationId xmlns:p14="http://schemas.microsoft.com/office/powerpoint/2010/main" val="14325766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6A6B-6537-4820-AD6A-54CB1A39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Ex1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E4D2-4A23-4828-808D-CA8FF1EB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264"/>
            <a:ext cx="10515600" cy="4991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define the function as follows :</a:t>
            </a:r>
          </a:p>
          <a:p>
            <a:pPr marL="0" indent="0">
              <a:buNone/>
            </a:pPr>
            <a:r>
              <a:rPr lang="en-US" dirty="0"/>
              <a:t>def show(str):</a:t>
            </a:r>
          </a:p>
          <a:p>
            <a:pPr marL="0" indent="0">
              <a:buNone/>
            </a:pPr>
            <a:r>
              <a:rPr lang="en-US" dirty="0"/>
              <a:t>	print(str)</a:t>
            </a:r>
          </a:p>
          <a:p>
            <a:pPr marL="0" indent="0">
              <a:buNone/>
            </a:pPr>
            <a:r>
              <a:rPr lang="en-US" dirty="0"/>
              <a:t>	return 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# call the function as follows :</a:t>
            </a:r>
          </a:p>
          <a:p>
            <a:pPr marL="0" indent="0">
              <a:buNone/>
            </a:pPr>
            <a:r>
              <a:rPr lang="en-US" dirty="0"/>
              <a:t>show("Hello Ganesh")</a:t>
            </a:r>
          </a:p>
        </p:txBody>
      </p:sp>
    </p:spTree>
    <p:extLst>
      <p:ext uri="{BB962C8B-B14F-4D97-AF65-F5344CB8AC3E}">
        <p14:creationId xmlns:p14="http://schemas.microsoft.com/office/powerpoint/2010/main" val="944259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782-4988-4959-A378-F87E8670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199"/>
            <a:ext cx="10515600" cy="701675"/>
          </a:xfrm>
        </p:spPr>
        <p:txBody>
          <a:bodyPr/>
          <a:lstStyle/>
          <a:p>
            <a:r>
              <a:rPr lang="en-US" dirty="0"/>
              <a:t>Ex2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83EA-AF23-4A1A-BC0F-749CA7C6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629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add_numbers</a:t>
            </a:r>
            <a:r>
              <a:rPr lang="en-US" dirty="0"/>
              <a:t>(n1,n2) :</a:t>
            </a:r>
          </a:p>
          <a:p>
            <a:pPr marL="0" indent="0">
              <a:buNone/>
            </a:pPr>
            <a:r>
              <a:rPr lang="en-US" dirty="0"/>
              <a:t>	print(n1+n2)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add_numbers</a:t>
            </a:r>
            <a:r>
              <a:rPr lang="en-US" dirty="0"/>
              <a:t>(10,20)</a:t>
            </a:r>
          </a:p>
          <a:p>
            <a:pPr marL="0" indent="0">
              <a:buNone/>
            </a:pPr>
            <a:r>
              <a:rPr lang="en-US" dirty="0"/>
              <a:t>Ex3 : d:\file1.py</a:t>
            </a:r>
          </a:p>
          <a:p>
            <a:pPr marL="0" indent="0">
              <a:buNone/>
            </a:pPr>
            <a:r>
              <a:rPr lang="en-US" dirty="0"/>
              <a:t>          d:\file2.py</a:t>
            </a:r>
          </a:p>
          <a:p>
            <a:pPr marL="0" indent="0">
              <a:buNone/>
            </a:pPr>
            <a:r>
              <a:rPr lang="en-US" dirty="0"/>
              <a:t>          d:\disp_numbers.py</a:t>
            </a:r>
          </a:p>
          <a:p>
            <a:pPr marL="0" indent="0">
              <a:buNone/>
            </a:pPr>
            <a:r>
              <a:rPr lang="en-US" dirty="0"/>
              <a:t>          d:\add_numbers.py</a:t>
            </a:r>
          </a:p>
        </p:txBody>
      </p:sp>
    </p:spTree>
    <p:extLst>
      <p:ext uri="{BB962C8B-B14F-4D97-AF65-F5344CB8AC3E}">
        <p14:creationId xmlns:p14="http://schemas.microsoft.com/office/powerpoint/2010/main" val="3654573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1D04-9012-4C5D-9951-7FD64D40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0855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Ex3:</a:t>
            </a:r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add_f</a:t>
            </a:r>
            <a:r>
              <a:rPr lang="en-US" dirty="0"/>
              <a:t>(</a:t>
            </a:r>
            <a:r>
              <a:rPr lang="en-US" dirty="0" err="1"/>
              <a:t>a,y</a:t>
            </a:r>
            <a:r>
              <a:rPr lang="en-US" dirty="0"/>
              <a:t>=20):</a:t>
            </a:r>
          </a:p>
          <a:p>
            <a:pPr marL="0" indent="0">
              <a:buNone/>
            </a:pPr>
            <a:r>
              <a:rPr lang="en-US" dirty="0"/>
              <a:t>	return(</a:t>
            </a:r>
            <a:r>
              <a:rPr lang="en-US" dirty="0" err="1"/>
              <a:t>a+y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n1=</a:t>
            </a:r>
            <a:r>
              <a:rPr lang="en-US" dirty="0" err="1"/>
              <a:t>add_f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print("return is ",n1)</a:t>
            </a:r>
          </a:p>
          <a:p>
            <a:pPr marL="0" indent="0">
              <a:buNone/>
            </a:pPr>
            <a:r>
              <a:rPr lang="en-US" dirty="0"/>
              <a:t>n2=</a:t>
            </a:r>
            <a:r>
              <a:rPr lang="en-US" dirty="0" err="1"/>
              <a:t>add_f</a:t>
            </a:r>
            <a:r>
              <a:rPr lang="en-US" dirty="0"/>
              <a:t>(100,200)</a:t>
            </a:r>
          </a:p>
          <a:p>
            <a:pPr marL="0" indent="0">
              <a:buNone/>
            </a:pPr>
            <a:r>
              <a:rPr lang="en-US" dirty="0"/>
              <a:t>print("return is ",n2)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Ex4 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disp_list</a:t>
            </a:r>
            <a:r>
              <a:rPr lang="en-US" dirty="0"/>
              <a:t>(list2):</a:t>
            </a:r>
          </a:p>
          <a:p>
            <a:pPr marL="0" indent="0">
              <a:buNone/>
            </a:pPr>
            <a:r>
              <a:rPr lang="en-US" dirty="0"/>
              <a:t>	for var in list2:</a:t>
            </a:r>
          </a:p>
          <a:p>
            <a:pPr marL="0" indent="0">
              <a:buNone/>
            </a:pPr>
            <a:r>
              <a:rPr lang="en-US" dirty="0"/>
              <a:t>	return (list2);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  <a:p>
            <a:pPr marL="0" indent="0">
              <a:buNone/>
            </a:pPr>
            <a:r>
              <a:rPr lang="en-US" dirty="0"/>
              <a:t>list1=[1,2,3,5,4,33]</a:t>
            </a:r>
          </a:p>
          <a:p>
            <a:pPr marL="0" indent="0">
              <a:buNone/>
            </a:pPr>
            <a:r>
              <a:rPr lang="en-US" dirty="0"/>
              <a:t>list3=</a:t>
            </a:r>
            <a:r>
              <a:rPr lang="en-US" dirty="0" err="1"/>
              <a:t>disp_list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print("List3 is ",list3)</a:t>
            </a:r>
          </a:p>
        </p:txBody>
      </p:sp>
    </p:spTree>
    <p:extLst>
      <p:ext uri="{BB962C8B-B14F-4D97-AF65-F5344CB8AC3E}">
        <p14:creationId xmlns:p14="http://schemas.microsoft.com/office/powerpoint/2010/main" val="1205007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843F-1FE5-4D28-8617-265E7C04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075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math.sqrt</a:t>
            </a:r>
            <a:r>
              <a:rPr lang="en-US" dirty="0"/>
              <a:t>(16))</a:t>
            </a:r>
          </a:p>
          <a:p>
            <a:endParaRPr lang="en-US" dirty="0"/>
          </a:p>
          <a:p>
            <a:r>
              <a:rPr lang="en-US" dirty="0"/>
              <a:t>#print(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/>
              <a:t>#print(</a:t>
            </a:r>
            <a:r>
              <a:rPr lang="en-US" dirty="0" err="1"/>
              <a:t>math.cos</a:t>
            </a:r>
            <a:r>
              <a:rPr lang="en-US" dirty="0"/>
              <a:t>(0))</a:t>
            </a:r>
          </a:p>
          <a:p>
            <a:r>
              <a:rPr lang="en-US" dirty="0"/>
              <a:t>#print(</a:t>
            </a:r>
            <a:r>
              <a:rPr lang="en-US" dirty="0" err="1"/>
              <a:t>dir</a:t>
            </a:r>
            <a:r>
              <a:rPr lang="en-US" dirty="0"/>
              <a:t>(math))</a:t>
            </a:r>
          </a:p>
          <a:p>
            <a:r>
              <a:rPr lang="en-US" dirty="0"/>
              <a:t>#print(help(math))</a:t>
            </a:r>
          </a:p>
          <a:p>
            <a:r>
              <a:rPr lang="en-US" dirty="0"/>
              <a:t>#print(help(math(cos)))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math.pow</a:t>
            </a:r>
            <a:r>
              <a:rPr lang="en-US" dirty="0"/>
              <a:t>(2,5))</a:t>
            </a:r>
          </a:p>
          <a:p>
            <a:r>
              <a:rPr lang="en-US" dirty="0"/>
              <a:t>#print (</a:t>
            </a:r>
            <a:r>
              <a:rPr lang="en-US" dirty="0" err="1"/>
              <a:t>dir</a:t>
            </a:r>
            <a:r>
              <a:rPr lang="en-US" dirty="0"/>
              <a:t>(math))  - will show you all the functions in Math Module</a:t>
            </a:r>
          </a:p>
          <a:p>
            <a:r>
              <a:rPr lang="en-US" dirty="0"/>
              <a:t>help("modules")   # to see list of all modules installed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(2.3))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(2.3))</a:t>
            </a:r>
          </a:p>
          <a:p>
            <a:endParaRPr lang="en-US" dirty="0"/>
          </a:p>
          <a:p>
            <a:r>
              <a:rPr lang="en-US" dirty="0"/>
              <a:t>import calendar</a:t>
            </a:r>
          </a:p>
          <a:p>
            <a:r>
              <a:rPr lang="en-US" dirty="0" err="1"/>
              <a:t>cal</a:t>
            </a:r>
            <a:r>
              <a:rPr lang="en-US" dirty="0"/>
              <a:t>=</a:t>
            </a:r>
            <a:r>
              <a:rPr lang="en-US" dirty="0" err="1"/>
              <a:t>calendar.month</a:t>
            </a:r>
            <a:r>
              <a:rPr lang="en-US" dirty="0"/>
              <a:t>(2018,11)</a:t>
            </a:r>
          </a:p>
        </p:txBody>
      </p:sp>
    </p:spTree>
    <p:extLst>
      <p:ext uri="{BB962C8B-B14F-4D97-AF65-F5344CB8AC3E}">
        <p14:creationId xmlns:p14="http://schemas.microsoft.com/office/powerpoint/2010/main" val="7275332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5DD2-67EB-431C-BFE2-FD72F3B4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515600" cy="5801043"/>
          </a:xfrm>
        </p:spPr>
        <p:txBody>
          <a:bodyPr/>
          <a:lstStyle/>
          <a:p>
            <a:r>
              <a:rPr lang="en-US" altLang="en-US" dirty="0"/>
              <a:t>There is no function overloading in Python</a:t>
            </a:r>
          </a:p>
          <a:p>
            <a:endParaRPr lang="en-US" altLang="en-US" dirty="0"/>
          </a:p>
          <a:p>
            <a:pPr lvl="1"/>
            <a:r>
              <a:rPr lang="en-US" altLang="en-US" sz="2800" dirty="0"/>
              <a:t>Unlike C++, a Python function is specified by its name alone</a:t>
            </a:r>
          </a:p>
          <a:p>
            <a:pPr marL="508000" lvl="2" indent="0">
              <a:buFontTx/>
              <a:buNone/>
            </a:pPr>
            <a:endParaRPr lang="en-US" altLang="en-US" dirty="0"/>
          </a:p>
          <a:p>
            <a:pPr marL="508000" lvl="2" indent="0">
              <a:buFontTx/>
              <a:buNone/>
            </a:pPr>
            <a:r>
              <a:rPr lang="en-US" altLang="en-US" dirty="0"/>
              <a:t>The number, order, names, or types of arguments </a:t>
            </a:r>
            <a:r>
              <a:rPr lang="en-US" altLang="en-US" i="1" dirty="0"/>
              <a:t>cannot</a:t>
            </a:r>
            <a:r>
              <a:rPr lang="en-US" altLang="en-US" dirty="0"/>
              <a:t> be used to distinguish between two functions with the same name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Two different functions can</a:t>
            </a:r>
            <a:r>
              <a:rPr lang="ja-JP" altLang="en-US" sz="2800" dirty="0"/>
              <a:t>’</a:t>
            </a:r>
            <a:r>
              <a:rPr lang="en-US" altLang="ja-JP" sz="2800" dirty="0"/>
              <a:t>t have the same name, even if they have different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2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2860-338F-4DB5-8210-8A31ECB1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51765"/>
            <a:ext cx="10515600" cy="1057275"/>
          </a:xfrm>
        </p:spPr>
        <p:txBody>
          <a:bodyPr>
            <a:normAutofit/>
          </a:bodyPr>
          <a:lstStyle/>
          <a:p>
            <a:r>
              <a:rPr lang="en-US" sz="3600" dirty="0"/>
              <a:t>Some World-Class Software Companies That Use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EE6-12AA-43E6-BA22-48CF7825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20904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Industrial Light and Magic.</a:t>
            </a:r>
          </a:p>
          <a:p>
            <a:r>
              <a:rPr lang="en-US" dirty="0"/>
              <a:t>Google.</a:t>
            </a:r>
          </a:p>
          <a:p>
            <a:r>
              <a:rPr lang="en-US" dirty="0"/>
              <a:t>Facebook.</a:t>
            </a:r>
          </a:p>
          <a:p>
            <a:r>
              <a:rPr lang="en-US" dirty="0"/>
              <a:t>Instagram.</a:t>
            </a:r>
          </a:p>
          <a:p>
            <a:r>
              <a:rPr lang="en-US" dirty="0"/>
              <a:t>NASA</a:t>
            </a:r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b="1" dirty="0"/>
              <a:t>Spotify</a:t>
            </a:r>
            <a:r>
              <a:rPr lang="en-US" dirty="0"/>
              <a:t>.</a:t>
            </a:r>
          </a:p>
          <a:p>
            <a:r>
              <a:rPr lang="en-US" dirty="0"/>
              <a:t>Quora.</a:t>
            </a:r>
          </a:p>
          <a:p>
            <a:r>
              <a:rPr lang="en-US" dirty="0"/>
              <a:t>Netflix.</a:t>
            </a:r>
          </a:p>
          <a:p>
            <a:r>
              <a:rPr lang="en-US" b="1" dirty="0"/>
              <a:t>Dropbox</a:t>
            </a:r>
            <a:r>
              <a:rPr lang="en-US" dirty="0"/>
              <a:t>.</a:t>
            </a:r>
          </a:p>
          <a:p>
            <a:r>
              <a:rPr lang="en-US" dirty="0"/>
              <a:t>BitTorrent</a:t>
            </a:r>
          </a:p>
          <a:p>
            <a:r>
              <a:rPr lang="en-US" dirty="0"/>
              <a:t>And many more……….</a:t>
            </a:r>
          </a:p>
        </p:txBody>
      </p:sp>
    </p:spTree>
    <p:extLst>
      <p:ext uri="{BB962C8B-B14F-4D97-AF65-F5344CB8AC3E}">
        <p14:creationId xmlns:p14="http://schemas.microsoft.com/office/powerpoint/2010/main" val="39045027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B989-A4CF-4EBD-AD2E-07E0E647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	return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z=</a:t>
            </a:r>
            <a:r>
              <a:rPr lang="en-US" dirty="0" err="1"/>
              <a:t>myfunc</a:t>
            </a:r>
            <a:r>
              <a:rPr lang="en-US" dirty="0"/>
              <a:t>(10,20)</a:t>
            </a:r>
          </a:p>
          <a:p>
            <a:r>
              <a:rPr lang="en-US" dirty="0"/>
              <a:t>print(z)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str,b</a:t>
            </a:r>
            <a:r>
              <a:rPr lang="en-US" dirty="0"/>
              <a:t>):</a:t>
            </a:r>
          </a:p>
          <a:p>
            <a:r>
              <a:rPr lang="en-US" dirty="0"/>
              <a:t>	return str</a:t>
            </a:r>
          </a:p>
          <a:p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myfunc</a:t>
            </a:r>
            <a:r>
              <a:rPr lang="en-US" dirty="0"/>
              <a:t>("Ganesh",20)</a:t>
            </a:r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1844284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B82B-E1DB-42F3-929F-DF71087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440"/>
            <a:ext cx="10515600" cy="583152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You can provide default values for a function</a:t>
            </a:r>
            <a:r>
              <a:rPr lang="ja-JP" altLang="en-US" dirty="0"/>
              <a:t>’</a:t>
            </a:r>
            <a:r>
              <a:rPr lang="en-US" altLang="ja-JP" dirty="0"/>
              <a:t>s arguments </a:t>
            </a:r>
          </a:p>
          <a:p>
            <a:r>
              <a:rPr lang="en-US" altLang="en-US" dirty="0"/>
              <a:t>These arguments are optional when the function is called</a:t>
            </a:r>
          </a:p>
          <a:p>
            <a:pPr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(b, c=3, d="hello"):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	       return b + c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	       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z=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(5,3,"hello")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print(z)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c=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(5,3)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print(c)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x=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(5)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9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606-5D89-4543-91B9-CE5B4F8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C838-C874-4B9F-BFAB-F177A387A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r>
              <a:rPr lang="en-US" altLang="en-US" dirty="0"/>
              <a:t>Can call a function with some/all of its arguments out of order as long as you specify their names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def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 test1(</a:t>
            </a: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x,y,z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): 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	    </a:t>
            </a: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return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(2*x,4*y,8*z)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endParaRPr lang="es-ES" altLang="en-US" sz="2200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x=test1(1,2,3)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 (x)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y=test1(z=4, y=2, x=3)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(y)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c=test1(-2, z=-4, y=-3)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(c)</a:t>
            </a:r>
            <a:endParaRPr lang="en-US" altLang="en-US" sz="2200" dirty="0">
              <a:solidFill>
                <a:srgbClr val="6600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788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3F27-4EE9-4203-BD55-056729C9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1"/>
            <a:ext cx="10515600" cy="3474720"/>
          </a:xfrm>
        </p:spPr>
        <p:txBody>
          <a:bodyPr/>
          <a:lstStyle/>
          <a:p>
            <a:r>
              <a:rPr lang="en-US" altLang="en-US" dirty="0"/>
              <a:t>Can be combined with defaults, too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(x=1,y=2,z=3):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return(2*x,4*y,8*z)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check=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print(check)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check=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(z=100)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print(check)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545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064A-EDC8-437E-A062-766E17E8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Functions are first-class objects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1EF4-099B-42E5-9715-06146794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en-US" sz="3200" dirty="0"/>
              <a:t>Functions can be used as any other datatype,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: </a:t>
            </a:r>
          </a:p>
          <a:p>
            <a:pPr lvl="1"/>
            <a:r>
              <a:rPr lang="en-US" altLang="en-US" sz="2800" dirty="0"/>
              <a:t>Arguments to function</a:t>
            </a:r>
          </a:p>
          <a:p>
            <a:pPr lvl="1"/>
            <a:r>
              <a:rPr lang="en-US" altLang="en-US" sz="2800" dirty="0"/>
              <a:t>Return values of functions</a:t>
            </a:r>
          </a:p>
          <a:p>
            <a:pPr lvl="1"/>
            <a:r>
              <a:rPr lang="en-US" altLang="en-US" sz="2800" dirty="0"/>
              <a:t>Assigned to variables</a:t>
            </a:r>
          </a:p>
          <a:p>
            <a:pPr lvl="1"/>
            <a:r>
              <a:rPr lang="en-US" altLang="en-US" sz="2800" dirty="0"/>
              <a:t>Parts of tuples, lists,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dirty="0" err="1">
                <a:solidFill>
                  <a:srgbClr val="660033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(x): </a:t>
            </a: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	return x*x</a:t>
            </a:r>
          </a:p>
          <a:p>
            <a:pPr>
              <a:buNone/>
            </a:pPr>
            <a:endParaRPr lang="en-US" altLang="en-US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def app(q, x): </a:t>
            </a: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	return q(x)</a:t>
            </a:r>
          </a:p>
          <a:p>
            <a:pPr>
              <a:buNone/>
            </a:pPr>
            <a:endParaRPr lang="en-US" altLang="en-US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res=app(</a:t>
            </a:r>
            <a:r>
              <a:rPr lang="en-US" altLang="en-US" dirty="0" err="1">
                <a:solidFill>
                  <a:srgbClr val="660033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, 5)</a:t>
            </a: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4069201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7816-C944-41EF-80F5-C7F6F0C4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Lambda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F0D4-D122-4DA9-A126-04874FE5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This function can have any number of arguments but only one expression, which is evaluated and returned.</a:t>
            </a:r>
          </a:p>
          <a:p>
            <a:r>
              <a:rPr lang="en-US" dirty="0"/>
              <a:t>One is free to use </a:t>
            </a:r>
            <a:r>
              <a:rPr lang="en-US" b="1" dirty="0"/>
              <a:t>lambda</a:t>
            </a:r>
            <a:r>
              <a:rPr lang="en-US" dirty="0"/>
              <a:t> functions wherever function objects are required.</a:t>
            </a:r>
          </a:p>
          <a:p>
            <a:r>
              <a:rPr lang="en-US" dirty="0"/>
              <a:t>You need to keep in your knowledge that </a:t>
            </a:r>
            <a:r>
              <a:rPr lang="en-US" b="1" dirty="0"/>
              <a:t>lambda</a:t>
            </a:r>
            <a:r>
              <a:rPr lang="en-US" dirty="0"/>
              <a:t> functions are syntactically restricted to a single expression.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 : lambda </a:t>
            </a:r>
            <a:r>
              <a:rPr lang="en-US" i="1" dirty="0"/>
              <a:t>arguments </a:t>
            </a:r>
            <a:r>
              <a:rPr lang="en-US" dirty="0"/>
              <a:t>: </a:t>
            </a:r>
            <a:r>
              <a:rPr lang="en-US" i="1" dirty="0"/>
              <a:t>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64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9280-2149-417D-94DB-0ABE2186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F74-01BA-43C7-B967-02664770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026160"/>
            <a:ext cx="10515600" cy="3210560"/>
          </a:xfrm>
        </p:spPr>
        <p:txBody>
          <a:bodyPr/>
          <a:lstStyle/>
          <a:p>
            <a:r>
              <a:rPr lang="en-US" dirty="0"/>
              <a:t>A lambda function that adds 10 to the number passed in as an argument, and print the result:</a:t>
            </a:r>
          </a:p>
          <a:p>
            <a:pPr marL="0" indent="0">
              <a:buNone/>
            </a:pPr>
            <a:r>
              <a:rPr lang="pt-BR" dirty="0"/>
              <a:t>x=lambda a:a+10</a:t>
            </a:r>
          </a:p>
          <a:p>
            <a:pPr marL="0" indent="0">
              <a:buNone/>
            </a:pPr>
            <a:r>
              <a:rPr lang="pt-BR" dirty="0"/>
              <a:t>print(x(5))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05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B7C9-BE99-4116-B4EB-BBA7F418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1"/>
            <a:ext cx="10515600" cy="3063240"/>
          </a:xfrm>
        </p:spPr>
        <p:txBody>
          <a:bodyPr/>
          <a:lstStyle/>
          <a:p>
            <a:r>
              <a:rPr lang="en-US" dirty="0"/>
              <a:t>Lambda functions can take any number of arguments: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A lambda function that multiplies argument a with argument b and print the result:</a:t>
            </a:r>
          </a:p>
          <a:p>
            <a:pPr marL="0" indent="0">
              <a:buNone/>
            </a:pPr>
            <a:r>
              <a:rPr lang="pt-BR" dirty="0"/>
              <a:t>x=lambda a,b : a+b</a:t>
            </a:r>
          </a:p>
          <a:p>
            <a:pPr marL="0" indent="0">
              <a:buNone/>
            </a:pPr>
            <a:r>
              <a:rPr lang="pt-BR" dirty="0"/>
              <a:t>print(x(2,3))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69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2B18-E686-4D6D-884C-391E1F24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7994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lambda function that sums argument a, b, and c and print the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res=lambda </a:t>
            </a:r>
            <a:r>
              <a:rPr lang="en-US" dirty="0" err="1"/>
              <a:t>a,b,c</a:t>
            </a:r>
            <a:r>
              <a:rPr lang="en-US" dirty="0"/>
              <a:t> : a*b*c</a:t>
            </a:r>
          </a:p>
          <a:p>
            <a:pPr marL="0" indent="0">
              <a:buNone/>
            </a:pPr>
            <a:r>
              <a:rPr lang="en-US" dirty="0"/>
              <a:t>print(res(1,2,3))</a:t>
            </a:r>
          </a:p>
        </p:txBody>
      </p:sp>
    </p:spTree>
    <p:extLst>
      <p:ext uri="{BB962C8B-B14F-4D97-AF65-F5344CB8AC3E}">
        <p14:creationId xmlns:p14="http://schemas.microsoft.com/office/powerpoint/2010/main" val="38735402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3D8D-E8EC-4253-B9DF-648932EF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 : Use Lambda Function within function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def myfunc(n):</a:t>
            </a:r>
          </a:p>
          <a:p>
            <a:pPr marL="0" indent="0">
              <a:buNone/>
            </a:pPr>
            <a:r>
              <a:rPr lang="pt-BR" dirty="0"/>
              <a:t>  return lambda a : a * n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x=myfunc(10)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print(x(5))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4659-3237-4B0E-B16C-F2194EB1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US" dirty="0"/>
              <a:t>Releases 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224F-4E77-4FAC-A0FD-344EFDC9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737735"/>
          </a:xfrm>
        </p:spPr>
        <p:txBody>
          <a:bodyPr/>
          <a:lstStyle/>
          <a:p>
            <a:r>
              <a:rPr lang="en-US" dirty="0"/>
              <a:t>Created in 1989 by Guido Van Rossum </a:t>
            </a:r>
          </a:p>
          <a:p>
            <a:r>
              <a:rPr lang="en-US" dirty="0"/>
              <a:t>Python 1.0 released in 1994 </a:t>
            </a:r>
          </a:p>
          <a:p>
            <a:r>
              <a:rPr lang="en-US" dirty="0"/>
              <a:t>Python 2.0 released in 2000 </a:t>
            </a:r>
          </a:p>
          <a:p>
            <a:r>
              <a:rPr lang="en-US" dirty="0"/>
              <a:t>Python 3.0 released in 2008 </a:t>
            </a:r>
          </a:p>
          <a:p>
            <a:r>
              <a:rPr lang="en-US" dirty="0"/>
              <a:t>Python 2.7 is the recommended version </a:t>
            </a:r>
          </a:p>
          <a:p>
            <a:r>
              <a:rPr lang="en-US" dirty="0"/>
              <a:t>3.0 adoption has taken place</a:t>
            </a:r>
          </a:p>
          <a:p>
            <a:r>
              <a:rPr lang="en-US" dirty="0"/>
              <a:t>3.6 and 3.7 are the current versions being adopted…..</a:t>
            </a:r>
          </a:p>
        </p:txBody>
      </p:sp>
    </p:spTree>
    <p:extLst>
      <p:ext uri="{BB962C8B-B14F-4D97-AF65-F5344CB8AC3E}">
        <p14:creationId xmlns:p14="http://schemas.microsoft.com/office/powerpoint/2010/main" val="37599982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7B1E-32D2-47FF-9478-C6A4FF45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1"/>
            <a:ext cx="10515600" cy="2306320"/>
          </a:xfrm>
        </p:spPr>
        <p:txBody>
          <a:bodyPr/>
          <a:lstStyle/>
          <a:p>
            <a:r>
              <a:rPr lang="en-US" dirty="0"/>
              <a:t>Ex 1 :</a:t>
            </a:r>
          </a:p>
          <a:p>
            <a:pPr marL="0" indent="0">
              <a:buNone/>
            </a:pPr>
            <a:r>
              <a:rPr lang="en-US" dirty="0"/>
              <a:t>  Write a function to double the value you pass</a:t>
            </a:r>
          </a:p>
          <a:p>
            <a:pPr marL="0" indent="0">
              <a:buNone/>
            </a:pPr>
            <a:r>
              <a:rPr lang="en-US" dirty="0"/>
              <a:t>  Write a function to triple the value you pass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4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E0A8-7945-4E8E-9244-C3C11D56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Lambda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96C8-8F7E-4827-8E80-6A8D2137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Python</a:t>
            </a:r>
            <a:r>
              <a:rPr lang="ja-JP" altLang="en-US" sz="3200" dirty="0"/>
              <a:t>’</a:t>
            </a:r>
            <a:r>
              <a:rPr lang="en-US" altLang="ja-JP" sz="3200" dirty="0"/>
              <a:t>s lambda creates anonymous functions</a:t>
            </a:r>
          </a:p>
          <a:p>
            <a:pPr lvl="1">
              <a:buFontTx/>
              <a:buNone/>
            </a:pPr>
            <a:r>
              <a:rPr lang="pl-PL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x=app(lambda z: z * 4, 7)</a:t>
            </a:r>
          </a:p>
          <a:p>
            <a:pPr lvl="1">
              <a:buFontTx/>
              <a:buNone/>
            </a:pPr>
            <a:r>
              <a:rPr lang="pl-PL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print(x)</a:t>
            </a:r>
            <a:endParaRPr lang="en-US" altLang="en-US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</a:rPr>
              <a:t>g=app(lambda x:x**2,3)</a:t>
            </a:r>
          </a:p>
          <a:p>
            <a:pPr lvl="1">
              <a:buFontTx/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</a:rPr>
              <a:t>print(g)</a:t>
            </a:r>
          </a:p>
          <a:p>
            <a:pPr lvl="1">
              <a:buFontTx/>
              <a:buNone/>
            </a:pPr>
            <a:r>
              <a:rPr lang="en-US" altLang="en-US" sz="3200" dirty="0"/>
              <a:t>Note: only </a:t>
            </a:r>
            <a:r>
              <a:rPr lang="en-US" altLang="en-US" sz="3200" b="1" dirty="0"/>
              <a:t>one</a:t>
            </a:r>
            <a:r>
              <a:rPr lang="en-US" altLang="en-US" sz="3200" dirty="0"/>
              <a:t> expression in the lambda body; its value is always returned</a:t>
            </a:r>
          </a:p>
          <a:p>
            <a:r>
              <a:rPr lang="en-US" altLang="en-US" sz="3200" dirty="0"/>
              <a:t>Python supports functional programming idioms: map, filter, closures, continuations,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161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48C3-CBE5-462C-B3A6-7A6346BC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Lambda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8E47-48D7-4042-AED6-CA24DACD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/>
          <a:lstStyle/>
          <a:p>
            <a:r>
              <a:rPr lang="es-ES" dirty="0"/>
              <a:t>f = lambda </a:t>
            </a:r>
            <a:r>
              <a:rPr lang="es-ES" dirty="0" err="1"/>
              <a:t>x,y</a:t>
            </a:r>
            <a:r>
              <a:rPr lang="es-ES" dirty="0"/>
              <a:t> : 2 * x + y</a:t>
            </a:r>
          </a:p>
          <a:p>
            <a:r>
              <a:rPr lang="es-ES" dirty="0"/>
              <a:t>l=f(3,4)</a:t>
            </a:r>
          </a:p>
          <a:p>
            <a:r>
              <a:rPr lang="es-ES" dirty="0" err="1"/>
              <a:t>print</a:t>
            </a:r>
            <a:r>
              <a:rPr lang="es-ES" dirty="0"/>
              <a:t>(l)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13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7BEC-C41E-4107-865C-7B2F3B1D2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Modules in Python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9DB316E-B15D-460A-8948-8B750F9D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Modules?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8CF77C0-4399-4EE2-8B8E-64608585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Modules are files containing Python definitions and statements (ex. </a:t>
            </a:r>
            <a:r>
              <a:rPr lang="en-US" altLang="en-US" i="1"/>
              <a:t>name</a:t>
            </a:r>
            <a:r>
              <a:rPr lang="en-US" altLang="en-US"/>
              <a:t>.py)</a:t>
            </a:r>
          </a:p>
          <a:p>
            <a:r>
              <a:rPr lang="en-US" altLang="en-US"/>
              <a:t>A module’s definitions can be imported into other modules by using “import </a:t>
            </a:r>
            <a:r>
              <a:rPr lang="en-US" altLang="en-US" i="1"/>
              <a:t>name</a:t>
            </a:r>
            <a:r>
              <a:rPr lang="en-US" altLang="en-US"/>
              <a:t>”</a:t>
            </a:r>
          </a:p>
          <a:p>
            <a:r>
              <a:rPr lang="en-US" altLang="en-US"/>
              <a:t>The module’s name is available as a global variable value</a:t>
            </a:r>
          </a:p>
          <a:p>
            <a:r>
              <a:rPr lang="en-US" altLang="en-US"/>
              <a:t>To access a module’s functions, type </a:t>
            </a:r>
            <a:r>
              <a:rPr lang="en-US" altLang="en-US" i="1"/>
              <a:t>“name.function()”</a:t>
            </a:r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5D7A516-0BFE-4C92-9977-BA8D2E30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AEC0-4B32-4348-AAD9-55A66E72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Modules can contain executable statements along with function definitions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Each module has its own private symbol table used as the global symbol table by all functions in the module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Modules can import other modules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Each module is imported once per interpreter session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i="1" dirty="0"/>
              <a:t>reload(name)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Can import names from a module into the importing module’s symbol table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i="1" dirty="0"/>
              <a:t>from mod import m1, m2 (</a:t>
            </a:r>
            <a:r>
              <a:rPr lang="en-US" dirty="0"/>
              <a:t>or</a:t>
            </a:r>
            <a:r>
              <a:rPr lang="en-US" i="1" dirty="0"/>
              <a:t> *)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i="1" dirty="0"/>
              <a:t>m1()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5A5268-C652-4181-B25D-C3C519C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F225-B518-46FF-A589-9F4E4432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Python comes with a library of standard modules described in the Python Library Reference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Some are built into interpreter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/>
              <a:t>import math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/>
              <a:t>print(</a:t>
            </a:r>
            <a:r>
              <a:rPr lang="en-US" i="1" dirty="0" err="1"/>
              <a:t>math.sqrt</a:t>
            </a:r>
            <a:r>
              <a:rPr lang="en-US" i="1" dirty="0"/>
              <a:t>(16))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 err="1"/>
              <a:t>sys.path</a:t>
            </a:r>
            <a:r>
              <a:rPr lang="en-US" dirty="0"/>
              <a:t> determines the </a:t>
            </a:r>
            <a:r>
              <a:rPr lang="en-US" dirty="0" err="1"/>
              <a:t>interpreters’s</a:t>
            </a:r>
            <a:r>
              <a:rPr lang="en-US" dirty="0"/>
              <a:t> search path for modules, with the default path taken from </a:t>
            </a:r>
            <a:r>
              <a:rPr lang="en-US" b="1" dirty="0"/>
              <a:t>PYTHONPATH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/>
              <a:t>Can be modified with append() (ex. </a:t>
            </a:r>
            <a:r>
              <a:rPr lang="en-US" i="1" dirty="0" err="1"/>
              <a:t>Sys.path.append</a:t>
            </a:r>
            <a:r>
              <a:rPr lang="en-US" i="1" dirty="0"/>
              <a:t>(‘SOMEPATH’)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DEECEDF-6150-4573-ADBE-9079D88B3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487A7BF-D65D-41AE-826F-A4C069E61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When a Python program starts it only has access to a basic functions and classes.</a:t>
            </a:r>
          </a:p>
          <a:p>
            <a:r>
              <a:rPr lang="en-US" altLang="en-US" dirty="0" err="1"/>
              <a:t>i.e</a:t>
            </a:r>
            <a:r>
              <a:rPr lang="en-US" altLang="en-US" dirty="0"/>
              <a:t> (“int”,”string”,”</a:t>
            </a:r>
            <a:r>
              <a:rPr lang="en-US" altLang="en-US" dirty="0" err="1"/>
              <a:t>len</a:t>
            </a:r>
            <a:r>
              <a:rPr lang="en-US" altLang="en-US" dirty="0"/>
              <a:t>”,”class”,”sum”,”range”,”</a:t>
            </a:r>
            <a:r>
              <a:rPr lang="en-US" altLang="en-US" dirty="0" err="1"/>
              <a:t>dict</a:t>
            </a:r>
            <a:r>
              <a:rPr lang="en-US" altLang="en-US" dirty="0"/>
              <a:t>”)</a:t>
            </a:r>
            <a:endParaRPr lang="en-US" altLang="en-US" dirty="0">
              <a:effectLst/>
            </a:endParaRPr>
          </a:p>
          <a:p>
            <a:r>
              <a:rPr lang="en-US" altLang="en-US" dirty="0">
                <a:effectLst/>
              </a:rPr>
              <a:t>“Modules” contain additional functionality.</a:t>
            </a:r>
          </a:p>
          <a:p>
            <a:r>
              <a:rPr lang="en-US" altLang="en-US" dirty="0">
                <a:effectLst/>
              </a:rPr>
              <a:t>Use “import” to tell Python to load a module.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&gt;&gt;&gt; </a:t>
            </a:r>
            <a:r>
              <a:rPr lang="en-US" altLang="en-US" b="1" dirty="0">
                <a:effectLst/>
              </a:rPr>
              <a:t>import math</a:t>
            </a:r>
          </a:p>
        </p:txBody>
      </p:sp>
    </p:spTree>
    <p:extLst>
      <p:ext uri="{BB962C8B-B14F-4D97-AF65-F5344CB8AC3E}">
        <p14:creationId xmlns:p14="http://schemas.microsoft.com/office/powerpoint/2010/main" val="1890183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80D8C02-05CC-4028-9937-653E4E6E7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72085"/>
            <a:ext cx="10515600" cy="711835"/>
          </a:xfrm>
        </p:spPr>
        <p:txBody>
          <a:bodyPr/>
          <a:lstStyle/>
          <a:p>
            <a:r>
              <a:rPr lang="en-US" altLang="en-US" dirty="0"/>
              <a:t>import the math module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389ED6-7F2B-4409-953C-C5E2CE6AF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math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/>
              <a:t>math.pi</a:t>
            </a: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3.1415926535897931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(0)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/>
              <a:t>math.cos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math.pi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['__doc__', '__file__', '__name__', '__package__',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acos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acosh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asin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asinh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atan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'atan2',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atanh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'ceil',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copysign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'cos',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cosh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'degrees', 'e', 'exp', 'fabs', 'factorial', 'floor',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fmod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frexp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fsum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hypot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isinf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isnan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ldexp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'log', 'log10',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'log1p',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modf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'pi', 'pow', 'radians', 'sin',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sinh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'sqrt', 'tan',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'tanh',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trunc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help(math)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help(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70460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44EB-BB4B-4FB0-9F67-CBC678DD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820B-DE6A-48D4-996F-7E5FFC6E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math.sqrt</a:t>
            </a:r>
            <a:r>
              <a:rPr lang="en-US" dirty="0"/>
              <a:t>(16))</a:t>
            </a:r>
          </a:p>
          <a:p>
            <a:endParaRPr lang="en-US" dirty="0"/>
          </a:p>
          <a:p>
            <a:r>
              <a:rPr lang="en-US" dirty="0"/>
              <a:t>#print(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/>
              <a:t>#print(</a:t>
            </a:r>
            <a:r>
              <a:rPr lang="en-US" dirty="0" err="1"/>
              <a:t>math.cos</a:t>
            </a:r>
            <a:r>
              <a:rPr lang="en-US" dirty="0"/>
              <a:t>(0))</a:t>
            </a:r>
          </a:p>
          <a:p>
            <a:r>
              <a:rPr lang="en-US" dirty="0"/>
              <a:t>#print(</a:t>
            </a:r>
            <a:r>
              <a:rPr lang="en-US" dirty="0" err="1"/>
              <a:t>dir</a:t>
            </a:r>
            <a:r>
              <a:rPr lang="en-US" dirty="0"/>
              <a:t>(math))</a:t>
            </a:r>
          </a:p>
          <a:p>
            <a:r>
              <a:rPr lang="en-US" dirty="0"/>
              <a:t>#print(help(math))</a:t>
            </a:r>
          </a:p>
          <a:p>
            <a:r>
              <a:rPr lang="en-US" dirty="0"/>
              <a:t>#print(help(math(cos)))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math.pow</a:t>
            </a:r>
            <a:r>
              <a:rPr lang="en-US" dirty="0"/>
              <a:t>(2,5))</a:t>
            </a:r>
          </a:p>
        </p:txBody>
      </p:sp>
    </p:spTree>
    <p:extLst>
      <p:ext uri="{BB962C8B-B14F-4D97-AF65-F5344CB8AC3E}">
        <p14:creationId xmlns:p14="http://schemas.microsoft.com/office/powerpoint/2010/main" val="22777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7194</Words>
  <Application>Microsoft Office PowerPoint</Application>
  <PresentationFormat>Widescreen</PresentationFormat>
  <Paragraphs>1550</Paragraphs>
  <Slides>174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85" baseType="lpstr">
      <vt:lpstr>Arial</vt:lpstr>
      <vt:lpstr>Calibri</vt:lpstr>
      <vt:lpstr>Calibri Light</vt:lpstr>
      <vt:lpstr>Courier New</vt:lpstr>
      <vt:lpstr>Symbol</vt:lpstr>
      <vt:lpstr>Tahoma</vt:lpstr>
      <vt:lpstr>Verdana</vt:lpstr>
      <vt:lpstr>Wingdings</vt:lpstr>
      <vt:lpstr>Wingdings 2</vt:lpstr>
      <vt:lpstr>Office Theme</vt:lpstr>
      <vt:lpstr>Picture</vt:lpstr>
      <vt:lpstr>Python Programming</vt:lpstr>
      <vt:lpstr>Python</vt:lpstr>
      <vt:lpstr>What is Python  ? </vt:lpstr>
      <vt:lpstr>Imp. Features of Python </vt:lpstr>
      <vt:lpstr>Who Uses Python </vt:lpstr>
      <vt:lpstr>Python’s Technical Strengths?</vt:lpstr>
      <vt:lpstr>Python’s Technical Strengths?</vt:lpstr>
      <vt:lpstr>Some World-Class Software Companies That Use Python</vt:lpstr>
      <vt:lpstr>Releases  :-</vt:lpstr>
      <vt:lpstr>4 Major Versions of Python</vt:lpstr>
      <vt:lpstr>Python Experts View </vt:lpstr>
      <vt:lpstr>Installing Python</vt:lpstr>
      <vt:lpstr>Development Environments</vt:lpstr>
      <vt:lpstr>Python Variables and their Data Types</vt:lpstr>
      <vt:lpstr>Python Variables and their Data Types</vt:lpstr>
      <vt:lpstr>Python Tokens</vt:lpstr>
      <vt:lpstr>Python Tokens</vt:lpstr>
      <vt:lpstr>Python Tokens</vt:lpstr>
      <vt:lpstr>Python Operators</vt:lpstr>
      <vt:lpstr>Python Operators</vt:lpstr>
      <vt:lpstr>Python Operators</vt:lpstr>
      <vt:lpstr>Python Operators</vt:lpstr>
      <vt:lpstr>Bitwise Operators</vt:lpstr>
      <vt:lpstr>PowerPoint Presentation</vt:lpstr>
      <vt:lpstr>PowerPoint Presentation</vt:lpstr>
      <vt:lpstr>Data Types in Python</vt:lpstr>
      <vt:lpstr>Numbers :</vt:lpstr>
      <vt:lpstr>String :</vt:lpstr>
      <vt:lpstr>String :</vt:lpstr>
      <vt:lpstr>Some String Functions </vt:lpstr>
      <vt:lpstr>String Functions </vt:lpstr>
      <vt:lpstr>Python Lists</vt:lpstr>
      <vt:lpstr>Python Lists</vt:lpstr>
      <vt:lpstr>Python Lists</vt:lpstr>
      <vt:lpstr>Basic List Operations </vt:lpstr>
      <vt:lpstr>Built-in Functions on list </vt:lpstr>
      <vt:lpstr>Built-in Functions on list </vt:lpstr>
      <vt:lpstr>Built-in Functions on list </vt:lpstr>
      <vt:lpstr>Tuples</vt:lpstr>
      <vt:lpstr>Tuples</vt:lpstr>
      <vt:lpstr>Tuples</vt:lpstr>
      <vt:lpstr>Accessing Values in Tuples</vt:lpstr>
      <vt:lpstr>Updating Tuples</vt:lpstr>
      <vt:lpstr>Delete Tuple Elements</vt:lpstr>
      <vt:lpstr>Basic Tuples Operations</vt:lpstr>
      <vt:lpstr>Indexing, Slicing, and Matrixes</vt:lpstr>
      <vt:lpstr>Python Dictionaries</vt:lpstr>
      <vt:lpstr>Python Dictionaries</vt:lpstr>
      <vt:lpstr>PowerPoint Presentation</vt:lpstr>
      <vt:lpstr>PowerPoint Presentation</vt:lpstr>
      <vt:lpstr>PowerPoint Presentation</vt:lpstr>
      <vt:lpstr>Python Dictionaries</vt:lpstr>
      <vt:lpstr>Python Sets</vt:lpstr>
      <vt:lpstr>PowerPoint Presentation</vt:lpstr>
      <vt:lpstr>Set Operations</vt:lpstr>
      <vt:lpstr>Creating a set</vt:lpstr>
      <vt:lpstr>Accessing Values in a Set</vt:lpstr>
      <vt:lpstr>Adding Items to a Set</vt:lpstr>
      <vt:lpstr>Removing Item from a Set</vt:lpstr>
      <vt:lpstr>So Python Set</vt:lpstr>
      <vt:lpstr>Python Set</vt:lpstr>
      <vt:lpstr>Flow Control in Python</vt:lpstr>
      <vt:lpstr>PowerPoint Presentation</vt:lpstr>
      <vt:lpstr>If-else flow control</vt:lpstr>
      <vt:lpstr>Nested if-else </vt:lpstr>
      <vt:lpstr>For loop in python</vt:lpstr>
      <vt:lpstr>While loop in python</vt:lpstr>
      <vt:lpstr>Break in python</vt:lpstr>
      <vt:lpstr>Continue in python</vt:lpstr>
      <vt:lpstr>Python Functions</vt:lpstr>
      <vt:lpstr>Python - Functions</vt:lpstr>
      <vt:lpstr>Defining a Function</vt:lpstr>
      <vt:lpstr>PowerPoint Presentation</vt:lpstr>
      <vt:lpstr>Syntax</vt:lpstr>
      <vt:lpstr>Ex1 :</vt:lpstr>
      <vt:lpstr>Ex2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 Arguments</vt:lpstr>
      <vt:lpstr>PowerPoint Presentation</vt:lpstr>
      <vt:lpstr>Functions are first-class objects</vt:lpstr>
      <vt:lpstr>Lambda in Python</vt:lpstr>
      <vt:lpstr>Example</vt:lpstr>
      <vt:lpstr>PowerPoint Presentation</vt:lpstr>
      <vt:lpstr>PowerPoint Presentation</vt:lpstr>
      <vt:lpstr>PowerPoint Presentation</vt:lpstr>
      <vt:lpstr>PowerPoint Presentation</vt:lpstr>
      <vt:lpstr>Lambda Notation</vt:lpstr>
      <vt:lpstr>Lambda Notation</vt:lpstr>
      <vt:lpstr>Modules in Python</vt:lpstr>
      <vt:lpstr>What are Modules?</vt:lpstr>
      <vt:lpstr>More on Modules</vt:lpstr>
      <vt:lpstr>Standard Modules</vt:lpstr>
      <vt:lpstr>Modules</vt:lpstr>
      <vt:lpstr>import the math module</vt:lpstr>
      <vt:lpstr>Ex:</vt:lpstr>
      <vt:lpstr>“import” and “from ... import ...”</vt:lpstr>
      <vt:lpstr>PowerPoint Presentation</vt:lpstr>
      <vt:lpstr>Importing * From a Package</vt:lpstr>
      <vt:lpstr>File Handling</vt:lpstr>
      <vt:lpstr>File I/O</vt:lpstr>
      <vt:lpstr>PowerPoint Presentation</vt:lpstr>
      <vt:lpstr>Open File </vt:lpstr>
      <vt:lpstr>PowerPoint Presentation</vt:lpstr>
      <vt:lpstr>Check for File Existence</vt:lpstr>
      <vt:lpstr>PowerPoint Presentation</vt:lpstr>
      <vt:lpstr>PowerPoint Presentation</vt:lpstr>
      <vt:lpstr>Recall String Methods</vt:lpstr>
      <vt:lpstr>String Splitting</vt:lpstr>
      <vt:lpstr>PowerPoint Presentation</vt:lpstr>
      <vt:lpstr>Splitting into Variables</vt:lpstr>
      <vt:lpstr>Exercise </vt:lpstr>
      <vt:lpstr>PowerPoint Presentation</vt:lpstr>
      <vt:lpstr>Writing Files</vt:lpstr>
      <vt:lpstr>PowerPoint Presentation</vt:lpstr>
      <vt:lpstr>PowerPoint Presentation</vt:lpstr>
      <vt:lpstr>Exercise :</vt:lpstr>
      <vt:lpstr>What is Exception?</vt:lpstr>
      <vt:lpstr>Handling an exception</vt:lpstr>
      <vt:lpstr>PowerPoint Presentation</vt:lpstr>
      <vt:lpstr>Example 1</vt:lpstr>
      <vt:lpstr>Example 1</vt:lpstr>
      <vt:lpstr>PowerPoint Presentation</vt:lpstr>
      <vt:lpstr>PowerPoint Presentation</vt:lpstr>
      <vt:lpstr>PowerPoint Presentation</vt:lpstr>
      <vt:lpstr>The try-finally Clause</vt:lpstr>
      <vt:lpstr>Argument of an Exception</vt:lpstr>
      <vt:lpstr>PowerPoint Presentation</vt:lpstr>
      <vt:lpstr>Classes and Objects</vt:lpstr>
      <vt:lpstr>Understanding Object-Oriented Basics</vt:lpstr>
      <vt:lpstr>Fundamental Concepts of OOP</vt:lpstr>
      <vt:lpstr>Classes and Objects</vt:lpstr>
      <vt:lpstr>PowerPoint Presentation</vt:lpstr>
      <vt:lpstr>The __init__() Function</vt:lpstr>
      <vt:lpstr>Create a class named Person, use the __init__() function to assign values for name and age:</vt:lpstr>
      <vt:lpstr>Object Methods</vt:lpstr>
      <vt:lpstr>Modify Object Properties</vt:lpstr>
      <vt:lpstr>PowerPoint Presentation</vt:lpstr>
      <vt:lpstr>Exercise :</vt:lpstr>
      <vt:lpstr>Regular Expressions </vt:lpstr>
      <vt:lpstr>PowerPoint Presentation</vt:lpstr>
      <vt:lpstr>PowerPoint Presentation</vt:lpstr>
      <vt:lpstr>PowerPoint Presentation</vt:lpstr>
      <vt:lpstr>What is Regex ?</vt:lpstr>
      <vt:lpstr>PowerPoint Presentation</vt:lpstr>
      <vt:lpstr>PowerPoint Presentation</vt:lpstr>
      <vt:lpstr>PowerPoint Presentation</vt:lpstr>
      <vt:lpstr>re.match(pattern, string):</vt:lpstr>
      <vt:lpstr>start() and end() to know the start and end position of matching pattern in the string.</vt:lpstr>
      <vt:lpstr>Searching Pattern</vt:lpstr>
      <vt:lpstr>Re.findall()</vt:lpstr>
      <vt:lpstr>Re.split()</vt:lpstr>
      <vt:lpstr>Search and Replace – re.sub()</vt:lpstr>
      <vt:lpstr>Most commonly used operators in Regular Expressions </vt:lpstr>
      <vt:lpstr>Assertion </vt:lpstr>
      <vt:lpstr>The assert Statement</vt:lpstr>
      <vt:lpstr>Example 1</vt:lpstr>
      <vt:lpstr>Example 1</vt:lpstr>
      <vt:lpstr>Database with Python</vt:lpstr>
      <vt:lpstr>SQLite - Python</vt:lpstr>
      <vt:lpstr>Python sqlite3 module APIs</vt:lpstr>
      <vt:lpstr>Connect To Database</vt:lpstr>
      <vt:lpstr>Create a Table</vt:lpstr>
      <vt:lpstr>INSERT Operation</vt:lpstr>
      <vt:lpstr>SELECT Operation</vt:lpstr>
      <vt:lpstr>UPDATE Operation</vt:lpstr>
      <vt:lpstr>DELETE Operation</vt:lpstr>
      <vt:lpstr>PowerPoint Presentation</vt:lpstr>
      <vt:lpstr>PowerPoint Presentation</vt:lpstr>
      <vt:lpstr>Questions / Doubts /Message / Warnings/Suggesstions ? </vt:lpstr>
      <vt:lpstr>Thanks for Your Co-operation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dell1</dc:creator>
  <cp:lastModifiedBy>dell1</cp:lastModifiedBy>
  <cp:revision>128</cp:revision>
  <dcterms:created xsi:type="dcterms:W3CDTF">2018-11-12T05:04:37Z</dcterms:created>
  <dcterms:modified xsi:type="dcterms:W3CDTF">2018-12-12T12:17:33Z</dcterms:modified>
</cp:coreProperties>
</file>