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ecd5e94d2_0_3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ecd5e94d2_0_3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ecd5e94d2_0_4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ecd5e94d2_0_4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ecd5e94d2_0_4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ecd5e94d2_0_4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ecd5e94d2_0_4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ecd5e94d2_0_4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ecd5e94d2_0_4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ecd5e94d2_0_4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ecd5e94d2_0_4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ecd5e94d2_0_4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ecd5e94d2_0_4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ecd5e94d2_0_4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ecd5e94d2_0_4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ecd5e94d2_0_4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ecd5e94d2_0_4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ecd5e94d2_0_4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ecd5e94d2_0_4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ecd5e94d2_0_4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ecd5e94d2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ecd5e94d2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ecd5e94d2_0_4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ecd5e94d2_0_4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ecd5e94d2_0_3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ecd5e94d2_0_3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ecd5e94d2_0_2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ecd5e94d2_0_2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ecd5e94d2_0_4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ecd5e94d2_0_4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ecd5e94d2_0_3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ecd5e94d2_0_3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ecd5e94d2_0_3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ecd5e94d2_0_3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ecd5e94d2_0_4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ecd5e94d2_0_4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offenedaten-koeln.de/sites/default/files/Unfallstatistik%20K%C3%B6ln%202018.csv" TargetMode="External"/><Relationship Id="rId4" Type="http://schemas.openxmlformats.org/officeDocument/2006/relationships/hyperlink" Target="https://offenedaten-koeln.de/sites/default/files/Unfallstatistik%20K%C3%B6ln%202017.cs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offenedaten-koeln.de/sites/default/files/Radverkehr%20f%C3%BCr%20Offene%20Daten%20K%C3%B6ln%202022.csv" TargetMode="External"/><Relationship Id="rId4" Type="http://schemas.openxmlformats.org/officeDocument/2006/relationships/hyperlink" Target="https://offenedaten-koeln.de/sites/default/files/Radverkehr%20f%C3%BCr%20Offene%20Daten%20K%C3%B6ln%202021.csv" TargetMode="External"/><Relationship Id="rId5" Type="http://schemas.openxmlformats.org/officeDocument/2006/relationships/hyperlink" Target="https://offenedaten-koeln.de/sites/default/files/Fahrrad_Zaehlstellen_Koeln_2020.cs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466275"/>
            <a:ext cx="8118600" cy="91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300"/>
              <a:t>METHODS OF ADVANCED DATA ENGINEERING</a:t>
            </a:r>
            <a:endParaRPr b="1" sz="2300"/>
          </a:p>
          <a:p>
            <a:pPr indent="0" lvl="0" marL="0" rtl="0" algn="ctr">
              <a:spcBef>
                <a:spcPts val="0"/>
              </a:spcBef>
              <a:spcAft>
                <a:spcPts val="0"/>
              </a:spcAft>
              <a:buNone/>
            </a:pPr>
            <a:r>
              <a:rPr b="1" lang="en" sz="2000"/>
              <a:t>Project:- Road Accident &amp; Bicycle Traffic Trends in Cologne</a:t>
            </a:r>
            <a:endParaRPr b="1" sz="2000"/>
          </a:p>
        </p:txBody>
      </p:sp>
      <p:sp>
        <p:nvSpPr>
          <p:cNvPr id="60" name="Google Shape;60;p13"/>
          <p:cNvSpPr txBox="1"/>
          <p:nvPr>
            <p:ph idx="1" type="subTitle"/>
          </p:nvPr>
        </p:nvSpPr>
        <p:spPr>
          <a:xfrm>
            <a:off x="673875" y="2495550"/>
            <a:ext cx="7801500" cy="2648100"/>
          </a:xfrm>
          <a:prstGeom prst="rect">
            <a:avLst/>
          </a:prstGeom>
          <a:solidFill>
            <a:schemeClr val="lt1"/>
          </a:solidFill>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355">
                <a:solidFill>
                  <a:schemeClr val="dk1"/>
                </a:solidFill>
                <a:latin typeface="Oswald"/>
                <a:ea typeface="Oswald"/>
                <a:cs typeface="Oswald"/>
                <a:sym typeface="Oswald"/>
              </a:rPr>
              <a:t>Presented By:</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555">
                <a:solidFill>
                  <a:schemeClr val="dk1"/>
                </a:solidFill>
                <a:latin typeface="Oswald"/>
                <a:ea typeface="Oswald"/>
                <a:cs typeface="Oswald"/>
                <a:sym typeface="Oswald"/>
              </a:rPr>
              <a:t>Ankit Joshi</a:t>
            </a:r>
            <a:endParaRPr sz="15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555">
                <a:solidFill>
                  <a:schemeClr val="dk1"/>
                </a:solidFill>
                <a:latin typeface="Oswald"/>
                <a:ea typeface="Oswald"/>
                <a:cs typeface="Oswald"/>
                <a:sym typeface="Oswald"/>
              </a:rPr>
              <a:t>23123817</a:t>
            </a:r>
            <a:endParaRPr sz="15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555">
                <a:solidFill>
                  <a:schemeClr val="dk1"/>
                </a:solidFill>
                <a:latin typeface="Oswald"/>
                <a:ea typeface="Oswald"/>
                <a:cs typeface="Oswald"/>
                <a:sym typeface="Oswald"/>
              </a:rPr>
              <a:t>qa97lela</a:t>
            </a:r>
            <a:endParaRPr sz="1555">
              <a:solidFill>
                <a:schemeClr val="dk1"/>
              </a:solidFill>
              <a:latin typeface="Oswald"/>
              <a:ea typeface="Oswald"/>
              <a:cs typeface="Oswald"/>
              <a:sym typeface="Oswald"/>
            </a:endParaRPr>
          </a:p>
        </p:txBody>
      </p:sp>
      <p:pic>
        <p:nvPicPr>
          <p:cNvPr id="61" name="Google Shape;61;p13"/>
          <p:cNvPicPr preferRelativeResize="0"/>
          <p:nvPr/>
        </p:nvPicPr>
        <p:blipFill>
          <a:blip r:embed="rId3">
            <a:alphaModFix/>
          </a:blip>
          <a:stretch>
            <a:fillRect/>
          </a:stretch>
        </p:blipFill>
        <p:spPr>
          <a:xfrm>
            <a:off x="4004925" y="3086724"/>
            <a:ext cx="1186500" cy="1202100"/>
          </a:xfrm>
          <a:prstGeom prst="ellipse">
            <a:avLst/>
          </a:prstGeom>
          <a:noFill/>
          <a:ln cap="flat" cmpd="sng" w="38100">
            <a:solidFill>
              <a:srgbClr val="FFFFFF"/>
            </a:solidFill>
            <a:prstDash val="solid"/>
            <a:round/>
            <a:headEnd len="sm" w="sm" type="none"/>
            <a:tailEnd len="sm" w="sm" type="none"/>
          </a:ln>
        </p:spPr>
      </p:pic>
      <p:pic>
        <p:nvPicPr>
          <p:cNvPr id="62" name="Google Shape;62;p13"/>
          <p:cNvPicPr preferRelativeResize="0"/>
          <p:nvPr/>
        </p:nvPicPr>
        <p:blipFill rotWithShape="1">
          <a:blip r:embed="rId4">
            <a:alphaModFix/>
          </a:blip>
          <a:srcRect b="11351" l="2755" r="2887" t="13965"/>
          <a:stretch/>
        </p:blipFill>
        <p:spPr>
          <a:xfrm>
            <a:off x="143250" y="112975"/>
            <a:ext cx="6486374" cy="916200"/>
          </a:xfrm>
          <a:prstGeom prst="rect">
            <a:avLst/>
          </a:prstGeom>
          <a:noFill/>
          <a:ln>
            <a:noFill/>
          </a:ln>
        </p:spPr>
      </p:pic>
      <p:pic>
        <p:nvPicPr>
          <p:cNvPr id="63" name="Google Shape;63;p13"/>
          <p:cNvPicPr preferRelativeResize="0"/>
          <p:nvPr/>
        </p:nvPicPr>
        <p:blipFill>
          <a:blip r:embed="rId5">
            <a:alphaModFix/>
          </a:blip>
          <a:stretch>
            <a:fillRect/>
          </a:stretch>
        </p:blipFill>
        <p:spPr>
          <a:xfrm>
            <a:off x="7710287" y="0"/>
            <a:ext cx="1433702" cy="14337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Data Engineering Steps</a:t>
            </a:r>
            <a:endParaRPr sz="2700"/>
          </a:p>
        </p:txBody>
      </p:sp>
      <p:grpSp>
        <p:nvGrpSpPr>
          <p:cNvPr id="173" name="Google Shape;173;p22"/>
          <p:cNvGrpSpPr/>
          <p:nvPr/>
        </p:nvGrpSpPr>
        <p:grpSpPr>
          <a:xfrm>
            <a:off x="311768" y="4096068"/>
            <a:ext cx="8390020" cy="716730"/>
            <a:chOff x="1593000" y="2322568"/>
            <a:chExt cx="5957975" cy="643500"/>
          </a:xfrm>
        </p:grpSpPr>
        <p:sp>
          <p:nvSpPr>
            <p:cNvPr id="174" name="Google Shape;174;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5" name="Google Shape;175;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6" name="Google Shape;176;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7" name="Google Shape;177;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Database Connection and Storage</a:t>
              </a:r>
              <a:endParaRPr sz="1000">
                <a:solidFill>
                  <a:srgbClr val="FFFFFF"/>
                </a:solidFill>
                <a:latin typeface="Average"/>
                <a:ea typeface="Average"/>
                <a:cs typeface="Average"/>
                <a:sym typeface="Average"/>
              </a:endParaRPr>
            </a:p>
          </p:txBody>
        </p:sp>
        <p:sp>
          <p:nvSpPr>
            <p:cNvPr id="178" name="Google Shape;178;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9" name="Google Shape;179;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05</a:t>
              </a:r>
              <a:endParaRPr sz="2600">
                <a:solidFill>
                  <a:srgbClr val="FFFFFF"/>
                </a:solidFill>
                <a:latin typeface="Average"/>
                <a:ea typeface="Average"/>
                <a:cs typeface="Average"/>
                <a:sym typeface="Average"/>
              </a:endParaRPr>
            </a:p>
          </p:txBody>
        </p:sp>
        <p:sp>
          <p:nvSpPr>
            <p:cNvPr id="180" name="Google Shape;180;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Established a SQLite database connection and stored the processed </a:t>
              </a:r>
              <a:r>
                <a:rPr lang="en" sz="800">
                  <a:solidFill>
                    <a:srgbClr val="1B786F"/>
                  </a:solidFill>
                  <a:latin typeface="Average"/>
                  <a:ea typeface="Average"/>
                  <a:cs typeface="Average"/>
                  <a:sym typeface="Average"/>
                </a:rPr>
                <a:t>data frames</a:t>
              </a:r>
              <a:r>
                <a:rPr lang="en" sz="800">
                  <a:solidFill>
                    <a:srgbClr val="1B786F"/>
                  </a:solidFill>
                  <a:latin typeface="Average"/>
                  <a:ea typeface="Average"/>
                  <a:cs typeface="Average"/>
                  <a:sym typeface="Average"/>
                </a:rPr>
                <a:t> ie. road_accidents and bicycle_traffic as tables within the database for efficient retrieval and analysis.</a:t>
              </a:r>
              <a:endParaRPr sz="800">
                <a:solidFill>
                  <a:srgbClr val="1B786F"/>
                </a:solidFill>
                <a:latin typeface="Average"/>
                <a:ea typeface="Average"/>
                <a:cs typeface="Average"/>
                <a:sym typeface="Average"/>
              </a:endParaRPr>
            </a:p>
          </p:txBody>
        </p:sp>
      </p:grpSp>
      <p:grpSp>
        <p:nvGrpSpPr>
          <p:cNvPr id="181" name="Google Shape;181;p22"/>
          <p:cNvGrpSpPr/>
          <p:nvPr/>
        </p:nvGrpSpPr>
        <p:grpSpPr>
          <a:xfrm>
            <a:off x="311768" y="3366664"/>
            <a:ext cx="8390020" cy="716730"/>
            <a:chOff x="1593000" y="2322568"/>
            <a:chExt cx="5957975" cy="643500"/>
          </a:xfrm>
        </p:grpSpPr>
        <p:sp>
          <p:nvSpPr>
            <p:cNvPr id="182" name="Google Shape;182;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3" name="Google Shape;183;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4" name="Google Shape;184;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5" name="Google Shape;185;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Replacing Values with Actual Meaning</a:t>
              </a:r>
              <a:endParaRPr sz="1000">
                <a:solidFill>
                  <a:srgbClr val="FFFFFF"/>
                </a:solidFill>
                <a:latin typeface="Average"/>
                <a:ea typeface="Average"/>
                <a:cs typeface="Average"/>
                <a:sym typeface="Average"/>
              </a:endParaRPr>
            </a:p>
          </p:txBody>
        </p:sp>
        <p:sp>
          <p:nvSpPr>
            <p:cNvPr id="186" name="Google Shape;186;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7" name="Google Shape;187;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04</a:t>
              </a:r>
              <a:endParaRPr sz="2600">
                <a:solidFill>
                  <a:srgbClr val="FFFFFF"/>
                </a:solidFill>
                <a:latin typeface="Average"/>
                <a:ea typeface="Average"/>
                <a:cs typeface="Average"/>
                <a:sym typeface="Average"/>
              </a:endParaRPr>
            </a:p>
          </p:txBody>
        </p:sp>
        <p:sp>
          <p:nvSpPr>
            <p:cNvPr id="188" name="Google Shape;188;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Substituted coded values with meaningful labels for better interpretation.</a:t>
              </a:r>
              <a:endParaRPr sz="800">
                <a:solidFill>
                  <a:srgbClr val="1B786F"/>
                </a:solidFill>
                <a:latin typeface="Average"/>
                <a:ea typeface="Average"/>
                <a:cs typeface="Average"/>
                <a:sym typeface="Average"/>
              </a:endParaRPr>
            </a:p>
          </p:txBody>
        </p:sp>
      </p:grpSp>
      <p:grpSp>
        <p:nvGrpSpPr>
          <p:cNvPr id="189" name="Google Shape;189;p22"/>
          <p:cNvGrpSpPr/>
          <p:nvPr/>
        </p:nvGrpSpPr>
        <p:grpSpPr>
          <a:xfrm>
            <a:off x="311768" y="2637231"/>
            <a:ext cx="8390020" cy="716730"/>
            <a:chOff x="1593000" y="2322568"/>
            <a:chExt cx="5957975" cy="643500"/>
          </a:xfrm>
        </p:grpSpPr>
        <p:sp>
          <p:nvSpPr>
            <p:cNvPr id="190" name="Google Shape;190;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1" name="Google Shape;191;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2" name="Google Shape;192;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3" name="Google Shape;193;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Removing Row and Column Errors and Handling Null Values</a:t>
              </a:r>
              <a:endParaRPr sz="1000">
                <a:solidFill>
                  <a:srgbClr val="FFFFFF"/>
                </a:solidFill>
                <a:latin typeface="Average"/>
                <a:ea typeface="Average"/>
                <a:cs typeface="Average"/>
                <a:sym typeface="Average"/>
              </a:endParaRPr>
            </a:p>
          </p:txBody>
        </p:sp>
        <p:sp>
          <p:nvSpPr>
            <p:cNvPr id="194" name="Google Shape;194;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5" name="Google Shape;195;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03</a:t>
              </a:r>
              <a:endParaRPr sz="2600">
                <a:solidFill>
                  <a:srgbClr val="FFFFFF"/>
                </a:solidFill>
                <a:latin typeface="Average"/>
                <a:ea typeface="Average"/>
                <a:cs typeface="Average"/>
                <a:sym typeface="Average"/>
              </a:endParaRPr>
            </a:p>
          </p:txBody>
        </p:sp>
        <p:sp>
          <p:nvSpPr>
            <p:cNvPr id="196" name="Google Shape;196;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Character encoding errors were addressed in column names and rows  by replacing characters like 'Ã¼' with 'ü', 'ÃŸ' with 'ß', and 'Ã¤' with 'ä'.</a:t>
              </a:r>
              <a:endParaRPr sz="800">
                <a:solidFill>
                  <a:srgbClr val="1B786F"/>
                </a:solidFill>
                <a:latin typeface="Average"/>
                <a:ea typeface="Average"/>
                <a:cs typeface="Average"/>
                <a:sym typeface="Average"/>
              </a:endParaRPr>
            </a:p>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NaN values were replaced with relevant values  to ensure consistency and facilitate downstream analysis.</a:t>
              </a:r>
              <a:endParaRPr sz="800">
                <a:solidFill>
                  <a:srgbClr val="1B786F"/>
                </a:solidFill>
                <a:latin typeface="Average"/>
                <a:ea typeface="Average"/>
                <a:cs typeface="Average"/>
                <a:sym typeface="Average"/>
              </a:endParaRPr>
            </a:p>
          </p:txBody>
        </p:sp>
      </p:grpSp>
      <p:grpSp>
        <p:nvGrpSpPr>
          <p:cNvPr id="197" name="Google Shape;197;p22"/>
          <p:cNvGrpSpPr/>
          <p:nvPr/>
        </p:nvGrpSpPr>
        <p:grpSpPr>
          <a:xfrm>
            <a:off x="311768" y="1907836"/>
            <a:ext cx="8390020" cy="716730"/>
            <a:chOff x="1593000" y="2322568"/>
            <a:chExt cx="5957975" cy="643500"/>
          </a:xfrm>
        </p:grpSpPr>
        <p:sp>
          <p:nvSpPr>
            <p:cNvPr id="198" name="Google Shape;198;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9" name="Google Shape;199;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0" name="Google Shape;200;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1" name="Google Shape;201;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Dropping Irrelevant Columns and Renaming the Remaining Columns</a:t>
              </a:r>
              <a:endParaRPr sz="1000">
                <a:solidFill>
                  <a:srgbClr val="FFFFFF"/>
                </a:solidFill>
                <a:latin typeface="Average"/>
                <a:ea typeface="Average"/>
                <a:cs typeface="Average"/>
                <a:sym typeface="Average"/>
              </a:endParaRPr>
            </a:p>
          </p:txBody>
        </p:sp>
        <p:sp>
          <p:nvSpPr>
            <p:cNvPr id="202" name="Google Shape;202;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3" name="Google Shape;203;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02</a:t>
              </a:r>
              <a:endParaRPr sz="2600">
                <a:solidFill>
                  <a:srgbClr val="FFFFFF"/>
                </a:solidFill>
                <a:latin typeface="Average"/>
                <a:ea typeface="Average"/>
                <a:cs typeface="Average"/>
                <a:sym typeface="Average"/>
              </a:endParaRPr>
            </a:p>
          </p:txBody>
        </p:sp>
        <p:sp>
          <p:nvSpPr>
            <p:cNvPr id="204" name="Google Shape;204;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Removed columns that were deemed irrelevant for the current analysis.</a:t>
              </a:r>
              <a:endParaRPr sz="800">
                <a:solidFill>
                  <a:srgbClr val="1B786F"/>
                </a:solidFill>
                <a:latin typeface="Average"/>
                <a:ea typeface="Average"/>
                <a:cs typeface="Average"/>
                <a:sym typeface="Average"/>
              </a:endParaRPr>
            </a:p>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Standardized column names for clarity and consistency</a:t>
              </a:r>
              <a:r>
                <a:rPr lang="en" sz="800">
                  <a:solidFill>
                    <a:srgbClr val="1B786F"/>
                  </a:solidFill>
                  <a:latin typeface="Average"/>
                  <a:ea typeface="Average"/>
                  <a:cs typeface="Average"/>
                  <a:sym typeface="Average"/>
                </a:rPr>
                <a:t>.</a:t>
              </a:r>
              <a:endParaRPr sz="800">
                <a:solidFill>
                  <a:srgbClr val="1B786F"/>
                </a:solidFill>
                <a:latin typeface="Average"/>
                <a:ea typeface="Average"/>
                <a:cs typeface="Average"/>
                <a:sym typeface="Average"/>
              </a:endParaRPr>
            </a:p>
          </p:txBody>
        </p:sp>
      </p:grpSp>
      <p:grpSp>
        <p:nvGrpSpPr>
          <p:cNvPr id="205" name="Google Shape;205;p22"/>
          <p:cNvGrpSpPr/>
          <p:nvPr/>
        </p:nvGrpSpPr>
        <p:grpSpPr>
          <a:xfrm>
            <a:off x="311768" y="1178424"/>
            <a:ext cx="8390020" cy="716730"/>
            <a:chOff x="1593000" y="2322568"/>
            <a:chExt cx="5957975" cy="643500"/>
          </a:xfrm>
        </p:grpSpPr>
        <p:sp>
          <p:nvSpPr>
            <p:cNvPr id="206" name="Google Shape;206;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7" name="Google Shape;207;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8" name="Google Shape;208;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9" name="Google Shape;209;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Combining Datasets</a:t>
              </a:r>
              <a:endParaRPr sz="1000">
                <a:solidFill>
                  <a:srgbClr val="FFFFFF"/>
                </a:solidFill>
                <a:latin typeface="Average"/>
                <a:ea typeface="Average"/>
                <a:cs typeface="Average"/>
                <a:sym typeface="Average"/>
              </a:endParaRPr>
            </a:p>
          </p:txBody>
        </p:sp>
        <p:sp>
          <p:nvSpPr>
            <p:cNvPr id="210" name="Google Shape;210;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11" name="Google Shape;211;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01</a:t>
              </a:r>
              <a:endParaRPr sz="2600">
                <a:solidFill>
                  <a:srgbClr val="FFFFFF"/>
                </a:solidFill>
                <a:latin typeface="Average"/>
                <a:ea typeface="Average"/>
                <a:cs typeface="Average"/>
                <a:sym typeface="Average"/>
              </a:endParaRPr>
            </a:p>
          </p:txBody>
        </p:sp>
        <p:sp>
          <p:nvSpPr>
            <p:cNvPr id="212" name="Google Shape;212;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Merged the datasets for 2017 and 2018 into a single dataframe for comprehensive analysis.</a:t>
              </a:r>
              <a:endParaRPr sz="800">
                <a:solidFill>
                  <a:srgbClr val="1B786F"/>
                </a:solidFill>
                <a:latin typeface="Average"/>
                <a:ea typeface="Average"/>
                <a:cs typeface="Average"/>
                <a:sym typeface="Averag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pic>
        <p:nvPicPr>
          <p:cNvPr id="217" name="Google Shape;217;p23"/>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218" name="Google Shape;218;p23"/>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23"/>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23"/>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23"/>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23"/>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23"/>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224" name="Google Shape;224;p23"/>
          <p:cNvCxnSpPr>
            <a:stCxn id="219"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225" name="Google Shape;225;p23"/>
          <p:cNvCxnSpPr>
            <a:stCxn id="220"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226" name="Google Shape;226;p23"/>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227" name="Google Shape;227;p23"/>
          <p:cNvCxnSpPr>
            <a:stCxn id="223"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228" name="Google Shape;228;p23"/>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229" name="Google Shape;229;p23"/>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230" name="Google Shape;230;p23"/>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231" name="Google Shape;231;p23"/>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232" name="Google Shape;232;p23"/>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233" name="Google Shape;233;p23"/>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chemeClr val="dk1"/>
                </a:solidFill>
                <a:latin typeface="Average"/>
                <a:ea typeface="Average"/>
                <a:cs typeface="Average"/>
                <a:sym typeface="Average"/>
              </a:rPr>
              <a:t>Exploratory Data Analysis</a:t>
            </a:r>
            <a:endParaRPr i="0" sz="2400" u="none" cap="none" strike="noStrike">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for Project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9" name="Google Shape;239;p24"/>
          <p:cNvPicPr preferRelativeResize="0"/>
          <p:nvPr/>
        </p:nvPicPr>
        <p:blipFill>
          <a:blip r:embed="rId3">
            <a:alphaModFix/>
          </a:blip>
          <a:stretch>
            <a:fillRect/>
          </a:stretch>
        </p:blipFill>
        <p:spPr>
          <a:xfrm>
            <a:off x="4297350" y="1867637"/>
            <a:ext cx="4534950" cy="1554637"/>
          </a:xfrm>
          <a:prstGeom prst="rect">
            <a:avLst/>
          </a:prstGeom>
          <a:noFill/>
          <a:ln>
            <a:noFill/>
          </a:ln>
        </p:spPr>
      </p:pic>
      <p:pic>
        <p:nvPicPr>
          <p:cNvPr id="240" name="Google Shape;240;p24"/>
          <p:cNvPicPr preferRelativeResize="0"/>
          <p:nvPr/>
        </p:nvPicPr>
        <p:blipFill>
          <a:blip r:embed="rId4">
            <a:alphaModFix/>
          </a:blip>
          <a:stretch>
            <a:fillRect/>
          </a:stretch>
        </p:blipFill>
        <p:spPr>
          <a:xfrm>
            <a:off x="152400" y="3591300"/>
            <a:ext cx="7621751" cy="1399800"/>
          </a:xfrm>
          <a:prstGeom prst="rect">
            <a:avLst/>
          </a:prstGeom>
          <a:noFill/>
          <a:ln>
            <a:noFill/>
          </a:ln>
        </p:spPr>
      </p:pic>
      <p:pic>
        <p:nvPicPr>
          <p:cNvPr id="241" name="Google Shape;241;p24"/>
          <p:cNvPicPr preferRelativeResize="0"/>
          <p:nvPr/>
        </p:nvPicPr>
        <p:blipFill>
          <a:blip r:embed="rId5">
            <a:alphaModFix/>
          </a:blip>
          <a:stretch>
            <a:fillRect/>
          </a:stretch>
        </p:blipFill>
        <p:spPr>
          <a:xfrm>
            <a:off x="4297350" y="712925"/>
            <a:ext cx="4534950" cy="1057925"/>
          </a:xfrm>
          <a:prstGeom prst="rect">
            <a:avLst/>
          </a:prstGeom>
          <a:noFill/>
          <a:ln>
            <a:noFill/>
          </a:ln>
        </p:spPr>
      </p:pic>
      <p:pic>
        <p:nvPicPr>
          <p:cNvPr id="242" name="Google Shape;242;p24"/>
          <p:cNvPicPr preferRelativeResize="0"/>
          <p:nvPr/>
        </p:nvPicPr>
        <p:blipFill>
          <a:blip r:embed="rId6">
            <a:alphaModFix/>
          </a:blip>
          <a:stretch>
            <a:fillRect/>
          </a:stretch>
        </p:blipFill>
        <p:spPr>
          <a:xfrm>
            <a:off x="152400" y="712925"/>
            <a:ext cx="3992550" cy="270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2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pic>
        <p:nvPicPr>
          <p:cNvPr id="248" name="Google Shape;248;p25"/>
          <p:cNvPicPr preferRelativeResize="0"/>
          <p:nvPr/>
        </p:nvPicPr>
        <p:blipFill>
          <a:blip r:embed="rId3">
            <a:alphaModFix/>
          </a:blip>
          <a:stretch>
            <a:fillRect/>
          </a:stretch>
        </p:blipFill>
        <p:spPr>
          <a:xfrm>
            <a:off x="152400" y="865325"/>
            <a:ext cx="4419599" cy="2307166"/>
          </a:xfrm>
          <a:prstGeom prst="rect">
            <a:avLst/>
          </a:prstGeom>
          <a:noFill/>
          <a:ln>
            <a:noFill/>
          </a:ln>
        </p:spPr>
      </p:pic>
      <p:pic>
        <p:nvPicPr>
          <p:cNvPr id="249" name="Google Shape;249;p25"/>
          <p:cNvPicPr preferRelativeResize="0"/>
          <p:nvPr/>
        </p:nvPicPr>
        <p:blipFill>
          <a:blip r:embed="rId4">
            <a:alphaModFix/>
          </a:blip>
          <a:stretch>
            <a:fillRect/>
          </a:stretch>
        </p:blipFill>
        <p:spPr>
          <a:xfrm>
            <a:off x="4724399" y="27125"/>
            <a:ext cx="4267201" cy="3121557"/>
          </a:xfrm>
          <a:prstGeom prst="rect">
            <a:avLst/>
          </a:prstGeom>
          <a:noFill/>
          <a:ln>
            <a:noFill/>
          </a:ln>
        </p:spPr>
      </p:pic>
      <p:pic>
        <p:nvPicPr>
          <p:cNvPr id="250" name="Google Shape;250;p25"/>
          <p:cNvPicPr preferRelativeResize="0"/>
          <p:nvPr/>
        </p:nvPicPr>
        <p:blipFill>
          <a:blip r:embed="rId5">
            <a:alphaModFix/>
          </a:blip>
          <a:stretch>
            <a:fillRect/>
          </a:stretch>
        </p:blipFill>
        <p:spPr>
          <a:xfrm>
            <a:off x="228595" y="3324900"/>
            <a:ext cx="3550199" cy="1810125"/>
          </a:xfrm>
          <a:prstGeom prst="rect">
            <a:avLst/>
          </a:prstGeom>
          <a:noFill/>
          <a:ln>
            <a:noFill/>
          </a:ln>
        </p:spPr>
      </p:pic>
      <p:pic>
        <p:nvPicPr>
          <p:cNvPr id="251" name="Google Shape;251;p25"/>
          <p:cNvPicPr preferRelativeResize="0"/>
          <p:nvPr/>
        </p:nvPicPr>
        <p:blipFill>
          <a:blip r:embed="rId6">
            <a:alphaModFix/>
          </a:blip>
          <a:stretch>
            <a:fillRect/>
          </a:stretch>
        </p:blipFill>
        <p:spPr>
          <a:xfrm>
            <a:off x="3931200" y="3324900"/>
            <a:ext cx="4640624" cy="181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for Project 2</a:t>
            </a:r>
            <a:endParaRPr/>
          </a:p>
        </p:txBody>
      </p:sp>
      <p:pic>
        <p:nvPicPr>
          <p:cNvPr id="257" name="Google Shape;257;p26"/>
          <p:cNvPicPr preferRelativeResize="0"/>
          <p:nvPr/>
        </p:nvPicPr>
        <p:blipFill>
          <a:blip r:embed="rId3">
            <a:alphaModFix/>
          </a:blip>
          <a:stretch>
            <a:fillRect/>
          </a:stretch>
        </p:blipFill>
        <p:spPr>
          <a:xfrm>
            <a:off x="152400" y="865325"/>
            <a:ext cx="4056101" cy="2061375"/>
          </a:xfrm>
          <a:prstGeom prst="rect">
            <a:avLst/>
          </a:prstGeom>
          <a:noFill/>
          <a:ln>
            <a:noFill/>
          </a:ln>
        </p:spPr>
      </p:pic>
      <p:pic>
        <p:nvPicPr>
          <p:cNvPr id="258" name="Google Shape;258;p26"/>
          <p:cNvPicPr preferRelativeResize="0"/>
          <p:nvPr/>
        </p:nvPicPr>
        <p:blipFill>
          <a:blip r:embed="rId4">
            <a:alphaModFix/>
          </a:blip>
          <a:stretch>
            <a:fillRect/>
          </a:stretch>
        </p:blipFill>
        <p:spPr>
          <a:xfrm>
            <a:off x="152400" y="3079100"/>
            <a:ext cx="8184075" cy="1912000"/>
          </a:xfrm>
          <a:prstGeom prst="rect">
            <a:avLst/>
          </a:prstGeom>
          <a:noFill/>
          <a:ln>
            <a:noFill/>
          </a:ln>
        </p:spPr>
      </p:pic>
      <p:pic>
        <p:nvPicPr>
          <p:cNvPr id="259" name="Google Shape;259;p26"/>
          <p:cNvPicPr preferRelativeResize="0"/>
          <p:nvPr/>
        </p:nvPicPr>
        <p:blipFill>
          <a:blip r:embed="rId5">
            <a:alphaModFix/>
          </a:blip>
          <a:stretch>
            <a:fillRect/>
          </a:stretch>
        </p:blipFill>
        <p:spPr>
          <a:xfrm>
            <a:off x="4439045" y="865325"/>
            <a:ext cx="4320624" cy="162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265" name="Google Shape;265;p27"/>
          <p:cNvPicPr preferRelativeResize="0"/>
          <p:nvPr/>
        </p:nvPicPr>
        <p:blipFill>
          <a:blip r:embed="rId3">
            <a:alphaModFix/>
          </a:blip>
          <a:stretch>
            <a:fillRect/>
          </a:stretch>
        </p:blipFill>
        <p:spPr>
          <a:xfrm>
            <a:off x="4699750" y="179525"/>
            <a:ext cx="4291850" cy="2644450"/>
          </a:xfrm>
          <a:prstGeom prst="rect">
            <a:avLst/>
          </a:prstGeom>
          <a:noFill/>
          <a:ln>
            <a:noFill/>
          </a:ln>
        </p:spPr>
      </p:pic>
      <p:pic>
        <p:nvPicPr>
          <p:cNvPr id="266" name="Google Shape;266;p27"/>
          <p:cNvPicPr preferRelativeResize="0"/>
          <p:nvPr/>
        </p:nvPicPr>
        <p:blipFill>
          <a:blip r:embed="rId4">
            <a:alphaModFix/>
          </a:blip>
          <a:stretch>
            <a:fillRect/>
          </a:stretch>
        </p:blipFill>
        <p:spPr>
          <a:xfrm>
            <a:off x="152400" y="1246325"/>
            <a:ext cx="4394950" cy="2437025"/>
          </a:xfrm>
          <a:prstGeom prst="rect">
            <a:avLst/>
          </a:prstGeom>
          <a:noFill/>
          <a:ln>
            <a:noFill/>
          </a:ln>
        </p:spPr>
      </p:pic>
      <p:pic>
        <p:nvPicPr>
          <p:cNvPr id="267" name="Google Shape;267;p27"/>
          <p:cNvPicPr preferRelativeResize="0"/>
          <p:nvPr/>
        </p:nvPicPr>
        <p:blipFill>
          <a:blip r:embed="rId5">
            <a:alphaModFix/>
          </a:blip>
          <a:stretch>
            <a:fillRect/>
          </a:stretch>
        </p:blipFill>
        <p:spPr>
          <a:xfrm>
            <a:off x="4747595" y="3093394"/>
            <a:ext cx="4291850" cy="18215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pic>
        <p:nvPicPr>
          <p:cNvPr id="272" name="Google Shape;272;p28"/>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273" name="Google Shape;273;p28"/>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28"/>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28"/>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28"/>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7" name="Google Shape;277;p28"/>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p28"/>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279" name="Google Shape;279;p28"/>
          <p:cNvCxnSpPr>
            <a:stCxn id="274"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280" name="Google Shape;280;p28"/>
          <p:cNvCxnSpPr>
            <a:stCxn id="275"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281" name="Google Shape;281;p28"/>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282" name="Google Shape;282;p28"/>
          <p:cNvCxnSpPr>
            <a:stCxn id="278"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283" name="Google Shape;283;p28"/>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284" name="Google Shape;284;p28"/>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285" name="Google Shape;285;p28"/>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286" name="Google Shape;286;p28"/>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287" name="Google Shape;287;p28"/>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chemeClr val="dk1"/>
                </a:solidFill>
                <a:latin typeface="Average"/>
                <a:ea typeface="Average"/>
                <a:cs typeface="Average"/>
                <a:sym typeface="Average"/>
              </a:rPr>
              <a:t>Results &amp; Future Work</a:t>
            </a:r>
            <a:endParaRPr sz="2400">
              <a:solidFill>
                <a:schemeClr val="dk1"/>
              </a:solidFill>
              <a:latin typeface="Average"/>
              <a:ea typeface="Average"/>
              <a:cs typeface="Average"/>
              <a:sym typeface="Average"/>
            </a:endParaRPr>
          </a:p>
        </p:txBody>
      </p:sp>
      <p:sp>
        <p:nvSpPr>
          <p:cNvPr id="288" name="Google Shape;288;p28"/>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Future Work for Project 1</a:t>
            </a:r>
            <a:endParaRPr/>
          </a:p>
        </p:txBody>
      </p:sp>
      <p:sp>
        <p:nvSpPr>
          <p:cNvPr id="294" name="Google Shape;294;p29"/>
          <p:cNvSpPr txBox="1"/>
          <p:nvPr>
            <p:ph idx="1" type="body"/>
          </p:nvPr>
        </p:nvSpPr>
        <p:spPr>
          <a:xfrm>
            <a:off x="311700" y="923875"/>
            <a:ext cx="8520600" cy="39927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935"/>
              <a:buNone/>
            </a:pPr>
            <a:r>
              <a:rPr b="1" lang="en" sz="1350"/>
              <a:t>Insights</a:t>
            </a:r>
            <a:endParaRPr b="1" sz="1350"/>
          </a:p>
          <a:p>
            <a:pPr indent="0" lvl="0" marL="0" rtl="0" algn="just">
              <a:lnSpc>
                <a:spcPct val="105000"/>
              </a:lnSpc>
              <a:spcBef>
                <a:spcPts val="1200"/>
              </a:spcBef>
              <a:spcAft>
                <a:spcPts val="0"/>
              </a:spcAft>
              <a:buSzPts val="935"/>
              <a:buNone/>
            </a:pPr>
            <a:r>
              <a:rPr lang="en" sz="1350"/>
              <a:t>1) May, June and July has the highest number of accidents in both the year.</a:t>
            </a:r>
            <a:endParaRPr sz="1350"/>
          </a:p>
          <a:p>
            <a:pPr indent="0" lvl="0" marL="0" rtl="0" algn="just">
              <a:lnSpc>
                <a:spcPct val="105000"/>
              </a:lnSpc>
              <a:spcBef>
                <a:spcPts val="1200"/>
              </a:spcBef>
              <a:spcAft>
                <a:spcPts val="0"/>
              </a:spcAft>
              <a:buSzPts val="935"/>
              <a:buNone/>
            </a:pPr>
            <a:r>
              <a:rPr lang="en" sz="1350"/>
              <a:t>2) Maximum accidents take place between noon 12 till evening 7.</a:t>
            </a:r>
            <a:endParaRPr sz="1350"/>
          </a:p>
          <a:p>
            <a:pPr indent="0" lvl="0" marL="0" rtl="0" algn="just">
              <a:lnSpc>
                <a:spcPct val="105000"/>
              </a:lnSpc>
              <a:spcBef>
                <a:spcPts val="1200"/>
              </a:spcBef>
              <a:spcAft>
                <a:spcPts val="0"/>
              </a:spcAft>
              <a:buSzPts val="935"/>
              <a:buNone/>
            </a:pPr>
            <a:r>
              <a:rPr lang="en" sz="1350"/>
              <a:t>3) The majority of accidents in Cologne caused slight injuries (7,956), followed by 1,337 incidents resulting in serious injuries, and 41 accidents leading to fatalities.</a:t>
            </a:r>
            <a:endParaRPr sz="1350"/>
          </a:p>
          <a:p>
            <a:pPr indent="0" lvl="0" marL="0" rtl="0" algn="just">
              <a:lnSpc>
                <a:spcPct val="105000"/>
              </a:lnSpc>
              <a:spcBef>
                <a:spcPts val="1200"/>
              </a:spcBef>
              <a:spcAft>
                <a:spcPts val="0"/>
              </a:spcAft>
              <a:buSzPts val="935"/>
              <a:buNone/>
            </a:pPr>
            <a:r>
              <a:rPr lang="en" sz="1350"/>
              <a:t>4) Collisions with turning or crossing vehicles are the most common accidents in Cologne, with 2,412 cases, followed by other accident types at 2,024 cases.</a:t>
            </a:r>
            <a:endParaRPr sz="1350"/>
          </a:p>
          <a:p>
            <a:pPr indent="0" lvl="0" marL="0" rtl="0" algn="just">
              <a:lnSpc>
                <a:spcPct val="105000"/>
              </a:lnSpc>
              <a:spcBef>
                <a:spcPts val="1200"/>
              </a:spcBef>
              <a:spcAft>
                <a:spcPts val="0"/>
              </a:spcAft>
              <a:buSzPts val="935"/>
              <a:buNone/>
            </a:pPr>
            <a:r>
              <a:rPr lang="en" sz="1350"/>
              <a:t>5) Daylight conditions witnessed the highest number of accidents in Cologne, totaling 6,989 cases, significantly surpassing accidents during dark (1,883 cases) and dusk (462 cases).</a:t>
            </a:r>
            <a:endParaRPr sz="1350"/>
          </a:p>
          <a:p>
            <a:pPr indent="0" lvl="0" marL="0" rtl="0" algn="just">
              <a:lnSpc>
                <a:spcPct val="105000"/>
              </a:lnSpc>
              <a:spcBef>
                <a:spcPts val="1200"/>
              </a:spcBef>
              <a:spcAft>
                <a:spcPts val="0"/>
              </a:spcAft>
              <a:buSzPts val="935"/>
              <a:buNone/>
            </a:pPr>
            <a:r>
              <a:rPr b="1" lang="en" sz="1350"/>
              <a:t>Future Work</a:t>
            </a:r>
            <a:endParaRPr b="1" sz="1350"/>
          </a:p>
          <a:p>
            <a:pPr indent="0" lvl="0" marL="0" rtl="0" algn="just">
              <a:lnSpc>
                <a:spcPct val="105000"/>
              </a:lnSpc>
              <a:spcBef>
                <a:spcPts val="1200"/>
              </a:spcBef>
              <a:spcAft>
                <a:spcPts val="1200"/>
              </a:spcAft>
              <a:buNone/>
            </a:pPr>
            <a:r>
              <a:rPr lang="en" sz="1350"/>
              <a:t>Incorporating weather data, urban development information, or even socio-economic factors may provide a more holistic understanding. Moreover, expanding the dataset to include a more extended time frame or incorporating real-time data could capture dynamic changes in accident trends and contribute to more robust conclusions.</a:t>
            </a:r>
            <a:endParaRPr b="1" sz="13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30"/>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Future Work for Project 2</a:t>
            </a:r>
            <a:endParaRPr/>
          </a:p>
        </p:txBody>
      </p:sp>
      <p:sp>
        <p:nvSpPr>
          <p:cNvPr id="300" name="Google Shape;300;p30"/>
          <p:cNvSpPr txBox="1"/>
          <p:nvPr>
            <p:ph idx="1" type="body"/>
          </p:nvPr>
        </p:nvSpPr>
        <p:spPr>
          <a:xfrm>
            <a:off x="311700" y="13048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b="1" lang="en"/>
              <a:t>Insights</a:t>
            </a:r>
            <a:endParaRPr b="1"/>
          </a:p>
          <a:p>
            <a:pPr indent="0" lvl="0" marL="0" rtl="0" algn="just">
              <a:spcBef>
                <a:spcPts val="1200"/>
              </a:spcBef>
              <a:spcAft>
                <a:spcPts val="0"/>
              </a:spcAft>
              <a:buNone/>
            </a:pPr>
            <a:r>
              <a:rPr lang="en"/>
              <a:t>1) In all the years the street with most bikers has been : Venloer Straße</a:t>
            </a:r>
            <a:endParaRPr/>
          </a:p>
          <a:p>
            <a:pPr indent="0" lvl="0" marL="0" rtl="0" algn="just">
              <a:spcBef>
                <a:spcPts val="1200"/>
              </a:spcBef>
              <a:spcAft>
                <a:spcPts val="0"/>
              </a:spcAft>
              <a:buNone/>
            </a:pPr>
            <a:r>
              <a:rPr lang="en"/>
              <a:t>2) And the street with the least bikers has been : Vorgebirgspark</a:t>
            </a:r>
            <a:endParaRPr/>
          </a:p>
          <a:p>
            <a:pPr indent="0" lvl="0" marL="0" rtl="0" algn="just">
              <a:spcBef>
                <a:spcPts val="1200"/>
              </a:spcBef>
              <a:spcAft>
                <a:spcPts val="0"/>
              </a:spcAft>
              <a:buNone/>
            </a:pPr>
            <a:r>
              <a:rPr lang="en"/>
              <a:t>3) The bicycle traffic has remained constant over these years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b="1" lang="en"/>
              <a:t>Future Work</a:t>
            </a:r>
            <a:endParaRPr b="1"/>
          </a:p>
          <a:p>
            <a:pPr indent="0" lvl="0" marL="0" rtl="0" algn="just">
              <a:spcBef>
                <a:spcPts val="1200"/>
              </a:spcBef>
              <a:spcAft>
                <a:spcPts val="1200"/>
              </a:spcAft>
              <a:buNone/>
            </a:pPr>
            <a:r>
              <a:rPr lang="en"/>
              <a:t>In the future, this project aims to analyze recent data, uncover seasonal patterns, explore demographic influences, and correlate trends with infrastructure changes. Machine learning models and user surveys will can also enhance predictive insights and qualitative understanding.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31"/>
          <p:cNvSpPr txBox="1"/>
          <p:nvPr>
            <p:ph type="title"/>
          </p:nvPr>
        </p:nvSpPr>
        <p:spPr>
          <a:xfrm>
            <a:off x="311700" y="2135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69" name="Google Shape;69;p14"/>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14"/>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4"/>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4"/>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4"/>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4"/>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75" name="Google Shape;75;p14"/>
          <p:cNvCxnSpPr>
            <a:stCxn id="70"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76" name="Google Shape;76;p14"/>
          <p:cNvCxnSpPr>
            <a:stCxn id="71"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77" name="Google Shape;77;p14"/>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78" name="Google Shape;78;p14"/>
          <p:cNvCxnSpPr>
            <a:stCxn id="74"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79" name="Google Shape;79;p14"/>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80" name="Google Shape;80;p14"/>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Average"/>
                <a:ea typeface="Average"/>
                <a:cs typeface="Average"/>
                <a:sym typeface="Average"/>
              </a:rPr>
              <a:t>Introduction</a:t>
            </a:r>
            <a:endParaRPr i="0" sz="2400" u="none" cap="none" strike="noStrike">
              <a:solidFill>
                <a:srgbClr val="FFFFFF"/>
              </a:solidFill>
              <a:latin typeface="Average"/>
              <a:ea typeface="Average"/>
              <a:cs typeface="Average"/>
              <a:sym typeface="Average"/>
            </a:endParaRPr>
          </a:p>
        </p:txBody>
      </p:sp>
      <p:sp>
        <p:nvSpPr>
          <p:cNvPr id="81" name="Google Shape;81;p14"/>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82" name="Google Shape;82;p14"/>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83" name="Google Shape;83;p14"/>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84" name="Google Shape;84;p14"/>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1:- Analysis of Road Accidents in Cologne</a:t>
            </a:r>
            <a:endParaRPr/>
          </a:p>
        </p:txBody>
      </p:sp>
      <p:sp>
        <p:nvSpPr>
          <p:cNvPr id="90" name="Google Shape;90;p15"/>
          <p:cNvSpPr txBox="1"/>
          <p:nvPr>
            <p:ph idx="1" type="body"/>
          </p:nvPr>
        </p:nvSpPr>
        <p:spPr>
          <a:xfrm>
            <a:off x="311700" y="1152475"/>
            <a:ext cx="8520600" cy="37809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t>Project Scope</a:t>
            </a:r>
            <a:endParaRPr b="1"/>
          </a:p>
          <a:p>
            <a:pPr indent="0" lvl="0" marL="0" rtl="0" algn="just">
              <a:spcBef>
                <a:spcPts val="1200"/>
              </a:spcBef>
              <a:spcAft>
                <a:spcPts val="0"/>
              </a:spcAft>
              <a:buNone/>
            </a:pPr>
            <a:r>
              <a:rPr lang="en"/>
              <a:t>This project embarks on an extensive analysis of traffic-related incidents that occurred within the city of Cologne throughout the calendar years of 2017 and 2018. In unraveling the stories hidden within every accident, our project focuses on Cologne's streets in 2017 and 2018, seeking insights for a safer future</a:t>
            </a:r>
            <a:endParaRPr/>
          </a:p>
          <a:p>
            <a:pPr indent="0" lvl="0" marL="0" rtl="0" algn="just">
              <a:spcBef>
                <a:spcPts val="1200"/>
              </a:spcBef>
              <a:spcAft>
                <a:spcPts val="0"/>
              </a:spcAft>
              <a:buNone/>
            </a:pPr>
            <a:r>
              <a:rPr b="1" lang="en"/>
              <a:t>Focus of the Analysis</a:t>
            </a:r>
            <a:endParaRPr b="1"/>
          </a:p>
          <a:p>
            <a:pPr indent="0" lvl="0" marL="0" rtl="0" algn="just">
              <a:spcBef>
                <a:spcPts val="1200"/>
              </a:spcBef>
              <a:spcAft>
                <a:spcPts val="0"/>
              </a:spcAft>
              <a:buNone/>
            </a:pPr>
            <a:r>
              <a:rPr lang="en"/>
              <a:t>This study dives into various aspects: firstly, the moths which have the highest number of accident, what time of the day does maximum number of accidents happen, understanding the types of accidents, how lighting conditions affect incident rates, and the impact of road conditions. Additionally, we'll closely examine the unique characteristics that set apart bicycle accidents from vehicular ones.</a:t>
            </a:r>
            <a:endParaRPr/>
          </a:p>
          <a:p>
            <a:pPr indent="0" lvl="0" marL="0" rtl="0" algn="just">
              <a:spcBef>
                <a:spcPts val="1200"/>
              </a:spcBef>
              <a:spcAft>
                <a:spcPts val="0"/>
              </a:spcAft>
              <a:buNone/>
            </a:pPr>
            <a:r>
              <a:rPr b="1" lang="en"/>
              <a:t>Project Goal</a:t>
            </a:r>
            <a:endParaRPr b="1"/>
          </a:p>
          <a:p>
            <a:pPr indent="0" lvl="0" marL="0" rtl="0" algn="just">
              <a:spcBef>
                <a:spcPts val="1200"/>
              </a:spcBef>
              <a:spcAft>
                <a:spcPts val="1200"/>
              </a:spcAft>
              <a:buNone/>
            </a:pPr>
            <a:r>
              <a:rPr lang="en"/>
              <a:t>This project is driven by a dedication to urban safety and preventing accidents strategically. By breaking down statistical patterns systematically, we aim to provide stakeholders with evidence-based insights. The ultimate goal is to contribute to creating a city environment marked by careful planning and improved safety standards.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6"/>
          <p:cNvSpPr txBox="1"/>
          <p:nvPr>
            <p:ph type="title"/>
          </p:nvPr>
        </p:nvSpPr>
        <p:spPr>
          <a:xfrm>
            <a:off x="311700" y="292625"/>
            <a:ext cx="8520600" cy="98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2:- Bicycle Traffic in Cologne: An increase or decrease in the traffic</a:t>
            </a:r>
            <a:endParaRPr/>
          </a:p>
        </p:txBody>
      </p:sp>
      <p:sp>
        <p:nvSpPr>
          <p:cNvPr id="96" name="Google Shape;96;p16"/>
          <p:cNvSpPr txBox="1"/>
          <p:nvPr>
            <p:ph idx="1" type="body"/>
          </p:nvPr>
        </p:nvSpPr>
        <p:spPr>
          <a:xfrm>
            <a:off x="311700" y="1533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t>Project Scope</a:t>
            </a:r>
            <a:endParaRPr b="1"/>
          </a:p>
          <a:p>
            <a:pPr indent="0" lvl="0" marL="0" rtl="0" algn="just">
              <a:spcBef>
                <a:spcPts val="1200"/>
              </a:spcBef>
              <a:spcAft>
                <a:spcPts val="0"/>
              </a:spcAft>
              <a:buNone/>
            </a:pPr>
            <a:r>
              <a:rPr lang="en"/>
              <a:t>This project explores Cologne's cycling trends using data from 17 counting points, spanning 2020 to 2022. The online platform makes it easy to explore individual points, providing a detailed look at bicycle traffic dynamics in the city.</a:t>
            </a:r>
            <a:endParaRPr/>
          </a:p>
          <a:p>
            <a:pPr indent="0" lvl="0" marL="0" rtl="0" algn="just">
              <a:spcBef>
                <a:spcPts val="1200"/>
              </a:spcBef>
              <a:spcAft>
                <a:spcPts val="0"/>
              </a:spcAft>
              <a:buNone/>
            </a:pPr>
            <a:r>
              <a:rPr b="1" lang="en"/>
              <a:t>Focus of the Analysis</a:t>
            </a:r>
            <a:endParaRPr b="1"/>
          </a:p>
          <a:p>
            <a:pPr indent="0" lvl="0" marL="0" rtl="0" algn="just">
              <a:spcBef>
                <a:spcPts val="1200"/>
              </a:spcBef>
              <a:spcAft>
                <a:spcPts val="0"/>
              </a:spcAft>
              <a:buNone/>
            </a:pPr>
            <a:r>
              <a:rPr lang="en"/>
              <a:t>This analysis looks at how bicycle traffic has changed over the years, using data from 2020 and 2021. We're trying to find out if cycling has increased, decreased, or stayed about the same. The online mapping tool helps us understand these changes more thoroughly.</a:t>
            </a:r>
            <a:endParaRPr/>
          </a:p>
          <a:p>
            <a:pPr indent="0" lvl="0" marL="0" rtl="0" algn="just">
              <a:spcBef>
                <a:spcPts val="1200"/>
              </a:spcBef>
              <a:spcAft>
                <a:spcPts val="0"/>
              </a:spcAft>
              <a:buNone/>
            </a:pPr>
            <a:r>
              <a:rPr b="1" lang="en"/>
              <a:t>Project Goal</a:t>
            </a:r>
            <a:endParaRPr b="1"/>
          </a:p>
          <a:p>
            <a:pPr indent="0" lvl="0" marL="0" rtl="0" algn="just">
              <a:spcBef>
                <a:spcPts val="1200"/>
              </a:spcBef>
              <a:spcAft>
                <a:spcPts val="1200"/>
              </a:spcAft>
              <a:buNone/>
            </a:pPr>
            <a:r>
              <a:rPr lang="en"/>
              <a:t>Our main goal is to provide useful information about how bicycle traffic is changing. This information can help with city planning and efforts to create more sustainable and cyclist-friendly environments in Cologne. I want to share data-driven insights with decision-makers, urban planners, and the community.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216425"/>
            <a:ext cx="8520600" cy="56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verage"/>
                <a:ea typeface="Average"/>
                <a:cs typeface="Average"/>
                <a:sym typeface="Average"/>
              </a:rPr>
              <a:t>Methods</a:t>
            </a:r>
            <a:endParaRPr>
              <a:latin typeface="Average"/>
              <a:ea typeface="Average"/>
              <a:cs typeface="Average"/>
              <a:sym typeface="Average"/>
            </a:endParaRPr>
          </a:p>
        </p:txBody>
      </p:sp>
      <p:grpSp>
        <p:nvGrpSpPr>
          <p:cNvPr id="102" name="Google Shape;102;p17"/>
          <p:cNvGrpSpPr/>
          <p:nvPr/>
        </p:nvGrpSpPr>
        <p:grpSpPr>
          <a:xfrm>
            <a:off x="61525" y="798052"/>
            <a:ext cx="2754512" cy="4087985"/>
            <a:chOff x="0" y="1189989"/>
            <a:chExt cx="2726700" cy="3413481"/>
          </a:xfrm>
        </p:grpSpPr>
        <p:sp>
          <p:nvSpPr>
            <p:cNvPr id="103" name="Google Shape;103;p17"/>
            <p:cNvSpPr/>
            <p:nvPr/>
          </p:nvSpPr>
          <p:spPr>
            <a:xfrm>
              <a:off x="0" y="1189989"/>
              <a:ext cx="2726700" cy="669000"/>
            </a:xfrm>
            <a:prstGeom prst="homePlate">
              <a:avLst>
                <a:gd fmla="val 50000" name="adj"/>
              </a:avLst>
            </a:prstGeom>
            <a:solidFill>
              <a:srgbClr val="155B5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Data Source</a:t>
              </a:r>
              <a:endParaRPr>
                <a:solidFill>
                  <a:srgbClr val="FFFFFF"/>
                </a:solidFill>
                <a:latin typeface="Average"/>
                <a:ea typeface="Average"/>
                <a:cs typeface="Average"/>
                <a:sym typeface="Average"/>
              </a:endParaRPr>
            </a:p>
          </p:txBody>
        </p:sp>
        <p:sp>
          <p:nvSpPr>
            <p:cNvPr id="104" name="Google Shape;104;p17"/>
            <p:cNvSpPr txBox="1"/>
            <p:nvPr/>
          </p:nvSpPr>
          <p:spPr>
            <a:xfrm>
              <a:off x="58924" y="1987771"/>
              <a:ext cx="22569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We gathered crucial datasets from reputable sources, such as the accident atlas and police accident statistics for road accidents, and automatic counting points for cycling traffic. These sources provide comprehensive insights into accident locations, types, and conditions, as well as trends in bicycle traffic over the years. The selection of reliable and diverse data sources forms the cornerstone of our analysis.</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p:txBody>
        </p:sp>
      </p:grpSp>
      <p:grpSp>
        <p:nvGrpSpPr>
          <p:cNvPr id="105" name="Google Shape;105;p17"/>
          <p:cNvGrpSpPr/>
          <p:nvPr/>
        </p:nvGrpSpPr>
        <p:grpSpPr>
          <a:xfrm>
            <a:off x="2348037" y="797795"/>
            <a:ext cx="2567221" cy="4095092"/>
            <a:chOff x="2263425" y="1189775"/>
            <a:chExt cx="2541300" cy="3419415"/>
          </a:xfrm>
        </p:grpSpPr>
        <p:sp>
          <p:nvSpPr>
            <p:cNvPr id="106" name="Google Shape;106;p17"/>
            <p:cNvSpPr/>
            <p:nvPr/>
          </p:nvSpPr>
          <p:spPr>
            <a:xfrm>
              <a:off x="2263425" y="1189775"/>
              <a:ext cx="2541300" cy="669000"/>
            </a:xfrm>
            <a:prstGeom prst="chevron">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Data Engineering (Cleaning and Pipeline Creation)</a:t>
              </a:r>
              <a:endParaRPr>
                <a:solidFill>
                  <a:srgbClr val="FFFFFF"/>
                </a:solidFill>
                <a:latin typeface="Average"/>
                <a:ea typeface="Average"/>
                <a:cs typeface="Average"/>
                <a:sym typeface="Average"/>
              </a:endParaRPr>
            </a:p>
          </p:txBody>
        </p:sp>
        <p:sp>
          <p:nvSpPr>
            <p:cNvPr id="107" name="Google Shape;107;p17"/>
            <p:cNvSpPr txBox="1"/>
            <p:nvPr/>
          </p:nvSpPr>
          <p:spPr>
            <a:xfrm>
              <a:off x="2357206" y="1993490"/>
              <a:ext cx="21078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This stage involves cleaning and transforming the raw data to make it suitable for exploration. Irrelevant columns are dropped, and necessary columns are renamed for clarity. Additionally, values are replaced with their actual meanings to enhance interpretability. The cleaned data is then structured into a systematic pipeline, streamlining the subsequent analysis.</a:t>
              </a:r>
              <a:endParaRPr sz="1200">
                <a:solidFill>
                  <a:schemeClr val="dk1"/>
                </a:solidFill>
                <a:latin typeface="Average"/>
                <a:ea typeface="Average"/>
                <a:cs typeface="Average"/>
                <a:sym typeface="Average"/>
              </a:endParaRPr>
            </a:p>
          </p:txBody>
        </p:sp>
      </p:grpSp>
      <p:grpSp>
        <p:nvGrpSpPr>
          <p:cNvPr id="108" name="Google Shape;108;p17"/>
          <p:cNvGrpSpPr/>
          <p:nvPr/>
        </p:nvGrpSpPr>
        <p:grpSpPr>
          <a:xfrm>
            <a:off x="4435665" y="797795"/>
            <a:ext cx="2567221" cy="4095092"/>
            <a:chOff x="4329974" y="1189775"/>
            <a:chExt cx="2541300" cy="3419415"/>
          </a:xfrm>
        </p:grpSpPr>
        <p:sp>
          <p:nvSpPr>
            <p:cNvPr id="109" name="Google Shape;109;p17"/>
            <p:cNvSpPr/>
            <p:nvPr/>
          </p:nvSpPr>
          <p:spPr>
            <a:xfrm>
              <a:off x="4329974" y="1189775"/>
              <a:ext cx="2541300" cy="669000"/>
            </a:xfrm>
            <a:prstGeom prst="chevron">
              <a:avLst>
                <a:gd fmla="val 50000" name="adj"/>
              </a:avLst>
            </a:prstGeom>
            <a:solidFill>
              <a:srgbClr val="1D7E7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Exploratory Data Analysis</a:t>
              </a:r>
              <a:endParaRPr>
                <a:solidFill>
                  <a:srgbClr val="FFFFFF"/>
                </a:solidFill>
                <a:latin typeface="Average"/>
                <a:ea typeface="Average"/>
                <a:cs typeface="Average"/>
                <a:sym typeface="Average"/>
              </a:endParaRPr>
            </a:p>
          </p:txBody>
        </p:sp>
        <p:sp>
          <p:nvSpPr>
            <p:cNvPr id="110" name="Google Shape;110;p17"/>
            <p:cNvSpPr txBox="1"/>
            <p:nvPr/>
          </p:nvSpPr>
          <p:spPr>
            <a:xfrm>
              <a:off x="4525836" y="1993490"/>
              <a:ext cx="21252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With the cleaned dataset in place, the Exploratory Data Analysis (EDA) stage begins. Here, statistical and visual techniques are employed to unearth patterns, trends, and insights within the data. EDA allows us to understand the distribution of accidents, identify key factors influencing incidents, and make initial observations that will guide more in-depth analysis.</a:t>
              </a:r>
              <a:endParaRPr sz="1200">
                <a:solidFill>
                  <a:schemeClr val="dk1"/>
                </a:solidFill>
                <a:latin typeface="Average"/>
                <a:ea typeface="Average"/>
                <a:cs typeface="Average"/>
                <a:sym typeface="Average"/>
              </a:endParaRPr>
            </a:p>
          </p:txBody>
        </p:sp>
      </p:grpSp>
      <p:grpSp>
        <p:nvGrpSpPr>
          <p:cNvPr id="111" name="Google Shape;111;p17"/>
          <p:cNvGrpSpPr/>
          <p:nvPr/>
        </p:nvGrpSpPr>
        <p:grpSpPr>
          <a:xfrm>
            <a:off x="6523511" y="797795"/>
            <a:ext cx="2567221" cy="4095092"/>
            <a:chOff x="6396739" y="1189775"/>
            <a:chExt cx="2541300" cy="3419415"/>
          </a:xfrm>
        </p:grpSpPr>
        <p:sp>
          <p:nvSpPr>
            <p:cNvPr id="112" name="Google Shape;112;p17"/>
            <p:cNvSpPr/>
            <p:nvPr/>
          </p:nvSpPr>
          <p:spPr>
            <a:xfrm>
              <a:off x="6396739" y="1189775"/>
              <a:ext cx="2541300" cy="6690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Results</a:t>
              </a:r>
              <a:endParaRPr>
                <a:solidFill>
                  <a:srgbClr val="FFFFFF"/>
                </a:solidFill>
                <a:latin typeface="Average"/>
                <a:ea typeface="Average"/>
                <a:cs typeface="Average"/>
                <a:sym typeface="Average"/>
              </a:endParaRPr>
            </a:p>
          </p:txBody>
        </p:sp>
        <p:sp>
          <p:nvSpPr>
            <p:cNvPr id="113" name="Google Shape;113;p17"/>
            <p:cNvSpPr txBox="1"/>
            <p:nvPr/>
          </p:nvSpPr>
          <p:spPr>
            <a:xfrm>
              <a:off x="6714908" y="1993490"/>
              <a:ext cx="20385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The final stage focuses on presenting the analyzed data in a fitting format without interpretation. This may include creating tables, diagrams, figures, or similar visual representations that effectively convey the findings. The results stage lays the groundwork for the subsequent interpretation and discussion of the project's outcomes.</a:t>
              </a:r>
              <a:endParaRPr sz="1200">
                <a:solidFill>
                  <a:schemeClr val="dk1"/>
                </a:solidFill>
                <a:latin typeface="Average"/>
                <a:ea typeface="Average"/>
                <a:cs typeface="Average"/>
                <a:sym typeface="Averag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pic>
        <p:nvPicPr>
          <p:cNvPr id="118" name="Google Shape;118;p18"/>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119" name="Google Shape;119;p18"/>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18"/>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18"/>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p18"/>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18"/>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18"/>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125" name="Google Shape;125;p18"/>
          <p:cNvCxnSpPr>
            <a:stCxn id="120"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126" name="Google Shape;126;p18"/>
          <p:cNvCxnSpPr>
            <a:stCxn id="121"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127" name="Google Shape;127;p18"/>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128" name="Google Shape;128;p18"/>
          <p:cNvCxnSpPr>
            <a:stCxn id="124"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129" name="Google Shape;129;p18"/>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130" name="Google Shape;130;p18"/>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131" name="Google Shape;131;p18"/>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chemeClr val="dk1"/>
                </a:solidFill>
                <a:latin typeface="Average"/>
                <a:ea typeface="Average"/>
                <a:cs typeface="Average"/>
                <a:sym typeface="Average"/>
              </a:rPr>
              <a:t>Data Sources</a:t>
            </a:r>
            <a:endParaRPr sz="2400">
              <a:solidFill>
                <a:schemeClr val="dk1"/>
              </a:solidFill>
              <a:latin typeface="Average"/>
              <a:ea typeface="Average"/>
              <a:cs typeface="Average"/>
              <a:sym typeface="Average"/>
            </a:endParaRPr>
          </a:p>
        </p:txBody>
      </p:sp>
      <p:sp>
        <p:nvSpPr>
          <p:cNvPr id="132" name="Google Shape;132;p18"/>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133" name="Google Shape;133;p18"/>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134" name="Google Shape;134;p18"/>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140" name="Google Shape;140;p19"/>
          <p:cNvSpPr txBox="1"/>
          <p:nvPr>
            <p:ph idx="1" type="body"/>
          </p:nvPr>
        </p:nvSpPr>
        <p:spPr>
          <a:xfrm>
            <a:off x="311700" y="1228675"/>
            <a:ext cx="8520600" cy="3416400"/>
          </a:xfrm>
          <a:prstGeom prst="rect">
            <a:avLst/>
          </a:prstGeom>
        </p:spPr>
        <p:txBody>
          <a:bodyPr anchorCtr="0" anchor="t" bIns="91425" lIns="91425" spcFirstLastPara="1" rIns="91425" wrap="square" tIns="91425">
            <a:normAutofit fontScale="77500"/>
          </a:bodyPr>
          <a:lstStyle/>
          <a:p>
            <a:pPr indent="0" lvl="0" marL="0" rtl="0" algn="just">
              <a:spcBef>
                <a:spcPts val="0"/>
              </a:spcBef>
              <a:spcAft>
                <a:spcPts val="0"/>
              </a:spcAft>
              <a:buNone/>
            </a:pPr>
            <a:r>
              <a:rPr b="1" lang="en"/>
              <a:t>Data Sources and Dataset Description for Project 1:</a:t>
            </a:r>
            <a:endParaRPr b="1"/>
          </a:p>
          <a:p>
            <a:pPr indent="0" lvl="0" marL="0" rtl="0" algn="just">
              <a:spcBef>
                <a:spcPts val="1200"/>
              </a:spcBef>
              <a:spcAft>
                <a:spcPts val="0"/>
              </a:spcAft>
              <a:buNone/>
            </a:pPr>
            <a:r>
              <a:rPr lang="en"/>
              <a:t>For this analysis, two datasets were employed, accessible via the following URLs:</a:t>
            </a:r>
            <a:endParaRPr/>
          </a:p>
          <a:p>
            <a:pPr indent="0" lvl="0" marL="0" rtl="0" algn="just">
              <a:spcBef>
                <a:spcPts val="1200"/>
              </a:spcBef>
              <a:spcAft>
                <a:spcPts val="0"/>
              </a:spcAft>
              <a:buNone/>
            </a:pPr>
            <a:r>
              <a:rPr lang="en"/>
              <a:t>2018 Dataset - </a:t>
            </a:r>
            <a:r>
              <a:rPr lang="en" u="sng">
                <a:solidFill>
                  <a:schemeClr val="hlink"/>
                </a:solidFill>
                <a:hlinkClick r:id="rId3"/>
              </a:rPr>
              <a:t>https://offenedaten-koeln.de/sites/default/files/Unfallstatistik%20K%C3%B6ln%202018.csv</a:t>
            </a:r>
            <a:endParaRPr/>
          </a:p>
          <a:p>
            <a:pPr indent="0" lvl="0" marL="0" rtl="0" algn="just">
              <a:spcBef>
                <a:spcPts val="1200"/>
              </a:spcBef>
              <a:spcAft>
                <a:spcPts val="0"/>
              </a:spcAft>
              <a:buNone/>
            </a:pPr>
            <a:r>
              <a:rPr lang="en"/>
              <a:t>2017 Dataset - </a:t>
            </a:r>
            <a:r>
              <a:rPr lang="en" u="sng">
                <a:solidFill>
                  <a:schemeClr val="hlink"/>
                </a:solidFill>
                <a:hlinkClick r:id="rId4"/>
              </a:rPr>
              <a:t>https://offenedaten-koeln.de/sites/default/files/Unfallstatistik%20K%C3%B6ln%202017.csv</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The datasets contain detailed information on traffic-related incidents in Cologne for the respective years, encompassing variables such as the year of occurrence, month, hour, weekday, accident category, accident type, lighting conditions, involvement of bicycles and cars, and road conditions.</a:t>
            </a:r>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t>
            </a:r>
            <a:endParaRPr/>
          </a:p>
        </p:txBody>
      </p:sp>
      <p:sp>
        <p:nvSpPr>
          <p:cNvPr id="146" name="Google Shape;146;p20"/>
          <p:cNvSpPr txBox="1"/>
          <p:nvPr>
            <p:ph idx="1" type="body"/>
          </p:nvPr>
        </p:nvSpPr>
        <p:spPr>
          <a:xfrm>
            <a:off x="216300" y="1228675"/>
            <a:ext cx="8775000" cy="3621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770"/>
              <a:buNone/>
            </a:pPr>
            <a:r>
              <a:rPr b="1" lang="en" sz="1360"/>
              <a:t>Data Sources and Dataset Description for Project 2:</a:t>
            </a:r>
            <a:endParaRPr b="1" sz="1360"/>
          </a:p>
          <a:p>
            <a:pPr indent="0" lvl="0" marL="0" rtl="0" algn="l">
              <a:lnSpc>
                <a:spcPct val="95000"/>
              </a:lnSpc>
              <a:spcBef>
                <a:spcPts val="1200"/>
              </a:spcBef>
              <a:spcAft>
                <a:spcPts val="0"/>
              </a:spcAft>
              <a:buSzPts val="770"/>
              <a:buNone/>
            </a:pPr>
            <a:r>
              <a:rPr lang="en" sz="1360"/>
              <a:t>The primary data sources for this analysis include two datasets from bicycle counting points in Cologne. The datasets were obtained from the following URLs:</a:t>
            </a:r>
            <a:endParaRPr sz="1360"/>
          </a:p>
          <a:p>
            <a:pPr indent="0" lvl="0" marL="0" rtl="0" algn="l">
              <a:lnSpc>
                <a:spcPct val="95000"/>
              </a:lnSpc>
              <a:spcBef>
                <a:spcPts val="1200"/>
              </a:spcBef>
              <a:spcAft>
                <a:spcPts val="0"/>
              </a:spcAft>
              <a:buSzPts val="770"/>
              <a:buNone/>
            </a:pPr>
            <a:r>
              <a:rPr lang="en" sz="1360"/>
              <a:t>2022 Dataset - </a:t>
            </a:r>
            <a:r>
              <a:rPr lang="en" sz="1360" u="sng">
                <a:solidFill>
                  <a:schemeClr val="hlink"/>
                </a:solidFill>
                <a:hlinkClick r:id="rId3"/>
              </a:rPr>
              <a:t>https://offenedaten-koeln.de/sites/default/files/Radverkehr%20f%C3%BCr%20Offene%20Daten%20K%C3%B6ln%202022.csv</a:t>
            </a:r>
            <a:endParaRPr sz="1360"/>
          </a:p>
          <a:p>
            <a:pPr indent="0" lvl="0" marL="0" rtl="0" algn="l">
              <a:lnSpc>
                <a:spcPct val="95000"/>
              </a:lnSpc>
              <a:spcBef>
                <a:spcPts val="1200"/>
              </a:spcBef>
              <a:spcAft>
                <a:spcPts val="0"/>
              </a:spcAft>
              <a:buSzPts val="770"/>
              <a:buNone/>
            </a:pPr>
            <a:r>
              <a:rPr lang="en" sz="1360"/>
              <a:t>2021 Dataset - </a:t>
            </a:r>
            <a:r>
              <a:rPr lang="en" sz="1360" u="sng">
                <a:solidFill>
                  <a:schemeClr val="hlink"/>
                </a:solidFill>
                <a:hlinkClick r:id="rId4"/>
              </a:rPr>
              <a:t>https://offenedaten-koeln.de/sites/default/files/Radverkehr%20f%C3%BCr%20Offene%20Daten%20K%C3%B6ln%202021.csv</a:t>
            </a:r>
            <a:endParaRPr sz="1360"/>
          </a:p>
          <a:p>
            <a:pPr indent="0" lvl="0" marL="0" rtl="0" algn="l">
              <a:lnSpc>
                <a:spcPct val="95000"/>
              </a:lnSpc>
              <a:spcBef>
                <a:spcPts val="1200"/>
              </a:spcBef>
              <a:spcAft>
                <a:spcPts val="0"/>
              </a:spcAft>
              <a:buSzPts val="770"/>
              <a:buNone/>
            </a:pPr>
            <a:r>
              <a:rPr lang="en" sz="1360"/>
              <a:t>2020 Dataset - </a:t>
            </a:r>
            <a:r>
              <a:rPr lang="en" sz="1360" u="sng">
                <a:solidFill>
                  <a:schemeClr val="hlink"/>
                </a:solidFill>
                <a:hlinkClick r:id="rId5"/>
              </a:rPr>
              <a:t>https://offenedaten-koeln.de/sites/default/files/Fahrrad_Zaehlstellen_Koeln_2020.csv</a:t>
            </a:r>
            <a:endParaRPr sz="1360"/>
          </a:p>
          <a:p>
            <a:pPr indent="0" lvl="0" marL="0" rtl="0" algn="just">
              <a:lnSpc>
                <a:spcPct val="95000"/>
              </a:lnSpc>
              <a:spcBef>
                <a:spcPts val="1200"/>
              </a:spcBef>
              <a:spcAft>
                <a:spcPts val="0"/>
              </a:spcAft>
              <a:buSzPts val="770"/>
              <a:buNone/>
            </a:pPr>
            <a:r>
              <a:rPr lang="en" sz="1360"/>
              <a:t>This dataset provides a rich temporal perspective on bicycle traffic dynamics within the city. The counting points offer a comprehensive view, capturing the ebb and flow of cycling activity over the years.</a:t>
            </a:r>
            <a:endParaRPr sz="1360"/>
          </a:p>
          <a:p>
            <a:pPr indent="0" lvl="0" marL="0" rtl="0" algn="just">
              <a:lnSpc>
                <a:spcPct val="95000"/>
              </a:lnSpc>
              <a:spcBef>
                <a:spcPts val="1200"/>
              </a:spcBef>
              <a:spcAft>
                <a:spcPts val="1200"/>
              </a:spcAft>
              <a:buSzPts val="770"/>
              <a:buNone/>
            </a:pPr>
            <a:r>
              <a:t/>
            </a:r>
            <a:endParaRPr sz="13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pic>
        <p:nvPicPr>
          <p:cNvPr id="151" name="Google Shape;151;p21"/>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152" name="Google Shape;152;p21"/>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21"/>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21"/>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21"/>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21"/>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21"/>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158" name="Google Shape;158;p21"/>
          <p:cNvCxnSpPr>
            <a:stCxn id="153"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159" name="Google Shape;159;p21"/>
          <p:cNvCxnSpPr>
            <a:stCxn id="154"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160" name="Google Shape;160;p21"/>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161" name="Google Shape;161;p21"/>
          <p:cNvCxnSpPr>
            <a:stCxn id="157"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162" name="Google Shape;162;p21"/>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163" name="Google Shape;163;p21"/>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164" name="Google Shape;164;p21"/>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165" name="Google Shape;165;p21"/>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chemeClr val="dk1"/>
                </a:solidFill>
                <a:latin typeface="Average"/>
                <a:ea typeface="Average"/>
                <a:cs typeface="Average"/>
                <a:sym typeface="Average"/>
              </a:rPr>
              <a:t>Data Engineering Pipeline</a:t>
            </a:r>
            <a:endParaRPr i="0" sz="2400" u="none" cap="none" strike="noStrike">
              <a:solidFill>
                <a:schemeClr val="dk1"/>
              </a:solidFill>
              <a:latin typeface="Average"/>
              <a:ea typeface="Average"/>
              <a:cs typeface="Average"/>
              <a:sym typeface="Average"/>
            </a:endParaRPr>
          </a:p>
        </p:txBody>
      </p:sp>
      <p:sp>
        <p:nvSpPr>
          <p:cNvPr id="166" name="Google Shape;166;p21"/>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167" name="Google Shape;167;p21"/>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