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 id="2147483876" r:id="rId2"/>
    <p:sldMasterId id="2147483888" r:id="rId3"/>
  </p:sldMasterIdLst>
  <p:sldIdLst>
    <p:sldId id="296" r:id="rId4"/>
    <p:sldId id="305" r:id="rId5"/>
    <p:sldId id="256" r:id="rId6"/>
    <p:sldId id="271" r:id="rId7"/>
    <p:sldId id="273" r:id="rId8"/>
    <p:sldId id="297" r:id="rId9"/>
    <p:sldId id="298" r:id="rId10"/>
    <p:sldId id="303" r:id="rId11"/>
    <p:sldId id="275" r:id="rId12"/>
    <p:sldId id="258" r:id="rId13"/>
    <p:sldId id="306" r:id="rId14"/>
    <p:sldId id="278" r:id="rId15"/>
    <p:sldId id="295" r:id="rId16"/>
    <p:sldId id="286" r:id="rId17"/>
    <p:sldId id="326" r:id="rId18"/>
    <p:sldId id="327" r:id="rId19"/>
    <p:sldId id="302" r:id="rId20"/>
    <p:sldId id="318" r:id="rId21"/>
    <p:sldId id="320" r:id="rId22"/>
    <p:sldId id="321" r:id="rId23"/>
    <p:sldId id="329" r:id="rId24"/>
    <p:sldId id="317" r:id="rId25"/>
    <p:sldId id="322" r:id="rId26"/>
    <p:sldId id="323" r:id="rId27"/>
    <p:sldId id="316" r:id="rId28"/>
    <p:sldId id="330" r:id="rId29"/>
    <p:sldId id="324" r:id="rId30"/>
    <p:sldId id="307" r:id="rId31"/>
    <p:sldId id="301" r:id="rId32"/>
    <p:sldId id="309" r:id="rId33"/>
    <p:sldId id="26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7B35"/>
    <a:srgbClr val="FFE9A3"/>
    <a:srgbClr val="EE7C31"/>
    <a:srgbClr val="ED7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60"/>
  </p:normalViewPr>
  <p:slideViewPr>
    <p:cSldViewPr>
      <p:cViewPr>
        <p:scale>
          <a:sx n="76" d="100"/>
          <a:sy n="76" d="100"/>
        </p:scale>
        <p:origin x="-121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790802-5038-4421-970E-B8BDFB7310B4}" type="datetimeFigureOut">
              <a:rPr lang="en-US" smtClean="0"/>
              <a:pPr/>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8CEAC-A140-4965-8E06-477420150757}"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790802-5038-4421-970E-B8BDFB7310B4}" type="datetimeFigureOut">
              <a:rPr lang="en-US" smtClean="0"/>
              <a:pPr/>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8CEAC-A140-4965-8E06-4774201507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790802-5038-4421-970E-B8BDFB7310B4}" type="datetimeFigureOut">
              <a:rPr lang="en-US" smtClean="0"/>
              <a:pPr/>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8CEAC-A140-4965-8E06-47742015075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790802-5038-4421-970E-B8BDFB7310B4}" type="datetimeFigureOut">
              <a:rPr lang="en-US" smtClean="0"/>
              <a:pPr/>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8CEAC-A140-4965-8E06-477420150757}"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790802-5038-4421-970E-B8BDFB7310B4}" type="datetimeFigureOut">
              <a:rPr lang="en-US" smtClean="0"/>
              <a:pPr/>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8CEAC-A140-4965-8E06-477420150757}"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790802-5038-4421-970E-B8BDFB7310B4}" type="datetimeFigureOut">
              <a:rPr lang="en-US" smtClean="0"/>
              <a:pPr/>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8CEAC-A140-4965-8E06-477420150757}"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790802-5038-4421-970E-B8BDFB7310B4}" type="datetimeFigureOut">
              <a:rPr lang="en-US" smtClean="0"/>
              <a:pPr/>
              <a:t>4/30/2017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8CEAC-A140-4965-8E06-477420150757}"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790802-5038-4421-970E-B8BDFB7310B4}" type="datetimeFigureOut">
              <a:rPr lang="en-US" smtClean="0"/>
              <a:pPr/>
              <a:t>4/30/2017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08CEAC-A140-4965-8E06-477420150757}"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790802-5038-4421-970E-B8BDFB7310B4}" type="datetimeFigureOut">
              <a:rPr lang="en-US" smtClean="0"/>
              <a:pPr/>
              <a:t>4/30/2017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08CEAC-A140-4965-8E06-477420150757}"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790802-5038-4421-970E-B8BDFB7310B4}" type="datetimeFigureOut">
              <a:rPr lang="en-US" smtClean="0"/>
              <a:pPr/>
              <a:t>4/30/2017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08CEAC-A140-4965-8E06-477420150757}"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790802-5038-4421-970E-B8BDFB7310B4}" type="datetimeFigureOut">
              <a:rPr lang="en-US" smtClean="0"/>
              <a:pPr/>
              <a:t>4/30/2017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8CEAC-A140-4965-8E06-477420150757}"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790802-5038-4421-970E-B8BDFB7310B4}" type="datetimeFigureOut">
              <a:rPr lang="en-US" smtClean="0"/>
              <a:pPr/>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8CEAC-A140-4965-8E06-477420150757}"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B790802-5038-4421-970E-B8BDFB7310B4}" type="datetimeFigureOut">
              <a:rPr lang="en-US" smtClean="0"/>
              <a:pPr/>
              <a:t>4/30/2017</a:t>
            </a:fld>
            <a:endParaRPr lang="en-US"/>
          </a:p>
        </p:txBody>
      </p:sp>
      <p:sp>
        <p:nvSpPr>
          <p:cNvPr id="9" name="Slide Number Placeholder 8"/>
          <p:cNvSpPr>
            <a:spLocks noGrp="1"/>
          </p:cNvSpPr>
          <p:nvPr>
            <p:ph type="sldNum" sz="quarter" idx="11"/>
          </p:nvPr>
        </p:nvSpPr>
        <p:spPr/>
        <p:txBody>
          <a:bodyPr/>
          <a:lstStyle/>
          <a:p>
            <a:fld id="{3108CEAC-A140-4965-8E06-477420150757}"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790802-5038-4421-970E-B8BDFB7310B4}" type="datetimeFigureOut">
              <a:rPr lang="en-US" smtClean="0"/>
              <a:pPr/>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8CEAC-A140-4965-8E06-477420150757}"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790802-5038-4421-970E-B8BDFB7310B4}" type="datetimeFigureOut">
              <a:rPr lang="en-US" smtClean="0"/>
              <a:pPr/>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8CEAC-A140-4965-8E06-477420150757}"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790802-5038-4421-970E-B8BDFB7310B4}" type="datetimeFigureOut">
              <a:rPr lang="en-US" smtClean="0"/>
              <a:pPr/>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8CEAC-A140-4965-8E06-477420150757}"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790802-5038-4421-970E-B8BDFB7310B4}" type="datetimeFigureOut">
              <a:rPr lang="en-US" smtClean="0"/>
              <a:pPr/>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8CEAC-A140-4965-8E06-477420150757}"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790802-5038-4421-970E-B8BDFB7310B4}" type="datetimeFigureOut">
              <a:rPr lang="en-US" smtClean="0"/>
              <a:pPr/>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8CEAC-A140-4965-8E06-477420150757}"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790802-5038-4421-970E-B8BDFB7310B4}" type="datetimeFigureOut">
              <a:rPr lang="en-US" smtClean="0"/>
              <a:pPr/>
              <a:t>4/30/2017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8CEAC-A140-4965-8E06-477420150757}"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790802-5038-4421-970E-B8BDFB7310B4}" type="datetimeFigureOut">
              <a:rPr lang="en-US" smtClean="0"/>
              <a:pPr/>
              <a:t>4/30/2017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08CEAC-A140-4965-8E06-477420150757}"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790802-5038-4421-970E-B8BDFB7310B4}" type="datetimeFigureOut">
              <a:rPr lang="en-US" smtClean="0"/>
              <a:pPr/>
              <a:t>4/30/2017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08CEAC-A140-4965-8E06-477420150757}"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790802-5038-4421-970E-B8BDFB7310B4}" type="datetimeFigureOut">
              <a:rPr lang="en-US" smtClean="0"/>
              <a:pPr/>
              <a:t>4/30/2017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08CEAC-A140-4965-8E06-4774201507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790802-5038-4421-970E-B8BDFB7310B4}" type="datetimeFigureOut">
              <a:rPr lang="en-US" smtClean="0"/>
              <a:pPr/>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8CEAC-A140-4965-8E06-477420150757}"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790802-5038-4421-970E-B8BDFB7310B4}" type="datetimeFigureOut">
              <a:rPr lang="en-US" smtClean="0"/>
              <a:pPr/>
              <a:t>4/30/2017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8CEAC-A140-4965-8E06-477420150757}"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B790802-5038-4421-970E-B8BDFB7310B4}" type="datetimeFigureOut">
              <a:rPr lang="en-US" smtClean="0"/>
              <a:pPr/>
              <a:t>4/30/2017</a:t>
            </a:fld>
            <a:endParaRPr lang="en-US"/>
          </a:p>
        </p:txBody>
      </p:sp>
      <p:sp>
        <p:nvSpPr>
          <p:cNvPr id="9" name="Slide Number Placeholder 8"/>
          <p:cNvSpPr>
            <a:spLocks noGrp="1"/>
          </p:cNvSpPr>
          <p:nvPr>
            <p:ph type="sldNum" sz="quarter" idx="11"/>
          </p:nvPr>
        </p:nvSpPr>
        <p:spPr/>
        <p:txBody>
          <a:bodyPr/>
          <a:lstStyle/>
          <a:p>
            <a:fld id="{3108CEAC-A140-4965-8E06-477420150757}"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790802-5038-4421-970E-B8BDFB7310B4}" type="datetimeFigureOut">
              <a:rPr lang="en-US" smtClean="0"/>
              <a:pPr/>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8CEAC-A140-4965-8E06-477420150757}"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790802-5038-4421-970E-B8BDFB7310B4}" type="datetimeFigureOut">
              <a:rPr lang="en-US" smtClean="0"/>
              <a:pPr/>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8CEAC-A140-4965-8E06-47742015075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790802-5038-4421-970E-B8BDFB7310B4}" type="datetimeFigureOut">
              <a:rPr lang="en-US" smtClean="0"/>
              <a:pPr/>
              <a:t>4/30/2017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8CEAC-A140-4965-8E06-4774201507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790802-5038-4421-970E-B8BDFB7310B4}" type="datetimeFigureOut">
              <a:rPr lang="en-US" smtClean="0"/>
              <a:pPr/>
              <a:t>4/30/2017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08CEAC-A140-4965-8E06-477420150757}"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790802-5038-4421-970E-B8BDFB7310B4}" type="datetimeFigureOut">
              <a:rPr lang="en-US" smtClean="0"/>
              <a:pPr/>
              <a:t>4/30/2017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08CEAC-A140-4965-8E06-4774201507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790802-5038-4421-970E-B8BDFB7310B4}" type="datetimeFigureOut">
              <a:rPr lang="en-US" smtClean="0"/>
              <a:pPr/>
              <a:t>4/30/2017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08CEAC-A140-4965-8E06-4774201507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790802-5038-4421-970E-B8BDFB7310B4}" type="datetimeFigureOut">
              <a:rPr lang="en-US" smtClean="0"/>
              <a:pPr/>
              <a:t>4/30/2017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8CEAC-A140-4965-8E06-477420150757}"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790802-5038-4421-970E-B8BDFB7310B4}" type="datetimeFigureOut">
              <a:rPr lang="en-US" smtClean="0"/>
              <a:pPr/>
              <a:t>4/30/2017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8CEAC-A140-4965-8E06-47742015075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BB790802-5038-4421-970E-B8BDFB7310B4}" type="datetimeFigureOut">
              <a:rPr lang="en-US" smtClean="0"/>
              <a:pPr/>
              <a:t>4/30/2017</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3108CEAC-A140-4965-8E06-477420150757}" type="slidenum">
              <a:rPr lang="en-US" smtClean="0"/>
              <a:pPr/>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108CEAC-A140-4965-8E06-477420150757}"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B790802-5038-4421-970E-B8BDFB7310B4}" type="datetimeFigureOut">
              <a:rPr lang="en-US" smtClean="0"/>
              <a:pPr/>
              <a:t>4/30/2017</a:t>
            </a:fld>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108CEAC-A140-4965-8E06-477420150757}"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B790802-5038-4421-970E-B8BDFB7310B4}" type="datetimeFigureOut">
              <a:rPr lang="en-US" smtClean="0"/>
              <a:pPr/>
              <a:t>4/30/2017</a:t>
            </a:fld>
            <a:endParaRPr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9A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0979" y="2590800"/>
            <a:ext cx="8305800" cy="609600"/>
          </a:xfrm>
        </p:spPr>
        <p:txBody>
          <a:bodyPr>
            <a:noAutofit/>
          </a:bodyPr>
          <a:lstStyle/>
          <a:p>
            <a:pPr algn="ctr"/>
            <a:r>
              <a:rPr lang="en-US" sz="1800" b="1" dirty="0">
                <a:latin typeface="+mn-lt"/>
              </a:rPr>
              <a:t>BHARATI </a:t>
            </a:r>
            <a:r>
              <a:rPr lang="en-US" sz="1800" b="1" dirty="0" smtClean="0">
                <a:latin typeface="+mn-lt"/>
              </a:rPr>
              <a:t>VIDYAPEETH’S </a:t>
            </a:r>
            <a:r>
              <a:rPr lang="en-US" sz="1800" b="1" dirty="0">
                <a:latin typeface="+mn-lt"/>
              </a:rPr>
              <a:t>COLLEGE OF ENGINEERING</a:t>
            </a:r>
            <a:r>
              <a:rPr lang="en-IN" sz="1800" dirty="0">
                <a:latin typeface="+mn-lt"/>
              </a:rPr>
              <a:t/>
            </a:r>
            <a:br>
              <a:rPr lang="en-IN" sz="1800" dirty="0">
                <a:latin typeface="+mn-lt"/>
              </a:rPr>
            </a:br>
            <a:r>
              <a:rPr lang="en-US" sz="1800" b="1" dirty="0">
                <a:latin typeface="+mn-lt"/>
              </a:rPr>
              <a:t>A-4, PASCHIM VIHAR, ROHTAK ROAD, NEW </a:t>
            </a:r>
            <a:r>
              <a:rPr lang="en-US" sz="1800" b="1" dirty="0" smtClean="0">
                <a:latin typeface="+mn-lt"/>
              </a:rPr>
              <a:t>DELHI</a:t>
            </a:r>
            <a:r>
              <a:rPr lang="en-US" sz="2800" b="1" dirty="0" smtClean="0"/>
              <a:t/>
            </a:r>
            <a:br>
              <a:rPr lang="en-US" sz="2800" b="1" dirty="0" smtClean="0"/>
            </a:br>
            <a:r>
              <a:rPr lang="en-US" sz="2800" b="1" dirty="0" smtClean="0"/>
              <a:t/>
            </a:r>
            <a:br>
              <a:rPr lang="en-US" sz="2800" b="1" dirty="0" smtClean="0"/>
            </a:br>
            <a:r>
              <a:rPr lang="en-US" sz="4000" b="1" dirty="0" smtClean="0">
                <a:solidFill>
                  <a:schemeClr val="accent6">
                    <a:lumMod val="25000"/>
                  </a:schemeClr>
                </a:solidFill>
                <a:latin typeface="+mn-lt"/>
              </a:rPr>
              <a:t>OPINION MINING AND SENTIMENT ANALYSIS</a:t>
            </a:r>
            <a:endParaRPr lang="en-US" sz="4000" dirty="0">
              <a:solidFill>
                <a:schemeClr val="accent6">
                  <a:lumMod val="25000"/>
                </a:schemeClr>
              </a:solidFill>
              <a:latin typeface="+mn-lt"/>
            </a:endParaRPr>
          </a:p>
        </p:txBody>
      </p:sp>
      <p:sp>
        <p:nvSpPr>
          <p:cNvPr id="4" name="TextBox 3"/>
          <p:cNvSpPr txBox="1"/>
          <p:nvPr/>
        </p:nvSpPr>
        <p:spPr>
          <a:xfrm>
            <a:off x="587679" y="3886200"/>
            <a:ext cx="7772400" cy="3785652"/>
          </a:xfrm>
          <a:prstGeom prst="rect">
            <a:avLst/>
          </a:prstGeom>
          <a:noFill/>
        </p:spPr>
        <p:txBody>
          <a:bodyPr wrap="square" rtlCol="0">
            <a:spAutoFit/>
          </a:bodyPr>
          <a:lstStyle/>
          <a:p>
            <a:pPr algn="ctr"/>
            <a:r>
              <a:rPr lang="en-US" sz="2400" cap="all" spc="250" dirty="0" smtClean="0"/>
              <a:t>SUBMITTED BY </a:t>
            </a:r>
          </a:p>
          <a:p>
            <a:pPr marL="342900" indent="-342900">
              <a:buFont typeface="Wingdings" pitchFamily="2" charset="2"/>
              <a:buChar char="v"/>
            </a:pPr>
            <a:r>
              <a:rPr lang="en-US" sz="2400" b="1" cap="all" spc="250" dirty="0" smtClean="0">
                <a:solidFill>
                  <a:schemeClr val="tx2"/>
                </a:solidFill>
              </a:rPr>
              <a:t>SAKSHAM ARORA (02351202713)</a:t>
            </a:r>
          </a:p>
          <a:p>
            <a:pPr marL="342900" indent="-342900">
              <a:buFont typeface="Wingdings" pitchFamily="2" charset="2"/>
              <a:buChar char="v"/>
            </a:pPr>
            <a:r>
              <a:rPr lang="en-US" sz="2400" b="1" cap="all" spc="250" dirty="0" err="1" smtClean="0">
                <a:solidFill>
                  <a:schemeClr val="tx2"/>
                </a:solidFill>
              </a:rPr>
              <a:t>VINit</a:t>
            </a:r>
            <a:r>
              <a:rPr lang="en-US" sz="2400" b="1" cap="all" spc="250" dirty="0" smtClean="0">
                <a:solidFill>
                  <a:schemeClr val="tx2"/>
                </a:solidFill>
              </a:rPr>
              <a:t> </a:t>
            </a:r>
            <a:r>
              <a:rPr lang="en-US" sz="2400" b="1" cap="all" spc="250" dirty="0" err="1" smtClean="0">
                <a:solidFill>
                  <a:schemeClr val="tx2"/>
                </a:solidFill>
              </a:rPr>
              <a:t>goel</a:t>
            </a:r>
            <a:r>
              <a:rPr lang="en-US" sz="2400" b="1" cap="all" spc="250" dirty="0" smtClean="0">
                <a:solidFill>
                  <a:schemeClr val="tx2"/>
                </a:solidFill>
              </a:rPr>
              <a:t> (02851202713)</a:t>
            </a:r>
          </a:p>
          <a:p>
            <a:pPr marL="342900" indent="-342900">
              <a:buFont typeface="Wingdings" pitchFamily="2" charset="2"/>
              <a:buChar char="v"/>
            </a:pPr>
            <a:r>
              <a:rPr lang="en-US" sz="2400" b="1" cap="all" spc="250" dirty="0" smtClean="0">
                <a:solidFill>
                  <a:schemeClr val="tx2"/>
                </a:solidFill>
              </a:rPr>
              <a:t>ANKIT JAIN (03051202713)</a:t>
            </a:r>
          </a:p>
          <a:p>
            <a:pPr marL="342900" indent="-342900">
              <a:buFont typeface="Wingdings" pitchFamily="2" charset="2"/>
              <a:buChar char="v"/>
            </a:pPr>
            <a:r>
              <a:rPr lang="en-US" sz="2400" b="1" cap="all" spc="250" dirty="0" smtClean="0">
                <a:solidFill>
                  <a:schemeClr val="tx2"/>
                </a:solidFill>
              </a:rPr>
              <a:t>Shashank shekhar(04151202713</a:t>
            </a:r>
            <a:r>
              <a:rPr lang="en-US" sz="2400" b="1" cap="all" spc="250" dirty="0">
                <a:solidFill>
                  <a:schemeClr val="tx2"/>
                </a:solidFill>
              </a:rPr>
              <a:t>)</a:t>
            </a:r>
          </a:p>
          <a:p>
            <a:pPr marL="342900" indent="-342900">
              <a:buFont typeface="Wingdings" pitchFamily="2" charset="2"/>
              <a:buChar char="v"/>
            </a:pPr>
            <a:endParaRPr lang="en-US" sz="2400" b="1" cap="all" spc="250" dirty="0" smtClean="0">
              <a:solidFill>
                <a:schemeClr val="tx2"/>
              </a:solidFill>
            </a:endParaRPr>
          </a:p>
          <a:p>
            <a:pPr algn="ctr"/>
            <a:endParaRPr lang="en-US" sz="2400" b="1" cap="all" spc="250" dirty="0">
              <a:solidFill>
                <a:schemeClr val="tx2"/>
              </a:solidFill>
            </a:endParaRPr>
          </a:p>
          <a:p>
            <a:pPr algn="ctr"/>
            <a:r>
              <a:rPr lang="en-US" sz="2400" cap="all" spc="250" dirty="0" smtClean="0"/>
              <a:t>may</a:t>
            </a:r>
            <a:r>
              <a:rPr lang="en-US" sz="2400" cap="all" spc="250" dirty="0" smtClean="0"/>
              <a:t> </a:t>
            </a:r>
            <a:r>
              <a:rPr lang="en-US" sz="2400" cap="all" spc="250" dirty="0" smtClean="0"/>
              <a:t>, 2017</a:t>
            </a:r>
          </a:p>
          <a:p>
            <a:pPr algn="ctr"/>
            <a:endParaRPr lang="en-US" sz="2400" b="1" cap="all" spc="250" dirty="0" smtClean="0">
              <a:solidFill>
                <a:schemeClr val="tx2"/>
              </a:solidFill>
            </a:endParaRPr>
          </a:p>
          <a:p>
            <a:pPr algn="ctr"/>
            <a:endParaRPr lang="en-US" sz="2400" b="1" cap="all" spc="250" dirty="0">
              <a:solidFill>
                <a:schemeClr val="tx2"/>
              </a:solidFill>
            </a:endParaRPr>
          </a:p>
        </p:txBody>
      </p:sp>
      <p:sp>
        <p:nvSpPr>
          <p:cNvPr id="7" name="TextBox 6"/>
          <p:cNvSpPr txBox="1"/>
          <p:nvPr/>
        </p:nvSpPr>
        <p:spPr>
          <a:xfrm>
            <a:off x="130479" y="3114775"/>
            <a:ext cx="8686800" cy="923330"/>
          </a:xfrm>
          <a:prstGeom prst="rect">
            <a:avLst/>
          </a:prstGeom>
          <a:noFill/>
        </p:spPr>
        <p:txBody>
          <a:bodyPr wrap="square" rtlCol="0">
            <a:spAutoFit/>
          </a:bodyPr>
          <a:lstStyle/>
          <a:p>
            <a:pPr algn="ctr"/>
            <a:r>
              <a:rPr lang="en-US" dirty="0" smtClean="0"/>
              <a:t>UNDER THE GUIDANCE OF</a:t>
            </a:r>
          </a:p>
          <a:p>
            <a:pPr algn="ctr"/>
            <a:r>
              <a:rPr lang="en-IN" dirty="0" err="1"/>
              <a:t>Ms.</a:t>
            </a:r>
            <a:r>
              <a:rPr lang="en-IN" dirty="0"/>
              <a:t> </a:t>
            </a:r>
            <a:r>
              <a:rPr lang="en-IN" dirty="0" err="1"/>
              <a:t>Poonam</a:t>
            </a:r>
            <a:r>
              <a:rPr lang="en-IN" dirty="0"/>
              <a:t> </a:t>
            </a:r>
            <a:r>
              <a:rPr lang="en-IN" dirty="0" err="1" smtClean="0"/>
              <a:t>Verma</a:t>
            </a:r>
            <a:endParaRPr lang="en-IN" b="1" dirty="0"/>
          </a:p>
          <a:p>
            <a:pPr algn="ctr"/>
            <a:r>
              <a:rPr lang="en-US" dirty="0" smtClean="0"/>
              <a:t> </a:t>
            </a:r>
          </a:p>
        </p:txBody>
      </p:sp>
      <p:pic>
        <p:nvPicPr>
          <p:cNvPr id="102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5717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0050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381000"/>
            <a:ext cx="77724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accent3">
                    <a:shade val="75000"/>
                  </a:schemeClr>
                </a:solidFill>
                <a:effectLst/>
                <a:uLnTx/>
                <a:uFillTx/>
                <a:latin typeface="+mj-lt"/>
                <a:ea typeface="+mj-ea"/>
                <a:cs typeface="+mj-cs"/>
              </a:rPr>
              <a:t>The Dataset</a:t>
            </a:r>
            <a:endParaRPr kumimoji="0" lang="en-US" sz="4000" b="1" i="0" u="none" strike="noStrike" kern="1200" cap="none" spc="0" normalizeH="0" baseline="0" noProof="0" dirty="0">
              <a:ln>
                <a:noFill/>
              </a:ln>
              <a:solidFill>
                <a:schemeClr val="accent3">
                  <a:shade val="75000"/>
                </a:schemeClr>
              </a:solidFill>
              <a:effectLst/>
              <a:uLnTx/>
              <a:uFillTx/>
              <a:latin typeface="+mj-lt"/>
              <a:ea typeface="+mj-ea"/>
              <a:cs typeface="+mj-cs"/>
            </a:endParaRPr>
          </a:p>
        </p:txBody>
      </p:sp>
      <p:pic>
        <p:nvPicPr>
          <p:cNvPr id="5" name="Picture 4"/>
          <p:cNvPicPr/>
          <p:nvPr/>
        </p:nvPicPr>
        <p:blipFill rotWithShape="1">
          <a:blip r:embed="rId2"/>
          <a:srcRect l="1329" t="2104" r="1134" b="2632"/>
          <a:stretch/>
        </p:blipFill>
        <p:spPr bwMode="auto">
          <a:xfrm>
            <a:off x="533400" y="1219200"/>
            <a:ext cx="8077200" cy="4724400"/>
          </a:xfrm>
          <a:prstGeom prst="rect">
            <a:avLst/>
          </a:prstGeom>
          <a:noFill/>
          <a:ln>
            <a:noFill/>
          </a:ln>
          <a:effectLst/>
          <a:extLst>
            <a:ext uri="{53640926-AAD7-44D8-BBD7-CCE9431645EC}">
              <a14:shadowObscured xmlns:a14="http://schemas.microsoft.com/office/drawing/2010/main"/>
            </a:ext>
          </a:extLst>
        </p:spPr>
      </p:pic>
    </p:spTree>
  </p:cSld>
  <p:clrMapOvr>
    <a:masterClrMapping/>
  </p:clrMapOvr>
  <mc:AlternateContent xmlns:mc="http://schemas.openxmlformats.org/markup-compatibility/2006" xmlns:p14="http://schemas.microsoft.com/office/powerpoint/2010/main">
    <mc:Choice Requires="p14">
      <p:transition p14:dur="10">
        <p:fade thruBlk="1"/>
      </p:transition>
    </mc:Choice>
    <mc:Fallback xmlns="">
      <p:transition>
        <p:fade thruBlk="1"/>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609600"/>
            <a:ext cx="7772400" cy="762000"/>
          </a:xfrm>
          <a:prstGeom prst="rect">
            <a:avLst/>
          </a:prstGeom>
        </p:spPr>
        <p:txBody>
          <a:bodyPr/>
          <a:lstStyle/>
          <a:p>
            <a:pPr algn="ctr"/>
            <a:r>
              <a:rPr lang="en-IN" sz="4000" b="1" dirty="0" smtClean="0">
                <a:solidFill>
                  <a:schemeClr val="accent3">
                    <a:lumMod val="75000"/>
                  </a:schemeClr>
                </a:solidFill>
              </a:rPr>
              <a:t>LEXICON  FRAMEWORK </a:t>
            </a:r>
            <a:endParaRPr lang="en-IN" sz="4000" dirty="0">
              <a:solidFill>
                <a:schemeClr val="accent3">
                  <a:lumMod val="75000"/>
                </a:schemeClr>
              </a:solidFill>
            </a:endParaRPr>
          </a:p>
        </p:txBody>
      </p:sp>
      <p:sp>
        <p:nvSpPr>
          <p:cNvPr id="5" name="Subtitle 2"/>
          <p:cNvSpPr txBox="1">
            <a:spLocks/>
          </p:cNvSpPr>
          <p:nvPr/>
        </p:nvSpPr>
        <p:spPr>
          <a:xfrm>
            <a:off x="152400" y="1365337"/>
            <a:ext cx="8839200" cy="4863230"/>
          </a:xfrm>
          <a:prstGeom prst="rect">
            <a:avLst/>
          </a:prstGeom>
        </p:spPr>
        <p:txBody>
          <a:bodyPr>
            <a:normAutofit/>
          </a:bodyPr>
          <a:lstStyle/>
          <a:p>
            <a:pPr algn="ctr"/>
            <a:endParaRPr lang="en-US" sz="2400" u="sng" dirty="0"/>
          </a:p>
          <a:p>
            <a:pPr algn="ctr"/>
            <a:r>
              <a:rPr lang="en-IN" sz="2400" dirty="0" smtClean="0"/>
              <a:t> A cumulative interoperability of  Lexicon and ML Based </a:t>
            </a:r>
            <a:r>
              <a:rPr lang="en-US" sz="2400" dirty="0" smtClean="0"/>
              <a:t>Sentiment Analysis to improve upon the output of Hybrid Sentiment Analysis.</a:t>
            </a:r>
          </a:p>
          <a:p>
            <a:pPr algn="ctr"/>
            <a:endParaRPr lang="en-US" sz="2400" dirty="0"/>
          </a:p>
          <a:p>
            <a:pPr algn="ctr"/>
            <a:endParaRPr lang="en-US" sz="2400" dirty="0"/>
          </a:p>
          <a:p>
            <a:pPr algn="ctr"/>
            <a:r>
              <a:rPr lang="en-US" sz="1600" dirty="0" smtClean="0">
                <a:latin typeface="Adobe Fan Heiti Std B" panose="020B0700000000000000" pitchFamily="34" charset="-128"/>
                <a:ea typeface="Adobe Fan Heiti Std B" panose="020B0700000000000000" pitchFamily="34" charset="-128"/>
              </a:rPr>
              <a:t>Lexicon-Based Sentiment Analysis</a:t>
            </a:r>
          </a:p>
        </p:txBody>
      </p:sp>
      <p:pic>
        <p:nvPicPr>
          <p:cNvPr id="3" name="Picture 2"/>
          <p:cNvPicPr>
            <a:picLocks noChangeAspect="1"/>
          </p:cNvPicPr>
          <p:nvPr/>
        </p:nvPicPr>
        <p:blipFill>
          <a:blip r:embed="rId2"/>
          <a:stretch>
            <a:fillRect/>
          </a:stretch>
        </p:blipFill>
        <p:spPr>
          <a:xfrm>
            <a:off x="1322696" y="3505200"/>
            <a:ext cx="6498608" cy="2526667"/>
          </a:xfrm>
          <a:prstGeom prst="rect">
            <a:avLst/>
          </a:prstGeom>
        </p:spPr>
      </p:pic>
    </p:spTree>
    <p:extLst>
      <p:ext uri="{BB962C8B-B14F-4D97-AF65-F5344CB8AC3E}">
        <p14:creationId xmlns:p14="http://schemas.microsoft.com/office/powerpoint/2010/main" val="31591784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762000"/>
            <a:ext cx="77724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noProof="0" dirty="0" smtClean="0">
                <a:solidFill>
                  <a:schemeClr val="accent3">
                    <a:shade val="75000"/>
                  </a:schemeClr>
                </a:solidFill>
                <a:latin typeface="+mj-lt"/>
                <a:ea typeface="+mj-ea"/>
                <a:cs typeface="+mj-cs"/>
              </a:rPr>
              <a:t>MANUAL ANNOTATION </a:t>
            </a:r>
            <a:endParaRPr kumimoji="0" lang="en-US" sz="4000" b="1" i="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
        <p:nvSpPr>
          <p:cNvPr id="5" name="Subtitle 2"/>
          <p:cNvSpPr txBox="1">
            <a:spLocks/>
          </p:cNvSpPr>
          <p:nvPr/>
        </p:nvSpPr>
        <p:spPr>
          <a:xfrm>
            <a:off x="323589" y="1567841"/>
            <a:ext cx="8839200" cy="5943600"/>
          </a:xfrm>
          <a:prstGeom prst="rect">
            <a:avLst/>
          </a:prstGeom>
        </p:spPr>
        <p:txBody>
          <a:bodyPr>
            <a:noAutofit/>
          </a:bodyPr>
          <a:lstStyle/>
          <a:p>
            <a:pPr marL="342900" indent="-342900">
              <a:buFont typeface="Wingdings" pitchFamily="2" charset="2"/>
              <a:buChar char="q"/>
            </a:pPr>
            <a:endParaRPr lang="en-IN" sz="2000" dirty="0" smtClean="0"/>
          </a:p>
          <a:p>
            <a:pPr marL="342900" indent="-342900">
              <a:buFont typeface="Wingdings" pitchFamily="2" charset="2"/>
              <a:buChar char="q"/>
            </a:pPr>
            <a:r>
              <a:rPr lang="en-US" sz="2000" dirty="0" smtClean="0"/>
              <a:t>WE INTRODUCED THESE 5 CLASS TAGS IN THE DATSET . AFTER EACH REVIEW A TAG ACCORDING TO THE REVIEW WOULD BE ADDED FOR MANUAL CLSSIFICATION.</a:t>
            </a:r>
            <a:endParaRPr lang="en-IN" sz="2000" dirty="0" smtClean="0"/>
          </a:p>
          <a:p>
            <a:pPr marL="342900" indent="-342900">
              <a:buFont typeface="Wingdings" pitchFamily="2" charset="2"/>
              <a:buChar char="q"/>
            </a:pPr>
            <a:endParaRPr lang="en-IN" sz="2000" dirty="0"/>
          </a:p>
          <a:p>
            <a:pPr marL="800100" lvl="1" indent="-342900">
              <a:buFont typeface="Wingdings" pitchFamily="2" charset="2"/>
              <a:buChar char="Ø"/>
            </a:pPr>
            <a:r>
              <a:rPr lang="en-IN" sz="2000" dirty="0" smtClean="0"/>
              <a:t>&lt;Class&gt;Positive</a:t>
            </a:r>
            <a:endParaRPr lang="en-IN" sz="2000" dirty="0"/>
          </a:p>
          <a:p>
            <a:pPr marL="800100" lvl="1" indent="-342900">
              <a:buFont typeface="Wingdings" pitchFamily="2" charset="2"/>
              <a:buChar char="Ø"/>
            </a:pPr>
            <a:r>
              <a:rPr lang="en-IN" sz="2000" dirty="0"/>
              <a:t>&lt;</a:t>
            </a:r>
            <a:r>
              <a:rPr lang="en-IN" sz="2000" dirty="0" smtClean="0"/>
              <a:t>Class&gt;</a:t>
            </a:r>
            <a:r>
              <a:rPr lang="en-IN" sz="2000" dirty="0" err="1" smtClean="0"/>
              <a:t>StronglyPositive</a:t>
            </a:r>
            <a:endParaRPr lang="en-IN" sz="2000" dirty="0"/>
          </a:p>
          <a:p>
            <a:pPr marL="800100" lvl="1" indent="-342900">
              <a:buFont typeface="Wingdings" pitchFamily="2" charset="2"/>
              <a:buChar char="Ø"/>
            </a:pPr>
            <a:r>
              <a:rPr lang="en-IN" sz="2000" dirty="0"/>
              <a:t>&lt;</a:t>
            </a:r>
            <a:r>
              <a:rPr lang="en-IN" sz="2000" dirty="0" smtClean="0"/>
              <a:t>Class&gt;Negative</a:t>
            </a:r>
            <a:endParaRPr lang="en-IN" sz="2000" dirty="0"/>
          </a:p>
          <a:p>
            <a:pPr marL="800100" lvl="1" indent="-342900">
              <a:buFont typeface="Wingdings" pitchFamily="2" charset="2"/>
              <a:buChar char="Ø"/>
            </a:pPr>
            <a:r>
              <a:rPr lang="en-IN" sz="2000" dirty="0"/>
              <a:t>&lt;</a:t>
            </a:r>
            <a:r>
              <a:rPr lang="en-IN" sz="2000" dirty="0" smtClean="0"/>
              <a:t>Class&gt;</a:t>
            </a:r>
            <a:r>
              <a:rPr lang="en-IN" sz="2000" dirty="0" err="1" smtClean="0"/>
              <a:t>StronglyNegative</a:t>
            </a:r>
            <a:endParaRPr lang="en-IN" sz="2000" dirty="0"/>
          </a:p>
          <a:p>
            <a:pPr marL="800100" lvl="1" indent="-342900">
              <a:buFont typeface="Wingdings" pitchFamily="2" charset="2"/>
              <a:buChar char="Ø"/>
            </a:pPr>
            <a:r>
              <a:rPr lang="en-IN" sz="2000" dirty="0"/>
              <a:t>&lt;</a:t>
            </a:r>
            <a:r>
              <a:rPr lang="en-IN" sz="2000" dirty="0" smtClean="0"/>
              <a:t>Class&gt;Neutral</a:t>
            </a:r>
          </a:p>
          <a:p>
            <a:pPr lvl="1"/>
            <a:endParaRPr lang="en-IN" sz="2000" dirty="0"/>
          </a:p>
          <a:p>
            <a:pPr marL="342900" indent="-342900">
              <a:buFont typeface="Wingdings" pitchFamily="2" charset="2"/>
              <a:buChar char="q"/>
            </a:pPr>
            <a:r>
              <a:rPr lang="en-US" sz="2000" dirty="0" smtClean="0"/>
              <a:t>We Classified 2500+ reviews manually .</a:t>
            </a:r>
            <a:endParaRPr lang="en-IN" sz="2000" dirty="0"/>
          </a:p>
          <a:p>
            <a:endParaRPr lang="en-IN" sz="2000" dirty="0"/>
          </a:p>
        </p:txBody>
      </p:sp>
    </p:spTree>
    <p:extLst>
      <p:ext uri="{BB962C8B-B14F-4D97-AF65-F5344CB8AC3E}">
        <p14:creationId xmlns:p14="http://schemas.microsoft.com/office/powerpoint/2010/main" val="18517163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52400" y="838200"/>
            <a:ext cx="8839200" cy="1905000"/>
          </a:xfrm>
          <a:prstGeom prst="rect">
            <a:avLst/>
          </a:prstGeom>
        </p:spPr>
        <p:txBody>
          <a:bodyPr>
            <a:noAutofit/>
          </a:bodyPr>
          <a:lstStyle/>
          <a:p>
            <a:pPr marL="342900" indent="-342900">
              <a:buFont typeface="Wingdings" pitchFamily="2" charset="2"/>
              <a:buChar char="q"/>
            </a:pPr>
            <a:endParaRPr lang="en-IN" sz="2000" dirty="0" smtClean="0"/>
          </a:p>
          <a:p>
            <a:pPr algn="ctr"/>
            <a:r>
              <a:rPr lang="en-US" dirty="0" smtClean="0"/>
              <a:t>WE INTRODUCED THESE </a:t>
            </a:r>
            <a:r>
              <a:rPr lang="en-US" dirty="0"/>
              <a:t>4</a:t>
            </a:r>
            <a:r>
              <a:rPr lang="en-US" dirty="0" smtClean="0"/>
              <a:t> TAGS IN THE DATASET. AFTER EACH REVIEW A TAG ACCORDING TO THE REVIEW WOULD BE ADDED FOR MANUAL CLSSIFICATION.</a:t>
            </a:r>
          </a:p>
          <a:p>
            <a:pPr marL="342900" indent="-342900">
              <a:buFont typeface="Wingdings" pitchFamily="2" charset="2"/>
              <a:buChar char="q"/>
            </a:pPr>
            <a:endParaRPr lang="en-US" sz="1050" dirty="0"/>
          </a:p>
          <a:p>
            <a:pPr marL="342900" indent="-342900">
              <a:buFont typeface="Wingdings" pitchFamily="2" charset="2"/>
              <a:buChar char="q"/>
            </a:pPr>
            <a:r>
              <a:rPr lang="en-US" sz="2000" dirty="0" smtClean="0"/>
              <a:t>The hotel will be judged on locality , food , price , service after reading the reviews on the rating of 1 to 5 , 1 being the worst and 5 being the best.</a:t>
            </a:r>
            <a:endParaRPr lang="en-IN" sz="2000" dirty="0"/>
          </a:p>
          <a:p>
            <a:endParaRPr lang="en-IN" sz="2000" dirty="0"/>
          </a:p>
        </p:txBody>
      </p:sp>
      <p:sp>
        <p:nvSpPr>
          <p:cNvPr id="3" name="Title 1"/>
          <p:cNvSpPr txBox="1">
            <a:spLocks/>
          </p:cNvSpPr>
          <p:nvPr/>
        </p:nvSpPr>
        <p:spPr>
          <a:xfrm>
            <a:off x="685800" y="358815"/>
            <a:ext cx="77724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noProof="0" dirty="0" smtClean="0">
                <a:solidFill>
                  <a:schemeClr val="accent3">
                    <a:shade val="75000"/>
                  </a:schemeClr>
                </a:solidFill>
                <a:latin typeface="+mj-lt"/>
                <a:ea typeface="+mj-ea"/>
                <a:cs typeface="+mj-cs"/>
              </a:rPr>
              <a:t>MANUAL ANNOTATION  </a:t>
            </a:r>
            <a:endParaRPr kumimoji="0" lang="en-US" sz="4000" b="1" i="0" u="none" strike="noStrike" kern="1200" cap="none" spc="0" normalizeH="0" baseline="0" noProof="0" dirty="0">
              <a:ln>
                <a:noFill/>
              </a:ln>
              <a:solidFill>
                <a:schemeClr val="accent3">
                  <a:shade val="75000"/>
                </a:schemeClr>
              </a:solidFill>
              <a:effectLst/>
              <a:uLnTx/>
              <a:uFillTx/>
              <a:latin typeface="+mj-lt"/>
              <a:ea typeface="+mj-ea"/>
              <a:cs typeface="+mj-cs"/>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 b="36103"/>
          <a:stretch/>
        </p:blipFill>
        <p:spPr>
          <a:xfrm>
            <a:off x="114300" y="2819400"/>
            <a:ext cx="8915400" cy="3749040"/>
          </a:xfrm>
          <a:prstGeom prst="rect">
            <a:avLst/>
          </a:prstGeom>
          <a:ln>
            <a:solidFill>
              <a:schemeClr val="tx1"/>
            </a:solidFill>
          </a:ln>
          <a:effectLst>
            <a:softEdge rad="0"/>
          </a:effectLst>
        </p:spPr>
      </p:pic>
    </p:spTree>
    <p:extLst>
      <p:ext uri="{BB962C8B-B14F-4D97-AF65-F5344CB8AC3E}">
        <p14:creationId xmlns:p14="http://schemas.microsoft.com/office/powerpoint/2010/main" val="26625064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723900" y="-4823"/>
            <a:ext cx="7696200" cy="914400"/>
          </a:xfrm>
        </p:spPr>
        <p:txBody>
          <a:bodyPr/>
          <a:lstStyle/>
          <a:p>
            <a:pPr algn="ctr"/>
            <a:r>
              <a:rPr lang="en-US" sz="5400" dirty="0" smtClean="0"/>
              <a:t>DEVELOPING THE CLASSIFIER </a:t>
            </a:r>
            <a:endParaRPr lang="en-IN" sz="5400" dirty="0"/>
          </a:p>
        </p:txBody>
      </p:sp>
      <p:sp>
        <p:nvSpPr>
          <p:cNvPr id="2" name="Subtitle 1"/>
          <p:cNvSpPr>
            <a:spLocks noGrp="1"/>
          </p:cNvSpPr>
          <p:nvPr>
            <p:ph type="subTitle" idx="1"/>
          </p:nvPr>
        </p:nvSpPr>
        <p:spPr>
          <a:xfrm>
            <a:off x="381000" y="838200"/>
            <a:ext cx="8382000" cy="2362200"/>
          </a:xfrm>
        </p:spPr>
        <p:txBody>
          <a:bodyPr>
            <a:normAutofit lnSpcReduction="10000"/>
          </a:bodyPr>
          <a:lstStyle/>
          <a:p>
            <a:pPr marL="514350" indent="-514350">
              <a:buAutoNum type="arabicPeriod"/>
            </a:pPr>
            <a:r>
              <a:rPr lang="en-US" dirty="0" smtClean="0"/>
              <a:t>Cleaning the </a:t>
            </a:r>
            <a:r>
              <a:rPr lang="en-US" dirty="0" err="1" smtClean="0"/>
              <a:t>Senti</a:t>
            </a:r>
            <a:r>
              <a:rPr lang="en-US" dirty="0" smtClean="0"/>
              <a:t> </a:t>
            </a:r>
            <a:r>
              <a:rPr lang="en-US" dirty="0" err="1"/>
              <a:t>W</a:t>
            </a:r>
            <a:r>
              <a:rPr lang="en-US" dirty="0" err="1" smtClean="0"/>
              <a:t>ordnet</a:t>
            </a:r>
            <a:r>
              <a:rPr lang="en-US" dirty="0" smtClean="0"/>
              <a:t> dictionary.</a:t>
            </a:r>
          </a:p>
          <a:p>
            <a:pPr marL="514350" indent="-514350">
              <a:buAutoNum type="arabicPeriod"/>
            </a:pPr>
            <a:r>
              <a:rPr lang="en-US" dirty="0" smtClean="0"/>
              <a:t>Using </a:t>
            </a:r>
            <a:r>
              <a:rPr lang="en-US" dirty="0" err="1" smtClean="0"/>
              <a:t>Trie</a:t>
            </a:r>
            <a:r>
              <a:rPr lang="en-US" dirty="0" smtClean="0"/>
              <a:t> data structure to develop classifier.</a:t>
            </a:r>
          </a:p>
          <a:p>
            <a:pPr marL="514350" indent="-514350">
              <a:buAutoNum type="arabicPeriod"/>
            </a:pPr>
            <a:r>
              <a:rPr lang="en-US" dirty="0" smtClean="0"/>
              <a:t>Classifying the dataset using the classifier</a:t>
            </a:r>
          </a:p>
          <a:p>
            <a:pPr marL="514350" indent="-514350">
              <a:buAutoNum type="arabicPeriod"/>
            </a:pPr>
            <a:r>
              <a:rPr lang="en-US" dirty="0" smtClean="0"/>
              <a:t>Comparing the manual annotated results with the classifier results and calculating efficiency.</a:t>
            </a:r>
          </a:p>
        </p:txBody>
      </p:sp>
      <p:pic>
        <p:nvPicPr>
          <p:cNvPr id="4" name="Picture 3"/>
          <p:cNvPicPr>
            <a:picLocks noChangeAspect="1"/>
          </p:cNvPicPr>
          <p:nvPr/>
        </p:nvPicPr>
        <p:blipFill>
          <a:blip r:embed="rId2"/>
          <a:stretch>
            <a:fillRect/>
          </a:stretch>
        </p:blipFill>
        <p:spPr>
          <a:xfrm>
            <a:off x="2171700" y="3124200"/>
            <a:ext cx="4800600" cy="3011652"/>
          </a:xfrm>
          <a:prstGeom prst="rect">
            <a:avLst/>
          </a:prstGeom>
        </p:spPr>
      </p:pic>
    </p:spTree>
    <p:extLst>
      <p:ext uri="{BB962C8B-B14F-4D97-AF65-F5344CB8AC3E}">
        <p14:creationId xmlns:p14="http://schemas.microsoft.com/office/powerpoint/2010/main" val="12114219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381000"/>
            <a:ext cx="77724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accent6">
                    <a:lumMod val="25000"/>
                  </a:schemeClr>
                </a:solidFill>
                <a:effectLst/>
                <a:uLnTx/>
                <a:uFillTx/>
                <a:latin typeface="+mj-lt"/>
                <a:ea typeface="+mj-ea"/>
                <a:cs typeface="+mj-cs"/>
              </a:rPr>
              <a:t>Cleaned SWN</a:t>
            </a:r>
            <a:endParaRPr kumimoji="0" lang="en-US" sz="4000" b="1" i="0" u="none" strike="noStrike" kern="1200" cap="none" spc="0" normalizeH="0" baseline="0" noProof="0" dirty="0">
              <a:ln>
                <a:noFill/>
              </a:ln>
              <a:solidFill>
                <a:schemeClr val="accent6">
                  <a:lumMod val="25000"/>
                </a:schemeClr>
              </a:solidFill>
              <a:effectLst/>
              <a:uLnTx/>
              <a:uFillTx/>
              <a:latin typeface="+mj-lt"/>
              <a:ea typeface="+mj-ea"/>
              <a:cs typeface="+mj-cs"/>
            </a:endParaRPr>
          </a:p>
        </p:txBody>
      </p:sp>
      <p:pic>
        <p:nvPicPr>
          <p:cNvPr id="1026" name="Picture 2" descr="C:\Users\Micro\Desktop\Sne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66800"/>
            <a:ext cx="8153400" cy="491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984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381000"/>
            <a:ext cx="77724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accent6">
                    <a:lumMod val="25000"/>
                  </a:schemeClr>
                </a:solidFill>
                <a:effectLst/>
                <a:uLnTx/>
                <a:uFillTx/>
                <a:latin typeface="+mj-lt"/>
                <a:ea typeface="+mj-ea"/>
                <a:cs typeface="+mj-cs"/>
              </a:rPr>
              <a:t>Calculating Efficiency</a:t>
            </a:r>
            <a:endParaRPr kumimoji="0" lang="en-US" sz="4000" b="1" i="0" u="none" strike="noStrike" kern="1200" cap="none" spc="0" normalizeH="0" baseline="0" noProof="0" dirty="0">
              <a:ln>
                <a:noFill/>
              </a:ln>
              <a:solidFill>
                <a:schemeClr val="accent6">
                  <a:lumMod val="25000"/>
                </a:schemeClr>
              </a:solidFill>
              <a:effectLst/>
              <a:uLnTx/>
              <a:uFillTx/>
              <a:latin typeface="+mj-lt"/>
              <a:ea typeface="+mj-ea"/>
              <a:cs typeface="+mj-cs"/>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030526"/>
            <a:ext cx="4876800" cy="4989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72957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685800"/>
            <a:ext cx="7772400" cy="762000"/>
          </a:xfrm>
          <a:prstGeom prst="rect">
            <a:avLst/>
          </a:prstGeom>
        </p:spPr>
        <p:txBody>
          <a:bodyPr/>
          <a:lstStyle/>
          <a:p>
            <a:pPr lvl="0" algn="ctr">
              <a:spcBef>
                <a:spcPct val="0"/>
              </a:spcBef>
              <a:defRPr/>
            </a:pPr>
            <a:r>
              <a:rPr lang="en-US" sz="4000" dirty="0"/>
              <a:t>Efficiency of classifier</a:t>
            </a:r>
            <a:endParaRPr kumimoji="0" lang="en-US" sz="4000" b="1" i="0" u="none" strike="noStrike" kern="1200" cap="none" spc="0" normalizeH="0" noProof="0" dirty="0" smtClean="0">
              <a:ln>
                <a:noFill/>
              </a:ln>
              <a:solidFill>
                <a:schemeClr val="accent3">
                  <a:shade val="75000"/>
                </a:schemeClr>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000" b="1" baseline="0" dirty="0">
              <a:solidFill>
                <a:schemeClr val="accent3">
                  <a:shade val="75000"/>
                </a:schemeClr>
              </a:solidFill>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accent3">
                  <a:shade val="75000"/>
                </a:schemeClr>
              </a:solidFill>
              <a:effectLst/>
              <a:uLnTx/>
              <a:uFillTx/>
              <a:latin typeface="+mj-lt"/>
              <a:ea typeface="+mj-ea"/>
              <a:cs typeface="+mj-cs"/>
            </a:endParaRPr>
          </a:p>
        </p:txBody>
      </p:sp>
      <p:pic>
        <p:nvPicPr>
          <p:cNvPr id="5" name="Picture 4"/>
          <p:cNvPicPr/>
          <p:nvPr/>
        </p:nvPicPr>
        <p:blipFill rotWithShape="1">
          <a:blip r:embed="rId2"/>
          <a:srcRect l="3641" t="7039" r="5856" b="23058"/>
          <a:stretch/>
        </p:blipFill>
        <p:spPr bwMode="auto">
          <a:xfrm>
            <a:off x="914400" y="1524000"/>
            <a:ext cx="7703507" cy="3810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790451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457200"/>
            <a:ext cx="77724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noProof="0" dirty="0" smtClean="0">
                <a:ln>
                  <a:noFill/>
                </a:ln>
                <a:solidFill>
                  <a:schemeClr val="accent3">
                    <a:shade val="75000"/>
                  </a:schemeClr>
                </a:solidFill>
                <a:effectLst/>
                <a:uLnTx/>
                <a:uFillTx/>
                <a:latin typeface="+mj-lt"/>
                <a:ea typeface="+mj-ea"/>
                <a:cs typeface="+mj-cs"/>
              </a:rPr>
              <a:t>MACHINE LEARNING</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noProof="0" dirty="0" smtClean="0">
              <a:ln>
                <a:noFill/>
              </a:ln>
              <a:solidFill>
                <a:schemeClr val="accent3">
                  <a:shade val="75000"/>
                </a:schemeClr>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000" b="1" baseline="0" dirty="0">
              <a:solidFill>
                <a:schemeClr val="accent3">
                  <a:shade val="75000"/>
                </a:schemeClr>
              </a:solidFill>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accent3">
                  <a:shade val="75000"/>
                </a:schemeClr>
              </a:solidFill>
              <a:effectLst/>
              <a:uLnTx/>
              <a:uFillTx/>
              <a:latin typeface="+mj-lt"/>
              <a:ea typeface="+mj-ea"/>
              <a:cs typeface="+mj-c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295400"/>
            <a:ext cx="6400800" cy="4591627"/>
          </a:xfrm>
          <a:prstGeom prst="rect">
            <a:avLst/>
          </a:prstGeom>
        </p:spPr>
      </p:pic>
    </p:spTree>
    <p:extLst>
      <p:ext uri="{BB962C8B-B14F-4D97-AF65-F5344CB8AC3E}">
        <p14:creationId xmlns:p14="http://schemas.microsoft.com/office/powerpoint/2010/main" val="21074181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rotWithShape="1">
          <a:blip r:embed="rId2"/>
          <a:srcRect r="24002" b="8951"/>
          <a:stretch/>
        </p:blipFill>
        <p:spPr bwMode="auto">
          <a:xfrm>
            <a:off x="560564" y="736404"/>
            <a:ext cx="8202436" cy="5346298"/>
          </a:xfrm>
          <a:prstGeom prst="rect">
            <a:avLst/>
          </a:prstGeom>
          <a:ln>
            <a:noFill/>
          </a:ln>
          <a:extLst>
            <a:ext uri="{53640926-AAD7-44D8-BBD7-CCE9431645EC}">
              <a14:shadowObscured xmlns:a14="http://schemas.microsoft.com/office/drawing/2010/main"/>
            </a:ext>
          </a:extLst>
        </p:spPr>
      </p:pic>
      <p:sp>
        <p:nvSpPr>
          <p:cNvPr id="4" name="Rectangle 4"/>
          <p:cNvSpPr>
            <a:spLocks noChangeArrowheads="1"/>
          </p:cNvSpPr>
          <p:nvPr/>
        </p:nvSpPr>
        <p:spPr bwMode="auto">
          <a:xfrm>
            <a:off x="397701" y="469613"/>
            <a:ext cx="377917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a:latin typeface="Arial" pitchFamily="34" charset="0"/>
                <a:cs typeface="Arial" pitchFamily="34" charset="0"/>
              </a:rPr>
              <a:t> </a:t>
            </a:r>
            <a:r>
              <a:rPr lang="en-US" sz="1400" b="1" dirty="0" smtClean="0">
                <a:latin typeface="Arial" pitchFamily="34" charset="0"/>
                <a:cs typeface="Arial" pitchFamily="34" charset="0"/>
              </a:rPr>
              <a:t>CSV DATASET FOR MACHINE LEARNING</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623735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304800"/>
            <a:ext cx="77724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solidFill>
                  <a:schemeClr val="accent3">
                    <a:shade val="75000"/>
                  </a:schemeClr>
                </a:solidFill>
                <a:latin typeface="+mj-lt"/>
                <a:ea typeface="+mj-ea"/>
                <a:cs typeface="+mj-cs"/>
              </a:rPr>
              <a:t>TOPICS TO BE COVERED</a:t>
            </a:r>
            <a:endParaRPr kumimoji="0" lang="en-US" sz="4000" b="1" i="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
        <p:nvSpPr>
          <p:cNvPr id="5" name="Subtitle 2"/>
          <p:cNvSpPr txBox="1">
            <a:spLocks/>
          </p:cNvSpPr>
          <p:nvPr/>
        </p:nvSpPr>
        <p:spPr>
          <a:xfrm>
            <a:off x="457200" y="1600200"/>
            <a:ext cx="8229600" cy="4495800"/>
          </a:xfrm>
          <a:prstGeom prst="rect">
            <a:avLst/>
          </a:prstGeom>
        </p:spPr>
        <p:txBody>
          <a:bodyPr>
            <a:normAutofit/>
          </a:bodyPr>
          <a:lstStyle/>
          <a:p>
            <a:pPr marL="342900" indent="-342900">
              <a:buFont typeface="Wingdings" pitchFamily="2" charset="2"/>
              <a:buChar char="q"/>
            </a:pPr>
            <a:endParaRPr lang="en-IN" sz="2400" dirty="0"/>
          </a:p>
        </p:txBody>
      </p:sp>
      <p:sp>
        <p:nvSpPr>
          <p:cNvPr id="2" name="TextBox 1"/>
          <p:cNvSpPr txBox="1"/>
          <p:nvPr/>
        </p:nvSpPr>
        <p:spPr>
          <a:xfrm>
            <a:off x="190500" y="990600"/>
            <a:ext cx="8763000" cy="5262979"/>
          </a:xfrm>
          <a:prstGeom prst="rect">
            <a:avLst/>
          </a:prstGeom>
          <a:noFill/>
        </p:spPr>
        <p:txBody>
          <a:bodyPr wrap="square" rtlCol="0">
            <a:spAutoFit/>
          </a:bodyPr>
          <a:lstStyle/>
          <a:p>
            <a:pPr marL="457200" indent="-457200">
              <a:buFont typeface="Wingdings" pitchFamily="2" charset="2"/>
              <a:buChar char="ü"/>
            </a:pPr>
            <a:r>
              <a:rPr lang="en-US" sz="2400" dirty="0" smtClean="0">
                <a:solidFill>
                  <a:srgbClr val="B57B35"/>
                </a:solidFill>
              </a:rPr>
              <a:t> Introduction   </a:t>
            </a:r>
          </a:p>
          <a:p>
            <a:pPr marL="1828800" lvl="3" indent="-457200">
              <a:buFont typeface="Wingdings" pitchFamily="2" charset="2"/>
              <a:buChar char="q"/>
            </a:pPr>
            <a:r>
              <a:rPr lang="en-US" sz="2400" dirty="0" smtClean="0">
                <a:solidFill>
                  <a:srgbClr val="B57B35"/>
                </a:solidFill>
              </a:rPr>
              <a:t>Techniques</a:t>
            </a:r>
          </a:p>
          <a:p>
            <a:pPr marL="457200" indent="-457200">
              <a:buFont typeface="Wingdings" pitchFamily="2" charset="2"/>
              <a:buChar char="ü"/>
            </a:pPr>
            <a:r>
              <a:rPr lang="en-US" sz="2400" dirty="0">
                <a:solidFill>
                  <a:srgbClr val="B57B35"/>
                </a:solidFill>
              </a:rPr>
              <a:t> </a:t>
            </a:r>
            <a:r>
              <a:rPr lang="en-US" sz="2400" dirty="0" smtClean="0">
                <a:solidFill>
                  <a:srgbClr val="B57B35"/>
                </a:solidFill>
              </a:rPr>
              <a:t>Problem Statement  </a:t>
            </a:r>
            <a:endParaRPr lang="en-US" sz="2400" dirty="0">
              <a:solidFill>
                <a:srgbClr val="B57B35"/>
              </a:solidFill>
            </a:endParaRPr>
          </a:p>
          <a:p>
            <a:pPr marL="1828800" lvl="3" indent="-457200">
              <a:buFont typeface="Wingdings" pitchFamily="2" charset="2"/>
              <a:buChar char="q"/>
            </a:pPr>
            <a:r>
              <a:rPr lang="en-US" sz="2400" dirty="0" smtClean="0">
                <a:solidFill>
                  <a:srgbClr val="B57B35"/>
                </a:solidFill>
              </a:rPr>
              <a:t>Objective</a:t>
            </a:r>
            <a:endParaRPr lang="en-US" sz="2400" dirty="0">
              <a:solidFill>
                <a:srgbClr val="B57B35"/>
              </a:solidFill>
            </a:endParaRPr>
          </a:p>
          <a:p>
            <a:pPr marL="457200" indent="-457200">
              <a:buFont typeface="Wingdings" pitchFamily="2" charset="2"/>
              <a:buChar char="ü"/>
            </a:pPr>
            <a:r>
              <a:rPr lang="en-US" sz="2400" dirty="0" smtClean="0">
                <a:solidFill>
                  <a:srgbClr val="B57B35"/>
                </a:solidFill>
              </a:rPr>
              <a:t>  Research Methodology     </a:t>
            </a:r>
          </a:p>
          <a:p>
            <a:pPr marL="1714500" lvl="3" indent="-342900">
              <a:buFont typeface="Wingdings" pitchFamily="2" charset="2"/>
              <a:buChar char="q"/>
            </a:pPr>
            <a:r>
              <a:rPr lang="en-US" sz="2400" dirty="0">
                <a:solidFill>
                  <a:srgbClr val="B57B35"/>
                </a:solidFill>
              </a:rPr>
              <a:t>Dataset</a:t>
            </a:r>
          </a:p>
          <a:p>
            <a:pPr marL="1714500" lvl="3" indent="-342900">
              <a:buFont typeface="Wingdings" pitchFamily="2" charset="2"/>
              <a:buChar char="q"/>
            </a:pPr>
            <a:r>
              <a:rPr lang="en-US" sz="2400" dirty="0" smtClean="0">
                <a:solidFill>
                  <a:srgbClr val="B57B35"/>
                </a:solidFill>
              </a:rPr>
              <a:t>Manual </a:t>
            </a:r>
            <a:r>
              <a:rPr lang="en-US" sz="2400" dirty="0">
                <a:solidFill>
                  <a:srgbClr val="B57B35"/>
                </a:solidFill>
              </a:rPr>
              <a:t>Annotations</a:t>
            </a:r>
          </a:p>
          <a:p>
            <a:pPr marL="1714500" lvl="3" indent="-342900">
              <a:buFont typeface="Wingdings" pitchFamily="2" charset="2"/>
              <a:buChar char="q"/>
            </a:pPr>
            <a:r>
              <a:rPr lang="en-US" sz="2400" dirty="0" smtClean="0">
                <a:solidFill>
                  <a:srgbClr val="B57B35"/>
                </a:solidFill>
              </a:rPr>
              <a:t>Lexicon Classifier</a:t>
            </a:r>
          </a:p>
          <a:p>
            <a:pPr marL="1714500" lvl="3" indent="-342900">
              <a:buFont typeface="Wingdings" pitchFamily="2" charset="2"/>
              <a:buChar char="q"/>
            </a:pPr>
            <a:r>
              <a:rPr lang="en-US" sz="2400" dirty="0" smtClean="0">
                <a:solidFill>
                  <a:srgbClr val="B57B35"/>
                </a:solidFill>
              </a:rPr>
              <a:t>Machine Learning</a:t>
            </a:r>
          </a:p>
          <a:p>
            <a:pPr marL="1714500" lvl="3" indent="-342900">
              <a:buFont typeface="Wingdings" pitchFamily="2" charset="2"/>
              <a:buChar char="q"/>
            </a:pPr>
            <a:r>
              <a:rPr lang="en-US" sz="2400" dirty="0" smtClean="0">
                <a:solidFill>
                  <a:srgbClr val="B57B35"/>
                </a:solidFill>
              </a:rPr>
              <a:t>Hybrid </a:t>
            </a:r>
            <a:r>
              <a:rPr lang="en-US" sz="2400" dirty="0" smtClean="0">
                <a:solidFill>
                  <a:srgbClr val="B57B35"/>
                </a:solidFill>
              </a:rPr>
              <a:t>Approach</a:t>
            </a:r>
          </a:p>
          <a:p>
            <a:pPr marL="1714500" lvl="3" indent="-342900">
              <a:buFont typeface="Wingdings" pitchFamily="2" charset="2"/>
              <a:buChar char="q"/>
            </a:pPr>
            <a:r>
              <a:rPr lang="en-US" sz="2400" dirty="0" smtClean="0">
                <a:solidFill>
                  <a:srgbClr val="B57B35"/>
                </a:solidFill>
              </a:rPr>
              <a:t>Results without Neutral Classes</a:t>
            </a:r>
            <a:endParaRPr lang="en-US" sz="2400" dirty="0" smtClean="0">
              <a:solidFill>
                <a:srgbClr val="B57B35"/>
              </a:solidFill>
            </a:endParaRPr>
          </a:p>
          <a:p>
            <a:pPr marL="457200" indent="-457200">
              <a:buFont typeface="Wingdings" pitchFamily="2" charset="2"/>
              <a:buChar char="ü"/>
            </a:pPr>
            <a:r>
              <a:rPr lang="en-US" sz="2400" dirty="0" smtClean="0">
                <a:solidFill>
                  <a:srgbClr val="B57B35"/>
                </a:solidFill>
              </a:rPr>
              <a:t>5. Limitations &amp; Future Scope</a:t>
            </a:r>
          </a:p>
          <a:p>
            <a:pPr marL="457200" indent="-457200">
              <a:buFont typeface="Wingdings" pitchFamily="2" charset="2"/>
              <a:buChar char="ü"/>
            </a:pPr>
            <a:r>
              <a:rPr lang="en-US" sz="2400" dirty="0" smtClean="0">
                <a:solidFill>
                  <a:srgbClr val="B57B35"/>
                </a:solidFill>
              </a:rPr>
              <a:t>6. Application Areas</a:t>
            </a:r>
          </a:p>
          <a:p>
            <a:pPr marL="457200" indent="-457200">
              <a:buFont typeface="Wingdings" pitchFamily="2" charset="2"/>
              <a:buChar char="ü"/>
            </a:pPr>
            <a:r>
              <a:rPr lang="en-US" sz="2400" dirty="0" smtClean="0">
                <a:solidFill>
                  <a:srgbClr val="B57B35"/>
                </a:solidFill>
              </a:rPr>
              <a:t>7. References</a:t>
            </a:r>
            <a:endParaRPr lang="en-IN" sz="2400" dirty="0">
              <a:solidFill>
                <a:srgbClr val="B57B35"/>
              </a:solidFill>
            </a:endParaRPr>
          </a:p>
        </p:txBody>
      </p:sp>
    </p:spTree>
    <p:extLst>
      <p:ext uri="{BB962C8B-B14F-4D97-AF65-F5344CB8AC3E}">
        <p14:creationId xmlns:p14="http://schemas.microsoft.com/office/powerpoint/2010/main" val="3806884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5"/>
          <p:cNvPicPr>
            <a:picLocks noChangeAspect="1" noChangeArrowheads="1"/>
          </p:cNvPicPr>
          <p:nvPr/>
        </p:nvPicPr>
        <p:blipFill>
          <a:blip r:embed="rId2">
            <a:extLst>
              <a:ext uri="{28A0092B-C50C-407E-A947-70E740481C1C}">
                <a14:useLocalDpi xmlns:a14="http://schemas.microsoft.com/office/drawing/2010/main" val="0"/>
              </a:ext>
            </a:extLst>
          </a:blip>
          <a:srcRect b="10802"/>
          <a:stretch>
            <a:fillRect/>
          </a:stretch>
        </p:blipFill>
        <p:spPr bwMode="auto">
          <a:xfrm>
            <a:off x="381000" y="914400"/>
            <a:ext cx="8153400" cy="4953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p:cNvSpPr>
            <a:spLocks noChangeArrowheads="1"/>
          </p:cNvSpPr>
          <p:nvPr/>
        </p:nvSpPr>
        <p:spPr bwMode="auto">
          <a:xfrm>
            <a:off x="397701" y="469613"/>
            <a:ext cx="530959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APPLYING MACHINE LEARNING TECHNIQUE ON DATASET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5"/>
          <p:cNvSpPr>
            <a:spLocks noChangeArrowheads="1"/>
          </p:cNvSpPr>
          <p:nvPr/>
        </p:nvSpPr>
        <p:spPr bwMode="auto">
          <a:xfrm>
            <a:off x="0" y="3019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6"/>
          <p:cNvSpPr>
            <a:spLocks noChangeArrowheads="1"/>
          </p:cNvSpPr>
          <p:nvPr/>
        </p:nvSpPr>
        <p:spPr bwMode="auto">
          <a:xfrm>
            <a:off x="0" y="5505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7"/>
          <p:cNvSpPr>
            <a:spLocks noChangeArrowheads="1"/>
          </p:cNvSpPr>
          <p:nvPr/>
        </p:nvSpPr>
        <p:spPr bwMode="auto">
          <a:xfrm>
            <a:off x="0" y="8020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743076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1905000"/>
            <a:ext cx="7543800" cy="1031111"/>
          </a:xfrm>
        </p:spPr>
        <p:txBody>
          <a:bodyPr>
            <a:normAutofit fontScale="90000"/>
          </a:bodyPr>
          <a:lstStyle/>
          <a:p>
            <a:r>
              <a:rPr lang="en-US" dirty="0" smtClean="0"/>
              <a:t>RESULTS of machine learning</a:t>
            </a:r>
            <a:endParaRPr lang="en-IN" dirty="0"/>
          </a:p>
        </p:txBody>
      </p:sp>
      <p:pic>
        <p:nvPicPr>
          <p:cNvPr id="5" name="Content Placeholder 3"/>
          <p:cNvPicPr>
            <a:picLocks noChangeAspect="1"/>
          </p:cNvPicPr>
          <p:nvPr/>
        </p:nvPicPr>
        <p:blipFill rotWithShape="1">
          <a:blip r:embed="rId2">
            <a:extLst>
              <a:ext uri="{28A0092B-C50C-407E-A947-70E740481C1C}">
                <a14:useLocalDpi xmlns:a14="http://schemas.microsoft.com/office/drawing/2010/main" val="0"/>
              </a:ext>
            </a:extLst>
          </a:blip>
          <a:srcRect b="23259"/>
          <a:stretch/>
        </p:blipFill>
        <p:spPr>
          <a:xfrm>
            <a:off x="510436" y="3352800"/>
            <a:ext cx="8077200" cy="2438400"/>
          </a:xfrm>
          <a:prstGeom prst="rect">
            <a:avLst/>
          </a:prstGeom>
        </p:spPr>
      </p:pic>
    </p:spTree>
    <p:extLst>
      <p:ext uri="{BB962C8B-B14F-4D97-AF65-F5344CB8AC3E}">
        <p14:creationId xmlns:p14="http://schemas.microsoft.com/office/powerpoint/2010/main" val="18208713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457200"/>
            <a:ext cx="77724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solidFill>
                  <a:schemeClr val="accent3">
                    <a:shade val="75000"/>
                  </a:schemeClr>
                </a:solidFill>
                <a:latin typeface="+mj-lt"/>
                <a:ea typeface="+mj-ea"/>
                <a:cs typeface="+mj-cs"/>
              </a:rPr>
              <a:t>HYBRID APPROACH</a:t>
            </a:r>
            <a:r>
              <a:rPr kumimoji="0" lang="en-US" sz="4000" b="1" i="0" u="none" strike="noStrike" kern="1200" cap="none" spc="0" normalizeH="0" noProof="0" dirty="0" smtClean="0">
                <a:ln>
                  <a:noFill/>
                </a:ln>
                <a:solidFill>
                  <a:schemeClr val="accent3">
                    <a:shade val="75000"/>
                  </a:schemeClr>
                </a:solidFill>
                <a:effectLst/>
                <a:uLnTx/>
                <a:uFillTx/>
                <a:latin typeface="+mj-lt"/>
                <a:ea typeface="+mj-ea"/>
                <a:cs typeface="+mj-cs"/>
              </a:rPr>
              <a:t> </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noProof="0" dirty="0" smtClean="0">
              <a:ln>
                <a:noFill/>
              </a:ln>
              <a:solidFill>
                <a:schemeClr val="accent3">
                  <a:shade val="75000"/>
                </a:schemeClr>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000" b="1" baseline="0" dirty="0">
              <a:solidFill>
                <a:schemeClr val="accent3">
                  <a:shade val="75000"/>
                </a:schemeClr>
              </a:solidFill>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accent3">
                  <a:shade val="75000"/>
                </a:schemeClr>
              </a:solidFill>
              <a:effectLst/>
              <a:uLnTx/>
              <a:uFillTx/>
              <a:latin typeface="+mj-lt"/>
              <a:ea typeface="+mj-ea"/>
              <a:cs typeface="+mj-cs"/>
            </a:endParaRPr>
          </a:p>
        </p:txBody>
      </p:sp>
      <p:pic>
        <p:nvPicPr>
          <p:cNvPr id="5" name="Picture 4"/>
          <p:cNvPicPr>
            <a:picLocks noChangeAspect="1"/>
          </p:cNvPicPr>
          <p:nvPr/>
        </p:nvPicPr>
        <p:blipFill rotWithShape="1">
          <a:blip r:embed="rId2"/>
          <a:srcRect l="1088" r="1088"/>
          <a:stretch/>
        </p:blipFill>
        <p:spPr>
          <a:xfrm>
            <a:off x="990600" y="1230682"/>
            <a:ext cx="7361656" cy="4636718"/>
          </a:xfrm>
          <a:prstGeom prst="rect">
            <a:avLst/>
          </a:prstGeom>
        </p:spPr>
      </p:pic>
    </p:spTree>
    <p:extLst>
      <p:ext uri="{BB962C8B-B14F-4D97-AF65-F5344CB8AC3E}">
        <p14:creationId xmlns:p14="http://schemas.microsoft.com/office/powerpoint/2010/main" val="14719849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rotWithShape="1">
          <a:blip r:embed="rId2"/>
          <a:srcRect r="22048" b="8333"/>
          <a:stretch/>
        </p:blipFill>
        <p:spPr bwMode="auto">
          <a:xfrm>
            <a:off x="694151" y="984337"/>
            <a:ext cx="7620000" cy="5334000"/>
          </a:xfrm>
          <a:prstGeom prst="rect">
            <a:avLst/>
          </a:prstGeom>
          <a:ln>
            <a:noFill/>
          </a:ln>
          <a:extLst>
            <a:ext uri="{53640926-AAD7-44D8-BBD7-CCE9431645EC}">
              <a14:shadowObscured xmlns:a14="http://schemas.microsoft.com/office/drawing/2010/main"/>
            </a:ext>
          </a:extLst>
        </p:spPr>
      </p:pic>
      <p:sp>
        <p:nvSpPr>
          <p:cNvPr id="4" name="Rectangle 4"/>
          <p:cNvSpPr>
            <a:spLocks noChangeArrowheads="1"/>
          </p:cNvSpPr>
          <p:nvPr/>
        </p:nvSpPr>
        <p:spPr bwMode="auto">
          <a:xfrm>
            <a:off x="682669" y="463350"/>
            <a:ext cx="259295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smtClean="0">
                <a:latin typeface="Arial" pitchFamily="34" charset="0"/>
                <a:cs typeface="Arial" pitchFamily="34" charset="0"/>
              </a:rPr>
              <a:t>CSV FOR HYBRID DATASET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994173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6"/>
          <p:cNvPicPr>
            <a:picLocks noChangeAspect="1" noChangeArrowheads="1"/>
          </p:cNvPicPr>
          <p:nvPr/>
        </p:nvPicPr>
        <p:blipFill>
          <a:blip r:embed="rId2">
            <a:extLst>
              <a:ext uri="{28A0092B-C50C-407E-A947-70E740481C1C}">
                <a14:useLocalDpi xmlns:a14="http://schemas.microsoft.com/office/drawing/2010/main" val="0"/>
              </a:ext>
            </a:extLst>
          </a:blip>
          <a:srcRect b="12962"/>
          <a:stretch>
            <a:fillRect/>
          </a:stretch>
        </p:blipFill>
        <p:spPr bwMode="auto">
          <a:xfrm>
            <a:off x="820977" y="990601"/>
            <a:ext cx="7543800" cy="51478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p:cNvSpPr>
            <a:spLocks noChangeArrowheads="1"/>
          </p:cNvSpPr>
          <p:nvPr/>
        </p:nvSpPr>
        <p:spPr bwMode="auto">
          <a:xfrm>
            <a:off x="1303228" y="533400"/>
            <a:ext cx="66126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APPLYING MACHINE LEARNING</a:t>
            </a:r>
            <a:r>
              <a:rPr kumimoji="0" lang="en-US" sz="1400" b="1" i="0" u="none" strike="noStrike" cap="none" normalizeH="0" dirty="0" smtClean="0">
                <a:ln>
                  <a:noFill/>
                </a:ln>
                <a:solidFill>
                  <a:schemeClr val="tx1"/>
                </a:solidFill>
                <a:effectLst/>
                <a:latin typeface="Arial" pitchFamily="34" charset="0"/>
                <a:ea typeface="Calibri" pitchFamily="34" charset="0"/>
                <a:cs typeface="Arial" pitchFamily="34" charset="0"/>
              </a:rPr>
              <a:t> ON</a:t>
            </a:r>
            <a:r>
              <a:rPr kumimoji="0" lang="en-US" sz="1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HYBRID DATASET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5"/>
          <p:cNvSpPr>
            <a:spLocks noChangeArrowheads="1"/>
          </p:cNvSpPr>
          <p:nvPr/>
        </p:nvSpPr>
        <p:spPr bwMode="auto">
          <a:xfrm>
            <a:off x="0" y="3019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6"/>
          <p:cNvSpPr>
            <a:spLocks noChangeArrowheads="1"/>
          </p:cNvSpPr>
          <p:nvPr/>
        </p:nvSpPr>
        <p:spPr bwMode="auto">
          <a:xfrm>
            <a:off x="0" y="5505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7"/>
          <p:cNvSpPr>
            <a:spLocks noChangeArrowheads="1"/>
          </p:cNvSpPr>
          <p:nvPr/>
        </p:nvSpPr>
        <p:spPr bwMode="auto">
          <a:xfrm>
            <a:off x="0" y="8020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43460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685800"/>
            <a:ext cx="8077200" cy="2774818"/>
          </a:xfrm>
          <a:prstGeom prst="rect">
            <a:avLst/>
          </a:prstGeom>
        </p:spPr>
      </p:pic>
      <p:pic>
        <p:nvPicPr>
          <p:cNvPr id="6" name="Picture 5"/>
          <p:cNvPicPr/>
          <p:nvPr/>
        </p:nvPicPr>
        <p:blipFill rotWithShape="1">
          <a:blip r:embed="rId3"/>
          <a:srcRect l="1331" t="4141" r="19468" b="11211"/>
          <a:stretch/>
        </p:blipFill>
        <p:spPr bwMode="auto">
          <a:xfrm>
            <a:off x="268670" y="3733800"/>
            <a:ext cx="8341930" cy="27241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246250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1905000"/>
            <a:ext cx="7543800" cy="1031111"/>
          </a:xfrm>
        </p:spPr>
        <p:txBody>
          <a:bodyPr/>
          <a:lstStyle/>
          <a:p>
            <a:r>
              <a:rPr lang="en-US" dirty="0" smtClean="0"/>
              <a:t>RESULTS WITHOUT NEUTRAL </a:t>
            </a:r>
            <a:endParaRPr lang="en-IN" dirty="0"/>
          </a:p>
        </p:txBody>
      </p:sp>
      <p:pic>
        <p:nvPicPr>
          <p:cNvPr id="4" name="Picture 3"/>
          <p:cNvPicPr/>
          <p:nvPr/>
        </p:nvPicPr>
        <p:blipFill rotWithShape="1">
          <a:blip r:embed="rId2"/>
          <a:srcRect l="8252" t="19956" r="30415" b="28529"/>
          <a:stretch/>
        </p:blipFill>
        <p:spPr bwMode="auto">
          <a:xfrm>
            <a:off x="533400" y="3112092"/>
            <a:ext cx="4206240" cy="3108960"/>
          </a:xfrm>
          <a:prstGeom prst="rect">
            <a:avLst/>
          </a:prstGeom>
          <a:ln>
            <a:noFill/>
          </a:ln>
          <a:effectLst>
            <a:softEdge rad="112500"/>
          </a:effectLst>
          <a:extLst>
            <a:ext uri="{53640926-AAD7-44D8-BBD7-CCE9431645EC}">
              <a14:shadowObscured xmlns:a14="http://schemas.microsoft.com/office/drawing/2010/main"/>
            </a:ext>
          </a:extLst>
        </p:spPr>
      </p:pic>
      <p:sp>
        <p:nvSpPr>
          <p:cNvPr id="6" name="TextBox 5"/>
          <p:cNvSpPr txBox="1"/>
          <p:nvPr/>
        </p:nvSpPr>
        <p:spPr>
          <a:xfrm>
            <a:off x="762000" y="3352800"/>
            <a:ext cx="2209800" cy="276999"/>
          </a:xfrm>
          <a:prstGeom prst="rect">
            <a:avLst/>
          </a:prstGeom>
          <a:noFill/>
        </p:spPr>
        <p:txBody>
          <a:bodyPr wrap="square" rtlCol="0">
            <a:spAutoFit/>
          </a:bodyPr>
          <a:lstStyle/>
          <a:p>
            <a:pPr algn="ctr"/>
            <a:r>
              <a:rPr lang="en-US" sz="1200" b="1" dirty="0" smtClean="0"/>
              <a:t>Composition of Training Data</a:t>
            </a:r>
            <a:endParaRPr lang="en-IN" sz="1200" b="1" dirty="0"/>
          </a:p>
        </p:txBody>
      </p:sp>
      <p:pic>
        <p:nvPicPr>
          <p:cNvPr id="5" name="Picture 4" descr="C:\Users\Micro\Desktop\ann.png"/>
          <p:cNvPicPr/>
          <p:nvPr/>
        </p:nvPicPr>
        <p:blipFill rotWithShape="1">
          <a:blip r:embed="rId3">
            <a:extLst>
              <a:ext uri="{28A0092B-C50C-407E-A947-70E740481C1C}">
                <a14:useLocalDpi xmlns:a14="http://schemas.microsoft.com/office/drawing/2010/main" val="0"/>
              </a:ext>
            </a:extLst>
          </a:blip>
          <a:srcRect t="7037" r="73333" b="63636"/>
          <a:stretch/>
        </p:blipFill>
        <p:spPr bwMode="auto">
          <a:xfrm>
            <a:off x="4739640" y="3491299"/>
            <a:ext cx="3794760" cy="2528501"/>
          </a:xfrm>
          <a:prstGeom prst="rect">
            <a:avLst/>
          </a:prstGeom>
          <a:noFill/>
          <a:ln>
            <a:noFill/>
          </a:ln>
        </p:spPr>
      </p:pic>
      <p:sp>
        <p:nvSpPr>
          <p:cNvPr id="2" name="Right Arrow 1"/>
          <p:cNvSpPr/>
          <p:nvPr/>
        </p:nvSpPr>
        <p:spPr>
          <a:xfrm>
            <a:off x="4419600" y="4419600"/>
            <a:ext cx="5334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094930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70" y="762000"/>
            <a:ext cx="8227630" cy="2241418"/>
          </a:xfrm>
          <a:prstGeom prst="rect">
            <a:avLst/>
          </a:prstGeom>
        </p:spPr>
      </p:pic>
      <p:pic>
        <p:nvPicPr>
          <p:cNvPr id="3" name="Picture 2"/>
          <p:cNvPicPr>
            <a:picLocks noChangeAspect="1"/>
          </p:cNvPicPr>
          <p:nvPr/>
        </p:nvPicPr>
        <p:blipFill>
          <a:blip r:embed="rId3"/>
          <a:stretch>
            <a:fillRect/>
          </a:stretch>
        </p:blipFill>
        <p:spPr>
          <a:xfrm>
            <a:off x="563090" y="3213969"/>
            <a:ext cx="8123710" cy="2743200"/>
          </a:xfrm>
          <a:prstGeom prst="rect">
            <a:avLst/>
          </a:prstGeom>
        </p:spPr>
      </p:pic>
    </p:spTree>
    <p:extLst>
      <p:ext uri="{BB962C8B-B14F-4D97-AF65-F5344CB8AC3E}">
        <p14:creationId xmlns:p14="http://schemas.microsoft.com/office/powerpoint/2010/main" val="33499937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981200" y="152400"/>
            <a:ext cx="7523544" cy="838200"/>
          </a:xfrm>
        </p:spPr>
        <p:txBody>
          <a:bodyPr/>
          <a:lstStyle/>
          <a:p>
            <a:r>
              <a:rPr lang="en-US" sz="5400" dirty="0" smtClean="0"/>
              <a:t>LIMITATIONS</a:t>
            </a:r>
            <a:endParaRPr lang="en-IN" sz="5400" dirty="0"/>
          </a:p>
        </p:txBody>
      </p:sp>
      <p:sp>
        <p:nvSpPr>
          <p:cNvPr id="2" name="Subtitle 1"/>
          <p:cNvSpPr>
            <a:spLocks noGrp="1"/>
          </p:cNvSpPr>
          <p:nvPr>
            <p:ph type="subTitle" idx="1"/>
          </p:nvPr>
        </p:nvSpPr>
        <p:spPr>
          <a:xfrm>
            <a:off x="742709" y="571500"/>
            <a:ext cx="6887901" cy="2628900"/>
          </a:xfrm>
        </p:spPr>
        <p:txBody>
          <a:bodyPr>
            <a:noAutofit/>
          </a:bodyPr>
          <a:lstStyle/>
          <a:p>
            <a:endParaRPr lang="en-IN" dirty="0" smtClean="0"/>
          </a:p>
          <a:p>
            <a:pPr marL="457200" indent="-457200">
              <a:buClrTx/>
              <a:buFont typeface="Wingdings" pitchFamily="2" charset="2"/>
              <a:buChar char="Ø"/>
            </a:pPr>
            <a:r>
              <a:rPr lang="en-IN" sz="2400" dirty="0">
                <a:solidFill>
                  <a:schemeClr val="accent6">
                    <a:lumMod val="10000"/>
                  </a:schemeClr>
                </a:solidFill>
              </a:rPr>
              <a:t>P</a:t>
            </a:r>
            <a:r>
              <a:rPr lang="en-IN" sz="2400" dirty="0" smtClean="0">
                <a:solidFill>
                  <a:schemeClr val="accent6">
                    <a:lumMod val="10000"/>
                  </a:schemeClr>
                </a:solidFill>
              </a:rPr>
              <a:t>erformance </a:t>
            </a:r>
            <a:r>
              <a:rPr lang="en-IN" sz="2400" dirty="0">
                <a:solidFill>
                  <a:schemeClr val="accent6">
                    <a:lumMod val="10000"/>
                  </a:schemeClr>
                </a:solidFill>
              </a:rPr>
              <a:t>degrades drastically with the exponential growth of the size of dictionary (number of words</a:t>
            </a:r>
            <a:r>
              <a:rPr lang="en-IN" sz="2400" dirty="0" smtClean="0">
                <a:solidFill>
                  <a:schemeClr val="accent6">
                    <a:lumMod val="10000"/>
                  </a:schemeClr>
                </a:solidFill>
              </a:rPr>
              <a:t>).</a:t>
            </a:r>
          </a:p>
          <a:p>
            <a:pPr marL="457200" indent="-457200">
              <a:buClrTx/>
              <a:buFont typeface="Wingdings" pitchFamily="2" charset="2"/>
              <a:buChar char="Ø"/>
            </a:pPr>
            <a:r>
              <a:rPr lang="en-US" sz="2400" dirty="0" smtClean="0">
                <a:solidFill>
                  <a:schemeClr val="accent6">
                    <a:lumMod val="10000"/>
                  </a:schemeClr>
                </a:solidFill>
              </a:rPr>
              <a:t>The efficiency is limited when the neutral class is used in the training data.</a:t>
            </a:r>
            <a:endParaRPr lang="en-IN" sz="2400" dirty="0" smtClean="0">
              <a:solidFill>
                <a:schemeClr val="accent6">
                  <a:lumMod val="10000"/>
                </a:schemeClr>
              </a:solidFill>
            </a:endParaRPr>
          </a:p>
        </p:txBody>
      </p:sp>
      <p:sp>
        <p:nvSpPr>
          <p:cNvPr id="4" name="TextBox 3"/>
          <p:cNvSpPr txBox="1"/>
          <p:nvPr/>
        </p:nvSpPr>
        <p:spPr>
          <a:xfrm>
            <a:off x="742709" y="3886200"/>
            <a:ext cx="7421300" cy="2862322"/>
          </a:xfrm>
          <a:prstGeom prst="rect">
            <a:avLst/>
          </a:prstGeom>
          <a:noFill/>
        </p:spPr>
        <p:txBody>
          <a:bodyPr wrap="square" rtlCol="0">
            <a:spAutoFit/>
          </a:bodyPr>
          <a:lstStyle/>
          <a:p>
            <a:endParaRPr lang="en-US" dirty="0"/>
          </a:p>
          <a:p>
            <a:pPr marL="457200" indent="-457200">
              <a:buFont typeface="Arial" pitchFamily="34" charset="0"/>
              <a:buChar char="•"/>
            </a:pPr>
            <a:r>
              <a:rPr lang="en-IN" sz="2400" dirty="0" smtClean="0"/>
              <a:t>Developing a web application and integrating the Sentiment Analysis into commercial space.</a:t>
            </a:r>
            <a:endParaRPr lang="en-US" sz="2400" dirty="0"/>
          </a:p>
          <a:p>
            <a:pPr marL="457200" indent="-457200">
              <a:buFont typeface="Arial" pitchFamily="34" charset="0"/>
              <a:buChar char="•"/>
            </a:pPr>
            <a:r>
              <a:rPr lang="en-US" sz="2400" dirty="0"/>
              <a:t>Modifying dictionary based approach </a:t>
            </a:r>
            <a:endParaRPr lang="en-IN" sz="2400" dirty="0"/>
          </a:p>
          <a:p>
            <a:pPr marL="457200" indent="-457200">
              <a:buFont typeface="Arial" pitchFamily="34" charset="0"/>
              <a:buChar char="•"/>
            </a:pPr>
            <a:r>
              <a:rPr lang="en-US" sz="2400" dirty="0" smtClean="0"/>
              <a:t>Developing machine learning algorithms/techniques to increase the efficiency of the classifiers in neutral class and training the classifier accordingly.</a:t>
            </a:r>
          </a:p>
          <a:p>
            <a:endParaRPr lang="en-IN" dirty="0"/>
          </a:p>
        </p:txBody>
      </p:sp>
      <p:sp>
        <p:nvSpPr>
          <p:cNvPr id="5" name="TextBox 4"/>
          <p:cNvSpPr txBox="1"/>
          <p:nvPr/>
        </p:nvSpPr>
        <p:spPr>
          <a:xfrm>
            <a:off x="2057400" y="3181611"/>
            <a:ext cx="4126451" cy="923330"/>
          </a:xfrm>
          <a:prstGeom prst="rect">
            <a:avLst/>
          </a:prstGeom>
          <a:noFill/>
        </p:spPr>
        <p:txBody>
          <a:bodyPr wrap="none" rtlCol="0">
            <a:spAutoFit/>
          </a:bodyPr>
          <a:lstStyle/>
          <a:p>
            <a:r>
              <a:rPr lang="en-US" sz="5400" dirty="0" smtClean="0">
                <a:latin typeface="+mj-lt"/>
              </a:rPr>
              <a:t>FUTURE</a:t>
            </a:r>
            <a:r>
              <a:rPr lang="en-US" sz="5400" dirty="0" smtClean="0"/>
              <a:t> </a:t>
            </a:r>
            <a:r>
              <a:rPr lang="en-US" sz="5400" dirty="0" smtClean="0">
                <a:latin typeface="+mj-lt"/>
              </a:rPr>
              <a:t>SCOPE</a:t>
            </a:r>
            <a:endParaRPr lang="en-IN" sz="5400" dirty="0">
              <a:latin typeface="+mj-lt"/>
            </a:endParaRPr>
          </a:p>
        </p:txBody>
      </p:sp>
    </p:spTree>
    <p:extLst>
      <p:ext uri="{BB962C8B-B14F-4D97-AF65-F5344CB8AC3E}">
        <p14:creationId xmlns:p14="http://schemas.microsoft.com/office/powerpoint/2010/main" val="1609143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90600" y="137636"/>
            <a:ext cx="7620000" cy="1538764"/>
          </a:xfrm>
        </p:spPr>
        <p:txBody>
          <a:bodyPr/>
          <a:lstStyle/>
          <a:p>
            <a:r>
              <a:rPr lang="en-US" sz="5400" dirty="0" smtClean="0"/>
              <a:t>APPLICATION AREAS OF PROJECT</a:t>
            </a:r>
            <a:endParaRPr lang="en-IN" sz="5400" dirty="0"/>
          </a:p>
        </p:txBody>
      </p:sp>
      <p:sp>
        <p:nvSpPr>
          <p:cNvPr id="2" name="Subtitle 1"/>
          <p:cNvSpPr>
            <a:spLocks noGrp="1"/>
          </p:cNvSpPr>
          <p:nvPr>
            <p:ph type="subTitle" idx="1"/>
          </p:nvPr>
        </p:nvSpPr>
        <p:spPr>
          <a:xfrm>
            <a:off x="685800" y="3048000"/>
            <a:ext cx="8001000" cy="3276600"/>
          </a:xfrm>
        </p:spPr>
        <p:txBody>
          <a:bodyPr>
            <a:normAutofit/>
          </a:bodyPr>
          <a:lstStyle/>
          <a:p>
            <a:r>
              <a:rPr lang="en-IN" dirty="0"/>
              <a:t> </a:t>
            </a:r>
          </a:p>
          <a:p>
            <a:pPr algn="ctr"/>
            <a:r>
              <a:rPr lang="en-IN" sz="1900" b="1" u="sng" dirty="0" smtClean="0">
                <a:solidFill>
                  <a:schemeClr val="accent6">
                    <a:lumMod val="25000"/>
                  </a:schemeClr>
                </a:solidFill>
              </a:rPr>
              <a:t>Computing </a:t>
            </a:r>
            <a:r>
              <a:rPr lang="en-IN" sz="1900" b="1" u="sng" dirty="0">
                <a:solidFill>
                  <a:schemeClr val="accent6">
                    <a:lumMod val="25000"/>
                  </a:schemeClr>
                </a:solidFill>
              </a:rPr>
              <a:t>customer satisfaction </a:t>
            </a:r>
            <a:r>
              <a:rPr lang="en-IN" sz="1900" b="1" u="sng" dirty="0" smtClean="0">
                <a:solidFill>
                  <a:schemeClr val="accent6">
                    <a:lumMod val="25000"/>
                  </a:schemeClr>
                </a:solidFill>
              </a:rPr>
              <a:t>metrics</a:t>
            </a:r>
            <a:endParaRPr lang="en-IN" sz="1900" dirty="0"/>
          </a:p>
          <a:p>
            <a:pPr algn="ctr"/>
            <a:r>
              <a:rPr lang="en-IN" sz="1900" dirty="0">
                <a:solidFill>
                  <a:schemeClr val="tx1"/>
                </a:solidFill>
              </a:rPr>
              <a:t>You can get an idea of how happy customers are with your products from the ratio of positive to negative tweets about them</a:t>
            </a:r>
            <a:r>
              <a:rPr lang="en-IN" sz="1900" dirty="0" smtClean="0">
                <a:solidFill>
                  <a:schemeClr val="tx1"/>
                </a:solidFill>
              </a:rPr>
              <a:t>.</a:t>
            </a:r>
            <a:r>
              <a:rPr lang="en-IN" sz="1900" dirty="0"/>
              <a:t> </a:t>
            </a:r>
            <a:endParaRPr lang="en-IN" sz="1900" dirty="0" smtClean="0"/>
          </a:p>
          <a:p>
            <a:pPr algn="ctr"/>
            <a:endParaRPr lang="en-IN" sz="1900" dirty="0" smtClean="0"/>
          </a:p>
          <a:p>
            <a:pPr algn="ctr"/>
            <a:r>
              <a:rPr lang="en-IN" sz="1900" b="1" u="sng" dirty="0" smtClean="0">
                <a:solidFill>
                  <a:schemeClr val="accent6">
                    <a:lumMod val="25000"/>
                  </a:schemeClr>
                </a:solidFill>
              </a:rPr>
              <a:t> </a:t>
            </a:r>
            <a:r>
              <a:rPr lang="en-IN" sz="1900" b="1" u="sng" dirty="0">
                <a:solidFill>
                  <a:schemeClr val="accent6">
                    <a:lumMod val="25000"/>
                  </a:schemeClr>
                </a:solidFill>
              </a:rPr>
              <a:t>Identifying detractors and </a:t>
            </a:r>
            <a:r>
              <a:rPr lang="en-IN" sz="1900" b="1" u="sng" dirty="0" smtClean="0">
                <a:solidFill>
                  <a:schemeClr val="accent6">
                    <a:lumMod val="25000"/>
                  </a:schemeClr>
                </a:solidFill>
              </a:rPr>
              <a:t>promoters</a:t>
            </a:r>
            <a:endParaRPr lang="en-IN" sz="1900" dirty="0"/>
          </a:p>
          <a:p>
            <a:pPr algn="ctr"/>
            <a:r>
              <a:rPr lang="en-IN" sz="1900" dirty="0">
                <a:solidFill>
                  <a:schemeClr val="tx1"/>
                </a:solidFill>
              </a:rPr>
              <a:t>It can be used for customer service, by spotting dissatisfaction or problems with </a:t>
            </a:r>
            <a:r>
              <a:rPr lang="en-IN" sz="1900" dirty="0" smtClean="0">
                <a:solidFill>
                  <a:schemeClr val="tx1"/>
                </a:solidFill>
              </a:rPr>
              <a:t>products. It </a:t>
            </a:r>
            <a:r>
              <a:rPr lang="en-IN" sz="1900" dirty="0">
                <a:solidFill>
                  <a:schemeClr val="tx1"/>
                </a:solidFill>
              </a:rPr>
              <a:t>can also be used to find people who are happy with your products or services and their experiences can be used to promote </a:t>
            </a:r>
            <a:r>
              <a:rPr lang="en-IN" sz="1900" dirty="0" smtClean="0">
                <a:solidFill>
                  <a:schemeClr val="tx1"/>
                </a:solidFill>
              </a:rPr>
              <a:t>the products.</a:t>
            </a:r>
            <a:endParaRPr lang="en-IN" sz="1900" dirty="0">
              <a:solidFill>
                <a:schemeClr val="tx1"/>
              </a:solidFill>
            </a:endParaRPr>
          </a:p>
        </p:txBody>
      </p:sp>
      <p:sp>
        <p:nvSpPr>
          <p:cNvPr id="4" name="TextBox 3"/>
          <p:cNvSpPr txBox="1"/>
          <p:nvPr/>
        </p:nvSpPr>
        <p:spPr>
          <a:xfrm>
            <a:off x="800100" y="1676400"/>
            <a:ext cx="7543800" cy="1477328"/>
          </a:xfrm>
          <a:prstGeom prst="rect">
            <a:avLst/>
          </a:prstGeom>
          <a:noFill/>
        </p:spPr>
        <p:txBody>
          <a:bodyPr wrap="square" rtlCol="0">
            <a:spAutoFit/>
          </a:bodyPr>
          <a:lstStyle/>
          <a:p>
            <a:pPr algn="ctr"/>
            <a:r>
              <a:rPr lang="en-IN" dirty="0"/>
              <a:t>Sentiment analysis is in demand because of its efficiency. Thousands of text documents can be processed for sentiment (and other features including named entities, topics, themes, etc.) in seconds, compared to the hours it would take a team of people to manually complete. </a:t>
            </a:r>
          </a:p>
          <a:p>
            <a:endParaRPr lang="en-IN" dirty="0"/>
          </a:p>
        </p:txBody>
      </p:sp>
    </p:spTree>
    <p:extLst>
      <p:ext uri="{BB962C8B-B14F-4D97-AF65-F5344CB8AC3E}">
        <p14:creationId xmlns:p14="http://schemas.microsoft.com/office/powerpoint/2010/main" val="29409134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609600"/>
            <a:ext cx="77724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noProof="0" dirty="0" smtClean="0">
                <a:solidFill>
                  <a:schemeClr val="accent3">
                    <a:shade val="75000"/>
                  </a:schemeClr>
                </a:solidFill>
                <a:latin typeface="+mj-lt"/>
                <a:ea typeface="+mj-ea"/>
                <a:cs typeface="+mj-cs"/>
              </a:rPr>
              <a:t>INTRODUCTION</a:t>
            </a:r>
            <a:endParaRPr kumimoji="0" lang="en-US" sz="4000" b="1" i="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
        <p:nvSpPr>
          <p:cNvPr id="5" name="Subtitle 2"/>
          <p:cNvSpPr txBox="1">
            <a:spLocks/>
          </p:cNvSpPr>
          <p:nvPr/>
        </p:nvSpPr>
        <p:spPr>
          <a:xfrm>
            <a:off x="457200" y="1600200"/>
            <a:ext cx="8229600" cy="4495800"/>
          </a:xfrm>
          <a:prstGeom prst="rect">
            <a:avLst/>
          </a:prstGeom>
        </p:spPr>
        <p:txBody>
          <a:bodyPr>
            <a:normAutofit fontScale="92500"/>
          </a:bodyPr>
          <a:lstStyle/>
          <a:p>
            <a:pPr marL="342900" indent="-342900">
              <a:buFont typeface="Wingdings" pitchFamily="2" charset="2"/>
              <a:buChar char="q"/>
            </a:pPr>
            <a:r>
              <a:rPr lang="en-IN" sz="2400" dirty="0"/>
              <a:t>Sentiment analysis (also known as opinion mining) refers to the use of natural language processing, </a:t>
            </a:r>
            <a:r>
              <a:rPr lang="en-IN" sz="2400" dirty="0" smtClean="0"/>
              <a:t>text analysis</a:t>
            </a:r>
            <a:r>
              <a:rPr lang="en-IN" sz="2400" dirty="0"/>
              <a:t> and computational linguistics to identify and extract subjective information in source </a:t>
            </a:r>
            <a:r>
              <a:rPr lang="en-IN" sz="2400" dirty="0" smtClean="0"/>
              <a:t>materials</a:t>
            </a:r>
          </a:p>
          <a:p>
            <a:endParaRPr lang="en-IN" sz="2400" dirty="0"/>
          </a:p>
          <a:p>
            <a:pPr marL="342900" indent="-342900">
              <a:buFont typeface="Wingdings" pitchFamily="2" charset="2"/>
              <a:buChar char="q"/>
            </a:pPr>
            <a:r>
              <a:rPr lang="en-IN" sz="2400" dirty="0"/>
              <a:t>Sentiment analysis is widely applied to reviews and social media for a variety of applications, ranging from marketing to customer service. It has been practiced on various fields such as movie reviews, hotel reviews, product reviews and services </a:t>
            </a:r>
            <a:r>
              <a:rPr lang="en-IN" sz="2400" dirty="0" smtClean="0"/>
              <a:t>.</a:t>
            </a:r>
          </a:p>
          <a:p>
            <a:endParaRPr lang="en-IN" sz="2400" dirty="0"/>
          </a:p>
          <a:p>
            <a:pPr marL="342900" indent="-342900">
              <a:buFont typeface="Wingdings" pitchFamily="2" charset="2"/>
              <a:buChar char="q"/>
            </a:pPr>
            <a:r>
              <a:rPr lang="en-IN" sz="2400" dirty="0"/>
              <a:t>Sentiment analysis aims to determine the attitude of a speaker or a writer with respect to some topic or the overall contextual polarity of a </a:t>
            </a:r>
            <a:r>
              <a:rPr lang="en-IN" sz="2400" dirty="0" smtClean="0"/>
              <a:t>document.</a:t>
            </a:r>
            <a:endParaRPr lang="en-IN"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0" y="381000"/>
            <a:ext cx="77724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atin typeface="+mj-lt"/>
                <a:ea typeface="+mj-ea"/>
                <a:cs typeface="+mj-cs"/>
              </a:rPr>
              <a:t>REFERENCES</a:t>
            </a:r>
            <a:endParaRPr kumimoji="0" lang="en-US" sz="4000" b="1" i="0" u="none" strike="noStrike" kern="1200" cap="none" spc="0" normalizeH="0" baseline="0" noProof="0" dirty="0">
              <a:ln>
                <a:noFill/>
              </a:ln>
              <a:effectLst/>
              <a:uLnTx/>
              <a:uFillTx/>
              <a:latin typeface="+mj-lt"/>
              <a:ea typeface="+mj-ea"/>
              <a:cs typeface="+mj-cs"/>
            </a:endParaRPr>
          </a:p>
        </p:txBody>
      </p:sp>
      <p:sp>
        <p:nvSpPr>
          <p:cNvPr id="5" name="Subtitle 1"/>
          <p:cNvSpPr txBox="1">
            <a:spLocks/>
          </p:cNvSpPr>
          <p:nvPr/>
        </p:nvSpPr>
        <p:spPr>
          <a:xfrm>
            <a:off x="266700" y="990600"/>
            <a:ext cx="8610600" cy="5486400"/>
          </a:xfrm>
          <a:prstGeom prst="rect">
            <a:avLst/>
          </a:prstGeom>
        </p:spPr>
        <p:txBody>
          <a:bodyPr>
            <a:normAutofit fontScale="40000" lnSpcReduction="20000"/>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endParaRPr lang="en-IN" sz="2800" dirty="0" smtClean="0">
              <a:solidFill>
                <a:schemeClr val="tx1"/>
              </a:solidFill>
            </a:endParaRPr>
          </a:p>
          <a:p>
            <a:pPr>
              <a:lnSpc>
                <a:spcPct val="120000"/>
              </a:lnSpc>
            </a:pPr>
            <a:r>
              <a:rPr lang="en-US" sz="2800" dirty="0">
                <a:solidFill>
                  <a:schemeClr val="tx1"/>
                </a:solidFill>
              </a:rPr>
              <a:t>[1]	</a:t>
            </a:r>
            <a:r>
              <a:rPr lang="en-US" sz="2800" dirty="0" err="1">
                <a:solidFill>
                  <a:schemeClr val="tx1"/>
                </a:solidFill>
              </a:rPr>
              <a:t>Esuli</a:t>
            </a:r>
            <a:r>
              <a:rPr lang="en-US" sz="2800" dirty="0">
                <a:solidFill>
                  <a:schemeClr val="tx1"/>
                </a:solidFill>
              </a:rPr>
              <a:t> A, </a:t>
            </a:r>
            <a:r>
              <a:rPr lang="en-US" sz="2800" dirty="0" err="1">
                <a:solidFill>
                  <a:schemeClr val="tx1"/>
                </a:solidFill>
              </a:rPr>
              <a:t>Sebastiani</a:t>
            </a:r>
            <a:r>
              <a:rPr lang="en-US" sz="2800" dirty="0">
                <a:solidFill>
                  <a:schemeClr val="tx1"/>
                </a:solidFill>
              </a:rPr>
              <a:t> F. , "</a:t>
            </a:r>
            <a:r>
              <a:rPr lang="en-US" sz="2800" dirty="0" err="1">
                <a:solidFill>
                  <a:schemeClr val="tx1"/>
                </a:solidFill>
              </a:rPr>
              <a:t>SentiWordNet</a:t>
            </a:r>
            <a:r>
              <a:rPr lang="en-US" sz="2800" dirty="0">
                <a:solidFill>
                  <a:schemeClr val="tx1"/>
                </a:solidFill>
              </a:rPr>
              <a:t>: A Publicly Available Lexical Resource for Opinion Mining", Proceedings from International Conference on Language Resources and Evaluation (LREC) , Genoa, 2006</a:t>
            </a:r>
            <a:endParaRPr lang="en-IN" sz="2800" dirty="0">
              <a:solidFill>
                <a:schemeClr val="tx1"/>
              </a:solidFill>
            </a:endParaRPr>
          </a:p>
          <a:p>
            <a:pPr>
              <a:lnSpc>
                <a:spcPct val="120000"/>
              </a:lnSpc>
            </a:pPr>
            <a:r>
              <a:rPr lang="en-US" sz="2800" dirty="0">
                <a:solidFill>
                  <a:schemeClr val="tx1"/>
                </a:solidFill>
              </a:rPr>
              <a:t> [2]     </a:t>
            </a:r>
            <a:r>
              <a:rPr lang="en-US" sz="2800" dirty="0" err="1">
                <a:solidFill>
                  <a:schemeClr val="tx1"/>
                </a:solidFill>
              </a:rPr>
              <a:t>Ohana</a:t>
            </a:r>
            <a:r>
              <a:rPr lang="en-US" sz="2800" dirty="0">
                <a:solidFill>
                  <a:schemeClr val="tx1"/>
                </a:solidFill>
              </a:rPr>
              <a:t>, B. &amp; Tierney, B. , "Sentiment Classification of reviews using </a:t>
            </a:r>
            <a:r>
              <a:rPr lang="en-US" sz="2800" dirty="0" err="1">
                <a:solidFill>
                  <a:schemeClr val="tx1"/>
                </a:solidFill>
              </a:rPr>
              <a:t>SentiWordNet</a:t>
            </a:r>
            <a:r>
              <a:rPr lang="en-US" sz="2800" dirty="0">
                <a:solidFill>
                  <a:schemeClr val="tx1"/>
                </a:solidFill>
              </a:rPr>
              <a:t>" , 9th.IT&amp;T conference ,  Dublin,2009</a:t>
            </a:r>
            <a:endParaRPr lang="en-IN" sz="2800" dirty="0">
              <a:solidFill>
                <a:schemeClr val="tx1"/>
              </a:solidFill>
            </a:endParaRPr>
          </a:p>
          <a:p>
            <a:pPr>
              <a:lnSpc>
                <a:spcPct val="120000"/>
              </a:lnSpc>
            </a:pPr>
            <a:r>
              <a:rPr lang="en-US" sz="2800" dirty="0">
                <a:solidFill>
                  <a:schemeClr val="tx1"/>
                </a:solidFill>
              </a:rPr>
              <a:t> [3]    N. </a:t>
            </a:r>
            <a:r>
              <a:rPr lang="en-US" sz="2800" dirty="0" err="1">
                <a:solidFill>
                  <a:schemeClr val="tx1"/>
                </a:solidFill>
              </a:rPr>
              <a:t>Godbole</a:t>
            </a:r>
            <a:r>
              <a:rPr lang="en-US" sz="2800" dirty="0">
                <a:solidFill>
                  <a:schemeClr val="tx1"/>
                </a:solidFill>
              </a:rPr>
              <a:t>, M. </a:t>
            </a:r>
            <a:r>
              <a:rPr lang="en-US" sz="2800" dirty="0" err="1">
                <a:solidFill>
                  <a:schemeClr val="tx1"/>
                </a:solidFill>
              </a:rPr>
              <a:t>Srinivasaiah</a:t>
            </a:r>
            <a:r>
              <a:rPr lang="en-US" sz="2800" dirty="0">
                <a:solidFill>
                  <a:schemeClr val="tx1"/>
                </a:solidFill>
              </a:rPr>
              <a:t>, and S. </a:t>
            </a:r>
            <a:r>
              <a:rPr lang="en-US" sz="2800" dirty="0" err="1">
                <a:solidFill>
                  <a:schemeClr val="tx1"/>
                </a:solidFill>
              </a:rPr>
              <a:t>Skiena</a:t>
            </a:r>
            <a:r>
              <a:rPr lang="en-US" sz="2800" dirty="0">
                <a:solidFill>
                  <a:schemeClr val="tx1"/>
                </a:solidFill>
              </a:rPr>
              <a:t>,: "Large-scale sentiment analysis for news and blogs ", 2007</a:t>
            </a:r>
            <a:endParaRPr lang="en-IN" sz="2800" dirty="0">
              <a:solidFill>
                <a:schemeClr val="tx1"/>
              </a:solidFill>
            </a:endParaRPr>
          </a:p>
          <a:p>
            <a:pPr>
              <a:lnSpc>
                <a:spcPct val="120000"/>
              </a:lnSpc>
            </a:pPr>
            <a:r>
              <a:rPr lang="en-US" sz="2800" dirty="0">
                <a:solidFill>
                  <a:schemeClr val="tx1"/>
                </a:solidFill>
              </a:rPr>
              <a:t> [4]     K. </a:t>
            </a:r>
            <a:r>
              <a:rPr lang="en-US" sz="2800" dirty="0" err="1">
                <a:solidFill>
                  <a:schemeClr val="tx1"/>
                </a:solidFill>
              </a:rPr>
              <a:t>Yessenov</a:t>
            </a:r>
            <a:r>
              <a:rPr lang="en-US" sz="2800" dirty="0">
                <a:solidFill>
                  <a:schemeClr val="tx1"/>
                </a:solidFill>
              </a:rPr>
              <a:t> , S. </a:t>
            </a:r>
            <a:r>
              <a:rPr lang="en-US" sz="2800" dirty="0" err="1">
                <a:solidFill>
                  <a:schemeClr val="tx1"/>
                </a:solidFill>
              </a:rPr>
              <a:t>Misailovi´c</a:t>
            </a:r>
            <a:r>
              <a:rPr lang="en-US" sz="2800" dirty="0">
                <a:solidFill>
                  <a:schemeClr val="tx1"/>
                </a:solidFill>
              </a:rPr>
              <a:t> : "Sentiment Analysis of Movie Review Comments ",Spring, 2009 </a:t>
            </a:r>
            <a:endParaRPr lang="en-IN" sz="2800" dirty="0">
              <a:solidFill>
                <a:schemeClr val="tx1"/>
              </a:solidFill>
            </a:endParaRPr>
          </a:p>
          <a:p>
            <a:pPr>
              <a:lnSpc>
                <a:spcPct val="120000"/>
              </a:lnSpc>
            </a:pPr>
            <a:r>
              <a:rPr lang="en-US" sz="2800" dirty="0">
                <a:solidFill>
                  <a:schemeClr val="tx1"/>
                </a:solidFill>
              </a:rPr>
              <a:t> [5]     </a:t>
            </a:r>
            <a:r>
              <a:rPr lang="en-US" sz="2800" dirty="0" err="1">
                <a:solidFill>
                  <a:schemeClr val="tx1"/>
                </a:solidFill>
              </a:rPr>
              <a:t>Baccianella</a:t>
            </a:r>
            <a:r>
              <a:rPr lang="en-US" sz="2800" dirty="0">
                <a:solidFill>
                  <a:schemeClr val="tx1"/>
                </a:solidFill>
              </a:rPr>
              <a:t> S., </a:t>
            </a:r>
            <a:r>
              <a:rPr lang="en-US" sz="2800" dirty="0" err="1">
                <a:solidFill>
                  <a:schemeClr val="tx1"/>
                </a:solidFill>
              </a:rPr>
              <a:t>Esuli</a:t>
            </a:r>
            <a:r>
              <a:rPr lang="en-US" sz="2800" dirty="0">
                <a:solidFill>
                  <a:schemeClr val="tx1"/>
                </a:solidFill>
              </a:rPr>
              <a:t> A., &amp; </a:t>
            </a:r>
            <a:r>
              <a:rPr lang="en-US" sz="2800" dirty="0" err="1">
                <a:solidFill>
                  <a:schemeClr val="tx1"/>
                </a:solidFill>
              </a:rPr>
              <a:t>Sebastiani</a:t>
            </a:r>
            <a:r>
              <a:rPr lang="en-US" sz="2800" dirty="0">
                <a:solidFill>
                  <a:schemeClr val="tx1"/>
                </a:solidFill>
              </a:rPr>
              <a:t> F., "SENTIWORDNET 3.0: An Enhanced Lexical Resource for Sentiment Analysis and Opinion Mining ",Italy</a:t>
            </a:r>
            <a:endParaRPr lang="en-IN" sz="2800" dirty="0">
              <a:solidFill>
                <a:schemeClr val="tx1"/>
              </a:solidFill>
            </a:endParaRPr>
          </a:p>
          <a:p>
            <a:pPr>
              <a:lnSpc>
                <a:spcPct val="120000"/>
              </a:lnSpc>
            </a:pPr>
            <a:r>
              <a:rPr lang="en-US" sz="2800" dirty="0">
                <a:solidFill>
                  <a:schemeClr val="tx1"/>
                </a:solidFill>
              </a:rPr>
              <a:t> [6]	K. Dave, S. Lawrence, and D. M. </a:t>
            </a:r>
            <a:r>
              <a:rPr lang="en-US" sz="2800" dirty="0" err="1">
                <a:solidFill>
                  <a:schemeClr val="tx1"/>
                </a:solidFill>
              </a:rPr>
              <a:t>Pennock</a:t>
            </a:r>
            <a:r>
              <a:rPr lang="en-US" sz="2800" dirty="0">
                <a:solidFill>
                  <a:schemeClr val="tx1"/>
                </a:solidFill>
              </a:rPr>
              <a:t>,: Mining the peanut gallery: Opinion extraction and semantic classification of product reviews (2003) 519-528 .</a:t>
            </a:r>
            <a:endParaRPr lang="en-IN" sz="2800" dirty="0">
              <a:solidFill>
                <a:schemeClr val="tx1"/>
              </a:solidFill>
            </a:endParaRPr>
          </a:p>
          <a:p>
            <a:pPr>
              <a:lnSpc>
                <a:spcPct val="120000"/>
              </a:lnSpc>
            </a:pPr>
            <a:r>
              <a:rPr lang="en-IN" sz="2800" dirty="0">
                <a:solidFill>
                  <a:schemeClr val="tx1"/>
                </a:solidFill>
              </a:rPr>
              <a:t> [7]       M. </a:t>
            </a:r>
            <a:r>
              <a:rPr lang="en-IN" sz="2800" dirty="0" err="1">
                <a:solidFill>
                  <a:schemeClr val="tx1"/>
                </a:solidFill>
              </a:rPr>
              <a:t>Bautin</a:t>
            </a:r>
            <a:r>
              <a:rPr lang="en-IN" sz="2800" dirty="0">
                <a:solidFill>
                  <a:schemeClr val="tx1"/>
                </a:solidFill>
              </a:rPr>
              <a:t>, L. </a:t>
            </a:r>
            <a:r>
              <a:rPr lang="en-IN" sz="2800" dirty="0" err="1">
                <a:solidFill>
                  <a:schemeClr val="tx1"/>
                </a:solidFill>
              </a:rPr>
              <a:t>Vijayarenu</a:t>
            </a:r>
            <a:r>
              <a:rPr lang="en-IN" sz="2800" dirty="0">
                <a:solidFill>
                  <a:schemeClr val="tx1"/>
                </a:solidFill>
              </a:rPr>
              <a:t> &amp; S. </a:t>
            </a:r>
            <a:r>
              <a:rPr lang="en-IN" sz="2800" dirty="0" err="1">
                <a:solidFill>
                  <a:schemeClr val="tx1"/>
                </a:solidFill>
              </a:rPr>
              <a:t>Skiena</a:t>
            </a:r>
            <a:r>
              <a:rPr lang="en-IN" sz="2800" dirty="0">
                <a:solidFill>
                  <a:schemeClr val="tx1"/>
                </a:solidFill>
              </a:rPr>
              <a:t> ,"International Sentiment analysis  for News and </a:t>
            </a:r>
            <a:r>
              <a:rPr lang="en-IN" sz="2800" dirty="0" err="1">
                <a:solidFill>
                  <a:schemeClr val="tx1"/>
                </a:solidFill>
              </a:rPr>
              <a:t>Blogs",NY</a:t>
            </a:r>
            <a:endParaRPr lang="en-IN" sz="2800" dirty="0">
              <a:solidFill>
                <a:schemeClr val="tx1"/>
              </a:solidFill>
            </a:endParaRPr>
          </a:p>
          <a:p>
            <a:pPr>
              <a:lnSpc>
                <a:spcPct val="120000"/>
              </a:lnSpc>
            </a:pPr>
            <a:r>
              <a:rPr lang="en-IN" sz="2800" dirty="0">
                <a:solidFill>
                  <a:schemeClr val="tx1"/>
                </a:solidFill>
              </a:rPr>
              <a:t> [8]      </a:t>
            </a:r>
            <a:r>
              <a:rPr lang="en-US" sz="2800" dirty="0" err="1">
                <a:solidFill>
                  <a:schemeClr val="tx1"/>
                </a:solidFill>
              </a:rPr>
              <a:t>Akshay</a:t>
            </a:r>
            <a:r>
              <a:rPr lang="en-US" sz="2800" dirty="0">
                <a:solidFill>
                  <a:schemeClr val="tx1"/>
                </a:solidFill>
              </a:rPr>
              <a:t> </a:t>
            </a:r>
            <a:r>
              <a:rPr lang="en-US" sz="2800" dirty="0" err="1">
                <a:solidFill>
                  <a:schemeClr val="tx1"/>
                </a:solidFill>
              </a:rPr>
              <a:t>Amolik</a:t>
            </a:r>
            <a:r>
              <a:rPr lang="en-US" sz="2800" dirty="0">
                <a:solidFill>
                  <a:schemeClr val="tx1"/>
                </a:solidFill>
              </a:rPr>
              <a:t>, </a:t>
            </a:r>
            <a:r>
              <a:rPr lang="en-US" sz="2800" dirty="0" err="1">
                <a:solidFill>
                  <a:schemeClr val="tx1"/>
                </a:solidFill>
              </a:rPr>
              <a:t>Niketan</a:t>
            </a:r>
            <a:r>
              <a:rPr lang="en-US" sz="2800" dirty="0">
                <a:solidFill>
                  <a:schemeClr val="tx1"/>
                </a:solidFill>
              </a:rPr>
              <a:t> </a:t>
            </a:r>
            <a:r>
              <a:rPr lang="en-US" sz="2800" dirty="0" err="1">
                <a:solidFill>
                  <a:schemeClr val="tx1"/>
                </a:solidFill>
              </a:rPr>
              <a:t>Jivane</a:t>
            </a:r>
            <a:r>
              <a:rPr lang="en-US" sz="2800" dirty="0">
                <a:solidFill>
                  <a:schemeClr val="tx1"/>
                </a:solidFill>
              </a:rPr>
              <a:t>, </a:t>
            </a:r>
            <a:r>
              <a:rPr lang="en-US" sz="2800" dirty="0" err="1">
                <a:solidFill>
                  <a:schemeClr val="tx1"/>
                </a:solidFill>
              </a:rPr>
              <a:t>Mahavir</a:t>
            </a:r>
            <a:r>
              <a:rPr lang="en-US" sz="2800" dirty="0">
                <a:solidFill>
                  <a:schemeClr val="tx1"/>
                </a:solidFill>
              </a:rPr>
              <a:t> </a:t>
            </a:r>
            <a:r>
              <a:rPr lang="en-US" sz="2800" dirty="0" err="1">
                <a:solidFill>
                  <a:schemeClr val="tx1"/>
                </a:solidFill>
              </a:rPr>
              <a:t>Bhandari</a:t>
            </a:r>
            <a:r>
              <a:rPr lang="en-US" sz="2800" dirty="0">
                <a:solidFill>
                  <a:schemeClr val="tx1"/>
                </a:solidFill>
              </a:rPr>
              <a:t>  </a:t>
            </a:r>
            <a:r>
              <a:rPr lang="en-US" sz="2800" dirty="0" err="1">
                <a:solidFill>
                  <a:schemeClr val="tx1"/>
                </a:solidFill>
              </a:rPr>
              <a:t>Dr.M.Venkatesan</a:t>
            </a:r>
            <a:r>
              <a:rPr lang="en-US" sz="2800" dirty="0">
                <a:solidFill>
                  <a:schemeClr val="tx1"/>
                </a:solidFill>
              </a:rPr>
              <a:t> “Twitter Sentiment Analysis of Movie Reviews using Machine Learning Techniques.” International Journal of Engineering and Technology (IJET), </a:t>
            </a:r>
            <a:r>
              <a:rPr lang="en-US" sz="2800" dirty="0" err="1">
                <a:solidFill>
                  <a:schemeClr val="tx1"/>
                </a:solidFill>
              </a:rPr>
              <a:t>Vol</a:t>
            </a:r>
            <a:r>
              <a:rPr lang="en-US" sz="2800" dirty="0">
                <a:solidFill>
                  <a:schemeClr val="tx1"/>
                </a:solidFill>
              </a:rPr>
              <a:t> 7 No 6 Dec 2015-Jan 2016</a:t>
            </a:r>
            <a:endParaRPr lang="en-IN" sz="2800" dirty="0">
              <a:solidFill>
                <a:schemeClr val="tx1"/>
              </a:solidFill>
            </a:endParaRPr>
          </a:p>
          <a:p>
            <a:pPr>
              <a:lnSpc>
                <a:spcPct val="120000"/>
              </a:lnSpc>
            </a:pPr>
            <a:r>
              <a:rPr lang="en-IN" sz="2800" dirty="0">
                <a:solidFill>
                  <a:schemeClr val="tx1"/>
                </a:solidFill>
              </a:rPr>
              <a:t> [9]       W. Kasper,  M. Vela  ," Sentiment Analysis for Hotel Reviews", DFKI GmbH ,2011 </a:t>
            </a:r>
          </a:p>
          <a:p>
            <a:pPr>
              <a:lnSpc>
                <a:spcPct val="120000"/>
              </a:lnSpc>
            </a:pPr>
            <a:r>
              <a:rPr lang="en-IN" sz="2800" dirty="0">
                <a:solidFill>
                  <a:schemeClr val="tx1"/>
                </a:solidFill>
              </a:rPr>
              <a:t> [10]    S. </a:t>
            </a:r>
            <a:r>
              <a:rPr lang="en-IN" sz="2800" dirty="0" err="1">
                <a:solidFill>
                  <a:schemeClr val="tx1"/>
                </a:solidFill>
              </a:rPr>
              <a:t>Baccianella</a:t>
            </a:r>
            <a:r>
              <a:rPr lang="en-IN" sz="2800" dirty="0">
                <a:solidFill>
                  <a:schemeClr val="tx1"/>
                </a:solidFill>
              </a:rPr>
              <a:t>, A. </a:t>
            </a:r>
            <a:r>
              <a:rPr lang="en-IN" sz="2800" dirty="0" err="1">
                <a:solidFill>
                  <a:schemeClr val="tx1"/>
                </a:solidFill>
              </a:rPr>
              <a:t>Esuli</a:t>
            </a:r>
            <a:r>
              <a:rPr lang="en-IN" sz="2800" dirty="0">
                <a:solidFill>
                  <a:schemeClr val="tx1"/>
                </a:solidFill>
              </a:rPr>
              <a:t>, and F. </a:t>
            </a:r>
            <a:r>
              <a:rPr lang="en-IN" sz="2800" dirty="0" err="1">
                <a:solidFill>
                  <a:schemeClr val="tx1"/>
                </a:solidFill>
              </a:rPr>
              <a:t>Sebastiani</a:t>
            </a:r>
            <a:r>
              <a:rPr lang="en-IN" sz="2800" dirty="0">
                <a:solidFill>
                  <a:schemeClr val="tx1"/>
                </a:solidFill>
              </a:rPr>
              <a:t>, “Multi-facet rating of product reviews,” Proceedings of the 31th European Conference on IR Research on Advances in Information Retrieval, ser. ECIR ’09. Berlin, Heidelberg: Springer-</a:t>
            </a:r>
            <a:r>
              <a:rPr lang="en-IN" sz="2800" dirty="0" err="1">
                <a:solidFill>
                  <a:schemeClr val="tx1"/>
                </a:solidFill>
              </a:rPr>
              <a:t>Verlag</a:t>
            </a:r>
            <a:r>
              <a:rPr lang="en-IN" sz="2800" dirty="0">
                <a:solidFill>
                  <a:schemeClr val="tx1"/>
                </a:solidFill>
              </a:rPr>
              <a:t>, 2009, pp. 461–472.  </a:t>
            </a:r>
          </a:p>
          <a:p>
            <a:pPr>
              <a:lnSpc>
                <a:spcPct val="120000"/>
              </a:lnSpc>
            </a:pPr>
            <a:r>
              <a:rPr lang="en-IN" sz="2800" dirty="0">
                <a:solidFill>
                  <a:schemeClr val="tx1"/>
                </a:solidFill>
              </a:rPr>
              <a:t> [11]      U. </a:t>
            </a:r>
            <a:r>
              <a:rPr lang="en-IN" sz="2800" dirty="0" err="1">
                <a:solidFill>
                  <a:schemeClr val="tx1"/>
                </a:solidFill>
              </a:rPr>
              <a:t>Waltinger</a:t>
            </a:r>
            <a:r>
              <a:rPr lang="en-IN" sz="2800" dirty="0">
                <a:solidFill>
                  <a:schemeClr val="tx1"/>
                </a:solidFill>
              </a:rPr>
              <a:t>, “</a:t>
            </a:r>
            <a:r>
              <a:rPr lang="en-IN" sz="2800" dirty="0" err="1">
                <a:solidFill>
                  <a:schemeClr val="tx1"/>
                </a:solidFill>
              </a:rPr>
              <a:t>Germanpolarityclues</a:t>
            </a:r>
            <a:r>
              <a:rPr lang="en-IN" sz="2800" dirty="0">
                <a:solidFill>
                  <a:schemeClr val="tx1"/>
                </a:solidFill>
              </a:rPr>
              <a:t>: "A lexical resource for </a:t>
            </a:r>
            <a:r>
              <a:rPr lang="en-IN" sz="2800" dirty="0" err="1">
                <a:solidFill>
                  <a:schemeClr val="tx1"/>
                </a:solidFill>
              </a:rPr>
              <a:t>german</a:t>
            </a:r>
            <a:r>
              <a:rPr lang="en-IN" sz="2800" dirty="0">
                <a:solidFill>
                  <a:schemeClr val="tx1"/>
                </a:solidFill>
              </a:rPr>
              <a:t> </a:t>
            </a:r>
            <a:r>
              <a:rPr lang="en-IN" sz="2800" dirty="0" err="1">
                <a:solidFill>
                  <a:schemeClr val="tx1"/>
                </a:solidFill>
              </a:rPr>
              <a:t>sen</a:t>
            </a:r>
            <a:r>
              <a:rPr lang="en-IN" sz="2800" dirty="0">
                <a:solidFill>
                  <a:schemeClr val="tx1"/>
                </a:solidFill>
              </a:rPr>
              <a:t>- </a:t>
            </a:r>
            <a:r>
              <a:rPr lang="en-IN" sz="2800" dirty="0" err="1">
                <a:solidFill>
                  <a:schemeClr val="tx1"/>
                </a:solidFill>
              </a:rPr>
              <a:t>timent</a:t>
            </a:r>
            <a:r>
              <a:rPr lang="en-IN" sz="2800" dirty="0">
                <a:solidFill>
                  <a:schemeClr val="tx1"/>
                </a:solidFill>
              </a:rPr>
              <a:t> analysis,” Proceedings of the Seventh International Conference on Language Resources and Evaluation (LREC), 2010.   </a:t>
            </a:r>
          </a:p>
          <a:p>
            <a:pPr>
              <a:lnSpc>
                <a:spcPct val="120000"/>
              </a:lnSpc>
            </a:pPr>
            <a:r>
              <a:rPr lang="en-IN" sz="2800" dirty="0">
                <a:solidFill>
                  <a:schemeClr val="tx1"/>
                </a:solidFill>
              </a:rPr>
              <a:t> [12]     </a:t>
            </a:r>
            <a:r>
              <a:rPr lang="en-US" sz="2800" dirty="0" err="1">
                <a:solidFill>
                  <a:schemeClr val="tx1"/>
                </a:solidFill>
              </a:rPr>
              <a:t>Hatem</a:t>
            </a:r>
            <a:r>
              <a:rPr lang="en-US" sz="2800" dirty="0">
                <a:solidFill>
                  <a:schemeClr val="tx1"/>
                </a:solidFill>
              </a:rPr>
              <a:t> </a:t>
            </a:r>
            <a:r>
              <a:rPr lang="en-US" sz="2800" dirty="0" err="1">
                <a:solidFill>
                  <a:schemeClr val="tx1"/>
                </a:solidFill>
              </a:rPr>
              <a:t>Ghorbel</a:t>
            </a:r>
            <a:r>
              <a:rPr lang="en-US" sz="2800" dirty="0">
                <a:solidFill>
                  <a:schemeClr val="tx1"/>
                </a:solidFill>
              </a:rPr>
              <a:t> and David </a:t>
            </a:r>
            <a:r>
              <a:rPr lang="en-US" sz="2800" dirty="0" err="1">
                <a:solidFill>
                  <a:schemeClr val="tx1"/>
                </a:solidFill>
              </a:rPr>
              <a:t>Jacot</a:t>
            </a:r>
            <a:r>
              <a:rPr lang="en-US" sz="2800" dirty="0">
                <a:solidFill>
                  <a:schemeClr val="tx1"/>
                </a:solidFill>
              </a:rPr>
              <a:t>. 2011," Further experiments in sentiment analysis of </a:t>
            </a:r>
            <a:r>
              <a:rPr lang="en-US" sz="2800" dirty="0" err="1">
                <a:solidFill>
                  <a:schemeClr val="tx1"/>
                </a:solidFill>
              </a:rPr>
              <a:t>french</a:t>
            </a:r>
            <a:r>
              <a:rPr lang="en-US" sz="2800" dirty="0">
                <a:solidFill>
                  <a:schemeClr val="tx1"/>
                </a:solidFill>
              </a:rPr>
              <a:t> movie reviews", In Advances in Intelligent Web Mastering--3, pages 19--28. Springer : Advances in Distributed Agent-Based Retrieval Tools,pp.97-108</a:t>
            </a:r>
            <a:endParaRPr lang="en-IN" sz="2800" dirty="0">
              <a:solidFill>
                <a:schemeClr val="tx1"/>
              </a:solidFill>
            </a:endParaRPr>
          </a:p>
          <a:p>
            <a:pPr>
              <a:lnSpc>
                <a:spcPct val="120000"/>
              </a:lnSpc>
            </a:pPr>
            <a:r>
              <a:rPr lang="en-US" sz="2800" dirty="0">
                <a:solidFill>
                  <a:schemeClr val="tx1"/>
                </a:solidFill>
              </a:rPr>
              <a:t> [13]     B. Pang and L. Lee - Opinion mining and sentiment analysis, Foundations and Trends in Information Retrieval, vol. 2, no. 1-2 (2008) 1-135</a:t>
            </a:r>
            <a:endParaRPr lang="en-IN" sz="2800" dirty="0">
              <a:solidFill>
                <a:schemeClr val="tx1"/>
              </a:solidFill>
            </a:endParaRPr>
          </a:p>
          <a:p>
            <a:pPr>
              <a:lnSpc>
                <a:spcPct val="120000"/>
              </a:lnSpc>
            </a:pPr>
            <a:r>
              <a:rPr lang="en-US" sz="2800" dirty="0">
                <a:solidFill>
                  <a:schemeClr val="tx1"/>
                </a:solidFill>
              </a:rPr>
              <a:t> </a:t>
            </a:r>
            <a:r>
              <a:rPr lang="en-IN" sz="2800" dirty="0">
                <a:solidFill>
                  <a:schemeClr val="tx1"/>
                </a:solidFill>
              </a:rPr>
              <a:t>[14]    </a:t>
            </a:r>
            <a:r>
              <a:rPr lang="en-IN" sz="2800" dirty="0" err="1">
                <a:solidFill>
                  <a:schemeClr val="tx1"/>
                </a:solidFill>
              </a:rPr>
              <a:t>Hongning</a:t>
            </a:r>
            <a:r>
              <a:rPr lang="en-IN" sz="2800" dirty="0">
                <a:solidFill>
                  <a:schemeClr val="tx1"/>
                </a:solidFill>
              </a:rPr>
              <a:t> Wang, </a:t>
            </a:r>
            <a:r>
              <a:rPr lang="en-IN" sz="2800" dirty="0" err="1">
                <a:solidFill>
                  <a:schemeClr val="tx1"/>
                </a:solidFill>
              </a:rPr>
              <a:t>Yue</a:t>
            </a:r>
            <a:r>
              <a:rPr lang="en-IN" sz="2800" dirty="0">
                <a:solidFill>
                  <a:schemeClr val="tx1"/>
                </a:solidFill>
              </a:rPr>
              <a:t> Lu &amp; </a:t>
            </a:r>
            <a:r>
              <a:rPr lang="en-IN" sz="2800" dirty="0" err="1">
                <a:solidFill>
                  <a:schemeClr val="tx1"/>
                </a:solidFill>
              </a:rPr>
              <a:t>ChengXiang</a:t>
            </a:r>
            <a:r>
              <a:rPr lang="en-IN" sz="2800" dirty="0">
                <a:solidFill>
                  <a:schemeClr val="tx1"/>
                </a:solidFill>
              </a:rPr>
              <a:t> </a:t>
            </a:r>
            <a:r>
              <a:rPr lang="en-IN" sz="2800" dirty="0" err="1">
                <a:solidFill>
                  <a:schemeClr val="tx1"/>
                </a:solidFill>
              </a:rPr>
              <a:t>Zhai</a:t>
            </a:r>
            <a:r>
              <a:rPr lang="en-IN" sz="2800" dirty="0">
                <a:solidFill>
                  <a:schemeClr val="tx1"/>
                </a:solidFill>
              </a:rPr>
              <a:t>.: "Latent Aspect Rating Analysis without Aspect Keyword Supervision." ,The 17th ACM SIGKDD Conference on Knowledge Discovery and Data Mining (KDD'2011), P618-626, 2011.</a:t>
            </a:r>
          </a:p>
          <a:p>
            <a:pPr>
              <a:lnSpc>
                <a:spcPct val="120000"/>
              </a:lnSpc>
            </a:pPr>
            <a:r>
              <a:rPr lang="en-IN" sz="2800" dirty="0">
                <a:solidFill>
                  <a:schemeClr val="tx1"/>
                </a:solidFill>
              </a:rPr>
              <a:t> [15]    </a:t>
            </a:r>
            <a:r>
              <a:rPr lang="en-IN" sz="2800" dirty="0" err="1">
                <a:solidFill>
                  <a:schemeClr val="tx1"/>
                </a:solidFill>
              </a:rPr>
              <a:t>Hongning</a:t>
            </a:r>
            <a:r>
              <a:rPr lang="en-IN" sz="2800" dirty="0">
                <a:solidFill>
                  <a:schemeClr val="tx1"/>
                </a:solidFill>
              </a:rPr>
              <a:t> Wang, </a:t>
            </a:r>
            <a:r>
              <a:rPr lang="en-IN" sz="2800" dirty="0" err="1">
                <a:solidFill>
                  <a:schemeClr val="tx1"/>
                </a:solidFill>
              </a:rPr>
              <a:t>Yue</a:t>
            </a:r>
            <a:r>
              <a:rPr lang="en-IN" sz="2800" dirty="0">
                <a:solidFill>
                  <a:schemeClr val="tx1"/>
                </a:solidFill>
              </a:rPr>
              <a:t> Lu and </a:t>
            </a:r>
            <a:r>
              <a:rPr lang="en-IN" sz="2800" dirty="0" err="1">
                <a:solidFill>
                  <a:schemeClr val="tx1"/>
                </a:solidFill>
              </a:rPr>
              <a:t>Chengxiang</a:t>
            </a:r>
            <a:r>
              <a:rPr lang="en-IN" sz="2800" dirty="0">
                <a:solidFill>
                  <a:schemeClr val="tx1"/>
                </a:solidFill>
              </a:rPr>
              <a:t> </a:t>
            </a:r>
            <a:r>
              <a:rPr lang="en-IN" sz="2800" dirty="0" err="1">
                <a:solidFill>
                  <a:schemeClr val="tx1"/>
                </a:solidFill>
              </a:rPr>
              <a:t>Zhai</a:t>
            </a:r>
            <a:r>
              <a:rPr lang="en-IN" sz="2800" dirty="0">
                <a:solidFill>
                  <a:schemeClr val="tx1"/>
                </a:solidFill>
              </a:rPr>
              <a:t> :" Latent Aspect Rating Analysis on Review Text Data: A Rating Regression </a:t>
            </a:r>
            <a:r>
              <a:rPr lang="en-IN" sz="2800" dirty="0" err="1">
                <a:solidFill>
                  <a:schemeClr val="tx1"/>
                </a:solidFill>
              </a:rPr>
              <a:t>Approach.",The</a:t>
            </a:r>
            <a:r>
              <a:rPr lang="en-IN" sz="2800" dirty="0">
                <a:solidFill>
                  <a:schemeClr val="tx1"/>
                </a:solidFill>
              </a:rPr>
              <a:t> 16th ACM SIGKDD Conference on Knowledge Discovery and Data Mining (KDD'2010), p783-792, 2010.</a:t>
            </a:r>
          </a:p>
          <a:p>
            <a:pPr marL="457200" indent="-457200">
              <a:buFont typeface="Wingdings" pitchFamily="2" charset="2"/>
              <a:buChar char="q"/>
            </a:pPr>
            <a:endParaRPr lang="en-IN" sz="2500" dirty="0" smtClean="0">
              <a:solidFill>
                <a:schemeClr val="tx1"/>
              </a:solidFill>
            </a:endParaRPr>
          </a:p>
          <a:p>
            <a:endParaRPr lang="en-US" dirty="0" smtClean="0">
              <a:solidFill>
                <a:schemeClr val="tx1"/>
              </a:solidFill>
            </a:endParaRPr>
          </a:p>
          <a:p>
            <a:endParaRPr lang="en-US" dirty="0" smtClean="0">
              <a:solidFill>
                <a:schemeClr val="tx1"/>
              </a:solidFill>
            </a:endParaRPr>
          </a:p>
        </p:txBody>
      </p:sp>
    </p:spTree>
    <p:extLst>
      <p:ext uri="{BB962C8B-B14F-4D97-AF65-F5344CB8AC3E}">
        <p14:creationId xmlns:p14="http://schemas.microsoft.com/office/powerpoint/2010/main" val="35749637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5800" y="2552700"/>
            <a:ext cx="7772400" cy="1752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rgbClr val="00B050"/>
                </a:solidFill>
                <a:effectLst/>
                <a:uLnTx/>
                <a:uFillTx/>
                <a:latin typeface="Brush Script Std" panose="03060802040607070404" pitchFamily="66" charset="0"/>
                <a:ea typeface="+mj-ea"/>
                <a:cs typeface="+mj-cs"/>
              </a:rPr>
              <a:t>THANK </a:t>
            </a:r>
            <a:r>
              <a:rPr kumimoji="0" lang="en-US" sz="4000" b="1" i="0" u="none" strike="noStrike" kern="1200" cap="none" spc="0" normalizeH="0" noProof="0" dirty="0" smtClean="0">
                <a:ln>
                  <a:noFill/>
                </a:ln>
                <a:solidFill>
                  <a:srgbClr val="00B050"/>
                </a:solidFill>
                <a:effectLst/>
                <a:uLnTx/>
                <a:uFillTx/>
                <a:latin typeface="Brush Script Std" panose="03060802040607070404" pitchFamily="66" charset="0"/>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baseline="0" dirty="0" smtClean="0">
                <a:solidFill>
                  <a:srgbClr val="00B050"/>
                </a:solidFill>
                <a:latin typeface="Brush Script Std" panose="03060802040607070404" pitchFamily="66" charset="0"/>
                <a:ea typeface="+mj-ea"/>
                <a:cs typeface="+mj-cs"/>
              </a:rPr>
              <a:t>THAT’S ALL FOLKS !!</a:t>
            </a:r>
            <a:endParaRPr kumimoji="0" lang="en-US" sz="4000" b="1" i="0" u="none" strike="noStrike" kern="1200" cap="none" spc="0" normalizeH="0" baseline="0" noProof="0" dirty="0">
              <a:ln>
                <a:noFill/>
              </a:ln>
              <a:solidFill>
                <a:srgbClr val="00B050"/>
              </a:solidFill>
              <a:effectLst/>
              <a:uLnTx/>
              <a:uFillTx/>
              <a:latin typeface="Brush Script Std" panose="03060802040607070404" pitchFamily="66" charset="0"/>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609600"/>
            <a:ext cx="77724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solidFill>
                  <a:srgbClr val="B57B35"/>
                </a:solidFill>
                <a:ea typeface="+mj-ea"/>
                <a:cs typeface="+mj-cs"/>
              </a:rPr>
              <a:t>Techniques</a:t>
            </a:r>
            <a:endParaRPr kumimoji="0" lang="en-US" sz="4000" b="1" i="0" u="none" strike="noStrike" kern="1200" cap="none" spc="0" normalizeH="0" baseline="0" noProof="0" dirty="0">
              <a:ln>
                <a:noFill/>
              </a:ln>
              <a:solidFill>
                <a:srgbClr val="B57B35"/>
              </a:solidFill>
              <a:effectLst/>
              <a:uLnTx/>
              <a:uFillTx/>
              <a:ea typeface="+mj-ea"/>
              <a:cs typeface="+mj-cs"/>
            </a:endParaRPr>
          </a:p>
        </p:txBody>
      </p:sp>
      <p:sp>
        <p:nvSpPr>
          <p:cNvPr id="5" name="Subtitle 2"/>
          <p:cNvSpPr txBox="1">
            <a:spLocks/>
          </p:cNvSpPr>
          <p:nvPr/>
        </p:nvSpPr>
        <p:spPr>
          <a:xfrm>
            <a:off x="457200" y="1371600"/>
            <a:ext cx="8229600" cy="4724400"/>
          </a:xfrm>
          <a:prstGeom prst="rect">
            <a:avLst/>
          </a:prstGeom>
        </p:spPr>
        <p:txBody>
          <a:bodyPr>
            <a:normAutofit fontScale="92500" lnSpcReduction="20000"/>
          </a:bodyPr>
          <a:lstStyle/>
          <a:p>
            <a:pPr marL="342900" indent="-342900">
              <a:buFont typeface="Arial" pitchFamily="34" charset="0"/>
              <a:buChar char="•"/>
            </a:pPr>
            <a:endParaRPr lang="en-IN" sz="2400" dirty="0" smtClean="0"/>
          </a:p>
          <a:p>
            <a:pPr marL="342900" indent="-342900">
              <a:buFont typeface="Arial" pitchFamily="34" charset="0"/>
              <a:buChar char="•"/>
            </a:pPr>
            <a:r>
              <a:rPr lang="en-IN" sz="2400" dirty="0" smtClean="0"/>
              <a:t>The </a:t>
            </a:r>
            <a:r>
              <a:rPr lang="en-IN" sz="2400" dirty="0"/>
              <a:t>approaches to Sentiment Analysis or opinion mining </a:t>
            </a:r>
            <a:r>
              <a:rPr lang="en-IN" sz="2400" dirty="0" smtClean="0"/>
              <a:t>:</a:t>
            </a:r>
          </a:p>
          <a:p>
            <a:pPr marL="800100" lvl="1" indent="-342900">
              <a:buFont typeface="Wingdings" pitchFamily="2" charset="2"/>
              <a:buChar char="Ø"/>
            </a:pPr>
            <a:r>
              <a:rPr lang="en-IN" sz="2400" dirty="0" smtClean="0"/>
              <a:t>Lexicon</a:t>
            </a:r>
            <a:endParaRPr lang="en-IN" sz="2400" dirty="0"/>
          </a:p>
          <a:p>
            <a:pPr marL="800100" lvl="1" indent="-342900">
              <a:buFont typeface="Wingdings" pitchFamily="2" charset="2"/>
              <a:buChar char="Ø"/>
            </a:pPr>
            <a:r>
              <a:rPr lang="en-IN" sz="2400" dirty="0" smtClean="0"/>
              <a:t>Machine </a:t>
            </a:r>
            <a:r>
              <a:rPr lang="en-IN" sz="2400" dirty="0"/>
              <a:t>Learning</a:t>
            </a:r>
            <a:r>
              <a:rPr lang="en-IN" sz="2400" dirty="0" smtClean="0"/>
              <a:t> </a:t>
            </a:r>
          </a:p>
          <a:p>
            <a:pPr marL="800100" lvl="1" indent="-342900">
              <a:buFont typeface="Wingdings" pitchFamily="2" charset="2"/>
              <a:buChar char="Ø"/>
            </a:pPr>
            <a:r>
              <a:rPr lang="en-IN" sz="2400" dirty="0" smtClean="0"/>
              <a:t>Hybrid Analysis</a:t>
            </a:r>
          </a:p>
          <a:p>
            <a:pPr lvl="1"/>
            <a:endParaRPr lang="en-US" sz="2400" dirty="0" smtClean="0"/>
          </a:p>
          <a:p>
            <a:pPr lvl="1"/>
            <a:endParaRPr lang="en-IN" sz="2400" dirty="0" smtClean="0"/>
          </a:p>
          <a:p>
            <a:pPr marL="342900" indent="-342900">
              <a:buFont typeface="Wingdings" pitchFamily="2" charset="2"/>
              <a:buChar char="q"/>
            </a:pPr>
            <a:r>
              <a:rPr lang="en-IN" sz="2400" dirty="0"/>
              <a:t>Lexicon based method uses sentiment dictionary having sentiment words and correlate them with dataset to find the sentiment direction</a:t>
            </a:r>
            <a:r>
              <a:rPr lang="en-IN" sz="2400" dirty="0" smtClean="0"/>
              <a:t>.</a:t>
            </a:r>
            <a:endParaRPr lang="en-IN" sz="2400" dirty="0"/>
          </a:p>
          <a:p>
            <a:pPr marL="342900" indent="-342900">
              <a:buFont typeface="Wingdings" pitchFamily="2" charset="2"/>
              <a:buChar char="q"/>
            </a:pPr>
            <a:endParaRPr lang="en-IN" sz="2400" dirty="0"/>
          </a:p>
          <a:p>
            <a:pPr marL="342900" indent="-342900">
              <a:buFont typeface="Wingdings" pitchFamily="2" charset="2"/>
              <a:buChar char="q"/>
            </a:pPr>
            <a:r>
              <a:rPr lang="en-IN" sz="2400" dirty="0" smtClean="0"/>
              <a:t>Machine </a:t>
            </a:r>
            <a:r>
              <a:rPr lang="en-IN" sz="2400" dirty="0"/>
              <a:t>learning based approach deals with data collection, training data and classification </a:t>
            </a:r>
            <a:r>
              <a:rPr lang="en-IN" sz="2400" dirty="0" smtClean="0"/>
              <a:t>.</a:t>
            </a:r>
          </a:p>
          <a:p>
            <a:pPr marL="342900" indent="-342900">
              <a:buFont typeface="Wingdings" pitchFamily="2" charset="2"/>
              <a:buChar char="q"/>
            </a:pPr>
            <a:endParaRPr lang="en-IN" sz="2400" dirty="0" smtClean="0"/>
          </a:p>
          <a:p>
            <a:pPr marL="342900" indent="-342900">
              <a:buFont typeface="Wingdings" pitchFamily="2" charset="2"/>
              <a:buChar char="q"/>
            </a:pPr>
            <a:r>
              <a:rPr lang="en-IN" sz="2400" dirty="0" smtClean="0"/>
              <a:t>Hybrid </a:t>
            </a:r>
            <a:r>
              <a:rPr lang="en-IN" sz="2400" dirty="0"/>
              <a:t>approach which could collectively exhibit the accuracy of a machine </a:t>
            </a:r>
            <a:r>
              <a:rPr lang="en-IN" sz="2400" dirty="0" smtClean="0"/>
              <a:t>learning approach </a:t>
            </a:r>
            <a:r>
              <a:rPr lang="en-IN" sz="2400" dirty="0"/>
              <a:t>and the speed of lexical approach.</a:t>
            </a:r>
            <a:endParaRPr lang="en-IN" sz="2400" dirty="0" smtClean="0"/>
          </a:p>
          <a:p>
            <a:endParaRPr lang="en-IN" sz="2400" dirty="0"/>
          </a:p>
        </p:txBody>
      </p:sp>
    </p:spTree>
    <p:extLst>
      <p:ext uri="{BB962C8B-B14F-4D97-AF65-F5344CB8AC3E}">
        <p14:creationId xmlns:p14="http://schemas.microsoft.com/office/powerpoint/2010/main" val="2826459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609600"/>
            <a:ext cx="77724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solidFill>
                  <a:schemeClr val="accent3">
                    <a:shade val="75000"/>
                  </a:schemeClr>
                </a:solidFill>
                <a:ea typeface="+mj-ea"/>
                <a:cs typeface="+mj-cs"/>
              </a:rPr>
              <a:t>Classification of Hotel </a:t>
            </a:r>
            <a:r>
              <a:rPr lang="en-US" sz="4000" b="1" dirty="0">
                <a:solidFill>
                  <a:schemeClr val="accent3">
                    <a:shade val="75000"/>
                  </a:schemeClr>
                </a:solidFill>
                <a:ea typeface="+mj-ea"/>
                <a:cs typeface="+mj-cs"/>
              </a:rPr>
              <a:t>R</a:t>
            </a:r>
            <a:r>
              <a:rPr lang="en-US" sz="4000" b="1" dirty="0" smtClean="0">
                <a:solidFill>
                  <a:schemeClr val="accent3">
                    <a:shade val="75000"/>
                  </a:schemeClr>
                </a:solidFill>
                <a:ea typeface="+mj-ea"/>
                <a:cs typeface="+mj-cs"/>
              </a:rPr>
              <a:t>eviews </a:t>
            </a:r>
            <a:endParaRPr kumimoji="0" lang="en-US" sz="4000" b="1" i="0" u="none" strike="noStrike" kern="1200" cap="none" spc="0" normalizeH="0" baseline="0" noProof="0" dirty="0">
              <a:ln>
                <a:noFill/>
              </a:ln>
              <a:solidFill>
                <a:schemeClr val="accent3">
                  <a:shade val="75000"/>
                </a:schemeClr>
              </a:solidFill>
              <a:effectLst/>
              <a:uLnTx/>
              <a:uFillTx/>
              <a:ea typeface="+mj-ea"/>
              <a:cs typeface="+mj-cs"/>
            </a:endParaRPr>
          </a:p>
        </p:txBody>
      </p:sp>
      <p:sp>
        <p:nvSpPr>
          <p:cNvPr id="5" name="Subtitle 2"/>
          <p:cNvSpPr txBox="1">
            <a:spLocks/>
          </p:cNvSpPr>
          <p:nvPr/>
        </p:nvSpPr>
        <p:spPr>
          <a:xfrm>
            <a:off x="152400" y="1385170"/>
            <a:ext cx="8839200" cy="4863230"/>
          </a:xfrm>
          <a:prstGeom prst="rect">
            <a:avLst/>
          </a:prstGeom>
        </p:spPr>
        <p:txBody>
          <a:bodyPr>
            <a:normAutofit fontScale="85000" lnSpcReduction="10000"/>
          </a:bodyPr>
          <a:lstStyle/>
          <a:p>
            <a:endParaRPr lang="en-IN" sz="2400" dirty="0"/>
          </a:p>
          <a:p>
            <a:pPr marL="457200" indent="-457200">
              <a:buFont typeface="Wingdings" pitchFamily="2" charset="2"/>
              <a:buChar char="q"/>
            </a:pPr>
            <a:r>
              <a:rPr lang="en-IN" sz="2400" dirty="0" smtClean="0"/>
              <a:t>Opinion </a:t>
            </a:r>
            <a:r>
              <a:rPr lang="en-IN" sz="2400" dirty="0"/>
              <a:t>Mining is a phenomenon to guess or predict the meaning of what the customer is trying to imply through its comments. A hotel consists of a lot of amenities for a guest. All these amenities are responsible for deciding that whether a guest would like it there or not. The facilities &amp; regards the guest get, forms an impression in the heart &amp; brain either positive or negative. </a:t>
            </a:r>
            <a:endParaRPr lang="en-IN" sz="2400" dirty="0" smtClean="0"/>
          </a:p>
          <a:p>
            <a:endParaRPr lang="en-IN" sz="2400" dirty="0"/>
          </a:p>
          <a:p>
            <a:pPr marL="342900" indent="-342900">
              <a:buFont typeface="Wingdings" pitchFamily="2" charset="2"/>
              <a:buChar char="q"/>
            </a:pPr>
            <a:r>
              <a:rPr lang="en-IN" sz="2400" dirty="0" smtClean="0"/>
              <a:t>  Whether </a:t>
            </a:r>
            <a:r>
              <a:rPr lang="en-IN" sz="2400" dirty="0"/>
              <a:t>the hotel is the place to stay or not! This is exactly what the </a:t>
            </a:r>
            <a:r>
              <a:rPr lang="en-IN" sz="2400" dirty="0" smtClean="0"/>
              <a:t>   </a:t>
            </a:r>
          </a:p>
          <a:p>
            <a:r>
              <a:rPr lang="en-IN" sz="2400" dirty="0" smtClean="0"/>
              <a:t>       classifier aims at predicting . </a:t>
            </a:r>
            <a:r>
              <a:rPr lang="en-IN" sz="2400" dirty="0"/>
              <a:t>The classifier can help in reading for the valuable </a:t>
            </a:r>
            <a:r>
              <a:rPr lang="en-IN" sz="2400" dirty="0" smtClean="0"/>
              <a:t>  </a:t>
            </a:r>
          </a:p>
          <a:p>
            <a:r>
              <a:rPr lang="en-US" sz="2400" dirty="0" smtClean="0"/>
              <a:t>       customers as well </a:t>
            </a:r>
            <a:r>
              <a:rPr lang="en-IN" sz="2400" dirty="0"/>
              <a:t>as it helps the hotel so as to improve and increase the pace in </a:t>
            </a:r>
            <a:r>
              <a:rPr lang="en-IN" sz="2400" dirty="0" smtClean="0"/>
              <a:t>            </a:t>
            </a:r>
          </a:p>
          <a:p>
            <a:r>
              <a:rPr lang="en-US" sz="2400" dirty="0"/>
              <a:t> </a:t>
            </a:r>
            <a:r>
              <a:rPr lang="en-US" sz="2400" dirty="0" smtClean="0"/>
              <a:t>      the cut throat business.</a:t>
            </a:r>
            <a:endParaRPr lang="en-IN" sz="2400" dirty="0"/>
          </a:p>
          <a:p>
            <a:r>
              <a:rPr lang="en-IN" sz="2400" dirty="0" smtClean="0"/>
              <a:t> </a:t>
            </a:r>
            <a:endParaRPr lang="en-IN" sz="2400" dirty="0"/>
          </a:p>
          <a:p>
            <a:pPr marL="457200" indent="-457200">
              <a:buFont typeface="Wingdings" pitchFamily="2" charset="2"/>
              <a:buChar char="q"/>
            </a:pPr>
            <a:r>
              <a:rPr lang="en-IN" sz="2400" dirty="0" smtClean="0"/>
              <a:t> </a:t>
            </a:r>
            <a:r>
              <a:rPr lang="en-IN" sz="2400" dirty="0"/>
              <a:t>It also can be used as an application in recommendation systems as the guest’s </a:t>
            </a:r>
            <a:r>
              <a:rPr lang="en-IN" sz="2400" dirty="0" smtClean="0"/>
              <a:t>  verdict </a:t>
            </a:r>
            <a:r>
              <a:rPr lang="en-IN" sz="2400" dirty="0"/>
              <a:t>can help to tell the improvements that need to be done and also with its experience, other people can enjoy the amenities to the </a:t>
            </a:r>
            <a:r>
              <a:rPr lang="en-IN" sz="2400" dirty="0" smtClean="0"/>
              <a:t>fullest. </a:t>
            </a:r>
            <a:r>
              <a:rPr lang="en-IN" sz="2400" dirty="0"/>
              <a:t>The verdict of a particular person may or may not be genuine but a whole lot can help to decide</a:t>
            </a:r>
          </a:p>
        </p:txBody>
      </p:sp>
    </p:spTree>
    <p:extLst>
      <p:ext uri="{BB962C8B-B14F-4D97-AF65-F5344CB8AC3E}">
        <p14:creationId xmlns:p14="http://schemas.microsoft.com/office/powerpoint/2010/main" val="396443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609600"/>
            <a:ext cx="7772400" cy="762000"/>
          </a:xfrm>
          <a:prstGeom prst="rect">
            <a:avLst/>
          </a:prstGeom>
        </p:spPr>
        <p:txBody>
          <a:bodyPr/>
          <a:lstStyle/>
          <a:p>
            <a:pPr algn="ctr">
              <a:spcBef>
                <a:spcPct val="0"/>
              </a:spcBef>
              <a:defRPr/>
            </a:pPr>
            <a:r>
              <a:rPr lang="en-IN" sz="4000" b="1" dirty="0">
                <a:solidFill>
                  <a:schemeClr val="accent3">
                    <a:lumMod val="75000"/>
                  </a:schemeClr>
                </a:solidFill>
              </a:rPr>
              <a:t>Objectives of the study </a:t>
            </a:r>
            <a:endParaRPr lang="en-IN" sz="4000" dirty="0">
              <a:solidFill>
                <a:schemeClr val="accent3">
                  <a:lumMod val="75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
        <p:nvSpPr>
          <p:cNvPr id="5" name="Subtitle 2"/>
          <p:cNvSpPr txBox="1">
            <a:spLocks/>
          </p:cNvSpPr>
          <p:nvPr/>
        </p:nvSpPr>
        <p:spPr>
          <a:xfrm>
            <a:off x="457200" y="1600200"/>
            <a:ext cx="8229600" cy="4495800"/>
          </a:xfrm>
          <a:prstGeom prst="rect">
            <a:avLst/>
          </a:prstGeom>
        </p:spPr>
        <p:txBody>
          <a:bodyPr>
            <a:normAutofit fontScale="92500" lnSpcReduction="10000"/>
          </a:bodyPr>
          <a:lstStyle/>
          <a:p>
            <a:pPr marL="342900" indent="-342900">
              <a:buFont typeface="Wingdings" pitchFamily="2" charset="2"/>
              <a:buChar char="q"/>
            </a:pPr>
            <a:r>
              <a:rPr lang="en-IN" sz="2400" dirty="0" smtClean="0"/>
              <a:t>The </a:t>
            </a:r>
            <a:r>
              <a:rPr lang="en-IN" sz="2400" dirty="0"/>
              <a:t>main purpose of this project “Opinion Mining and Sentiment Analysis” is to delve into the wide domain of Opinion Mining and Natural Language Processing. The sentiment analysis is a complex process that involves 5 different steps to analyse sentiment data. These steps are: </a:t>
            </a:r>
            <a:r>
              <a:rPr lang="en-IN" sz="2400" b="1" dirty="0"/>
              <a:t>data collection</a:t>
            </a:r>
            <a:r>
              <a:rPr lang="en-IN" sz="2400" i="1" dirty="0"/>
              <a:t>, </a:t>
            </a:r>
            <a:r>
              <a:rPr lang="en-IN" sz="2400" b="1" dirty="0"/>
              <a:t>text preparation</a:t>
            </a:r>
            <a:r>
              <a:rPr lang="en-IN" sz="2400" i="1" dirty="0"/>
              <a:t>, </a:t>
            </a:r>
            <a:r>
              <a:rPr lang="en-IN" sz="2400" b="1" dirty="0"/>
              <a:t>sentiment detection</a:t>
            </a:r>
            <a:r>
              <a:rPr lang="en-IN" sz="2400" i="1" dirty="0"/>
              <a:t>, </a:t>
            </a:r>
            <a:r>
              <a:rPr lang="en-IN" sz="2400" b="1" dirty="0"/>
              <a:t>sentiment classification </a:t>
            </a:r>
            <a:r>
              <a:rPr lang="en-IN" sz="2400" dirty="0"/>
              <a:t>and </a:t>
            </a:r>
            <a:r>
              <a:rPr lang="en-IN" sz="2400" b="1" dirty="0"/>
              <a:t>presentation of output</a:t>
            </a:r>
            <a:r>
              <a:rPr lang="en-IN" sz="2400" i="1" dirty="0"/>
              <a:t>.</a:t>
            </a:r>
            <a:r>
              <a:rPr lang="en-IN" sz="2400" dirty="0"/>
              <a:t> </a:t>
            </a:r>
            <a:endParaRPr lang="en-IN" sz="2400" dirty="0" smtClean="0"/>
          </a:p>
          <a:p>
            <a:pPr marL="342900" indent="-342900">
              <a:buFont typeface="Wingdings" pitchFamily="2" charset="2"/>
              <a:buChar char="q"/>
            </a:pPr>
            <a:endParaRPr lang="en-IN" sz="2400" dirty="0"/>
          </a:p>
          <a:p>
            <a:pPr marL="342900" indent="-342900">
              <a:buFont typeface="Wingdings" pitchFamily="2" charset="2"/>
              <a:buChar char="q"/>
            </a:pPr>
            <a:r>
              <a:rPr lang="en-IN" sz="2400" dirty="0"/>
              <a:t>We aim to implement this by creating an application which will use a hybrid approach to classify reviews of hotels into sentimental categories like positive, neutral and negative. </a:t>
            </a:r>
            <a:endParaRPr lang="en-IN" sz="2400" dirty="0" smtClean="0"/>
          </a:p>
          <a:p>
            <a:pPr marL="342900" indent="-342900">
              <a:buFont typeface="Wingdings" pitchFamily="2" charset="2"/>
              <a:buChar char="q"/>
            </a:pPr>
            <a:endParaRPr lang="en-IN" sz="2400" dirty="0"/>
          </a:p>
          <a:p>
            <a:pPr marL="342900" indent="-342900">
              <a:buFont typeface="Wingdings" pitchFamily="2" charset="2"/>
              <a:buChar char="q"/>
            </a:pPr>
            <a:r>
              <a:rPr lang="en-IN" sz="2400" dirty="0"/>
              <a:t>Hotel will be judged in </a:t>
            </a:r>
            <a:r>
              <a:rPr lang="en-IN" sz="2400" dirty="0" smtClean="0"/>
              <a:t>food, price, locality, and </a:t>
            </a:r>
            <a:r>
              <a:rPr lang="en-IN" sz="2400" dirty="0"/>
              <a:t>service using the reviews and development of technique that uses both lexicon features and machine learning algorithm is sole focus of the project .</a:t>
            </a:r>
            <a:endParaRPr lang="en-IN" sz="2400" dirty="0" smtClean="0"/>
          </a:p>
          <a:p>
            <a:endParaRPr lang="en-IN" sz="2400" dirty="0"/>
          </a:p>
        </p:txBody>
      </p:sp>
    </p:spTree>
    <p:extLst>
      <p:ext uri="{BB962C8B-B14F-4D97-AF65-F5344CB8AC3E}">
        <p14:creationId xmlns:p14="http://schemas.microsoft.com/office/powerpoint/2010/main" val="3075245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609600"/>
            <a:ext cx="7772400" cy="762000"/>
          </a:xfrm>
          <a:prstGeom prst="rect">
            <a:avLst/>
          </a:prstGeom>
        </p:spPr>
        <p:txBody>
          <a:bodyPr/>
          <a:lstStyle/>
          <a:p>
            <a:pPr algn="ctr"/>
            <a:r>
              <a:rPr lang="en-IN" sz="4000" b="1" dirty="0" smtClean="0">
                <a:solidFill>
                  <a:schemeClr val="accent3">
                    <a:lumMod val="75000"/>
                  </a:schemeClr>
                </a:solidFill>
              </a:rPr>
              <a:t>RESEARCH  METHODOLOGY </a:t>
            </a:r>
            <a:endParaRPr lang="en-IN" sz="4000" dirty="0">
              <a:solidFill>
                <a:schemeClr val="accent3">
                  <a:lumMod val="75000"/>
                </a:schemeClr>
              </a:solidFill>
            </a:endParaRPr>
          </a:p>
        </p:txBody>
      </p:sp>
      <p:sp>
        <p:nvSpPr>
          <p:cNvPr id="5" name="Subtitle 2"/>
          <p:cNvSpPr txBox="1">
            <a:spLocks/>
          </p:cNvSpPr>
          <p:nvPr/>
        </p:nvSpPr>
        <p:spPr>
          <a:xfrm>
            <a:off x="152400" y="1447800"/>
            <a:ext cx="8839200" cy="4578263"/>
          </a:xfrm>
          <a:prstGeom prst="rect">
            <a:avLst/>
          </a:prstGeom>
        </p:spPr>
        <p:txBody>
          <a:bodyPr>
            <a:normAutofit lnSpcReduction="10000"/>
          </a:bodyPr>
          <a:lstStyle/>
          <a:p>
            <a:pPr marL="342900" lvl="0" indent="-342900">
              <a:buFont typeface="Wingdings" pitchFamily="2" charset="2"/>
              <a:buChar char="q"/>
            </a:pPr>
            <a:r>
              <a:rPr lang="en-IN" sz="2400" dirty="0" smtClean="0"/>
              <a:t>In </a:t>
            </a:r>
            <a:r>
              <a:rPr lang="en-IN" sz="2400" dirty="0"/>
              <a:t>our research project, we will take the </a:t>
            </a:r>
            <a:r>
              <a:rPr lang="en-IN" sz="2400" b="1" dirty="0"/>
              <a:t>Hotel reviews dataset</a:t>
            </a:r>
            <a:r>
              <a:rPr lang="en-IN" sz="2400" dirty="0"/>
              <a:t> and apply manual annotation on it . The review will be classified into sentiment classes manually and also the hotel will be judged on food , price ,service and locality which will be an integral part of the project for future commercial uses</a:t>
            </a:r>
            <a:r>
              <a:rPr lang="en-IN" sz="2400" dirty="0" smtClean="0"/>
              <a:t>.</a:t>
            </a:r>
          </a:p>
          <a:p>
            <a:pPr marL="342900" lvl="0" indent="-342900">
              <a:buFont typeface="Wingdings" pitchFamily="2" charset="2"/>
              <a:buChar char="q"/>
            </a:pPr>
            <a:endParaRPr lang="en-IN" sz="2400" dirty="0"/>
          </a:p>
          <a:p>
            <a:pPr marL="342900" lvl="0" indent="-342900">
              <a:buFont typeface="Wingdings" pitchFamily="2" charset="2"/>
              <a:buChar char="q"/>
            </a:pPr>
            <a:r>
              <a:rPr lang="en-IN" sz="2400" dirty="0"/>
              <a:t>The second phase will see the different machine learning algorithms to be applied on the dataset and the </a:t>
            </a:r>
            <a:r>
              <a:rPr lang="en-IN" sz="2400" dirty="0" smtClean="0"/>
              <a:t>efficiency </a:t>
            </a:r>
            <a:r>
              <a:rPr lang="en-IN" sz="2400" dirty="0"/>
              <a:t>of each will be calculated . </a:t>
            </a:r>
            <a:endParaRPr lang="en-IN" sz="2400" dirty="0" smtClean="0"/>
          </a:p>
          <a:p>
            <a:pPr lvl="0"/>
            <a:endParaRPr lang="en-IN" sz="2400" dirty="0"/>
          </a:p>
          <a:p>
            <a:pPr marL="342900" lvl="0" indent="-342900">
              <a:buFont typeface="Wingdings" pitchFamily="2" charset="2"/>
              <a:buChar char="q"/>
            </a:pPr>
            <a:r>
              <a:rPr lang="en-IN" sz="2400" dirty="0"/>
              <a:t>The final phase of the project will be the </a:t>
            </a:r>
            <a:r>
              <a:rPr lang="en-IN" sz="2400" b="1" dirty="0"/>
              <a:t>development of hybrid technique </a:t>
            </a:r>
            <a:r>
              <a:rPr lang="en-IN" sz="2400" dirty="0"/>
              <a:t>which is combination of machine learning and lexicon technique for sentiment classification of the hotel reviews.</a:t>
            </a:r>
          </a:p>
          <a:p>
            <a:endParaRPr lang="en-IN" sz="2400" dirty="0"/>
          </a:p>
        </p:txBody>
      </p:sp>
    </p:spTree>
    <p:extLst>
      <p:ext uri="{BB962C8B-B14F-4D97-AF65-F5344CB8AC3E}">
        <p14:creationId xmlns:p14="http://schemas.microsoft.com/office/powerpoint/2010/main" val="2610427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4400" y="1219200"/>
            <a:ext cx="7543800" cy="1524000"/>
          </a:xfrm>
        </p:spPr>
        <p:txBody>
          <a:bodyPr/>
          <a:lstStyle/>
          <a:p>
            <a:r>
              <a:rPr lang="en-US" sz="5400" dirty="0" smtClean="0"/>
              <a:t>DEVELOPING PROJECT </a:t>
            </a:r>
            <a:endParaRPr lang="en-IN" sz="5400" dirty="0"/>
          </a:p>
        </p:txBody>
      </p:sp>
      <p:sp>
        <p:nvSpPr>
          <p:cNvPr id="2" name="Subtitle 1"/>
          <p:cNvSpPr>
            <a:spLocks noGrp="1"/>
          </p:cNvSpPr>
          <p:nvPr>
            <p:ph type="subTitle" idx="1"/>
          </p:nvPr>
        </p:nvSpPr>
        <p:spPr>
          <a:xfrm>
            <a:off x="381000" y="3200400"/>
            <a:ext cx="8200663" cy="2962405"/>
          </a:xfrm>
        </p:spPr>
        <p:txBody>
          <a:bodyPr>
            <a:normAutofit fontScale="92500"/>
          </a:bodyPr>
          <a:lstStyle/>
          <a:p>
            <a:pPr marL="514350" indent="-514350">
              <a:buAutoNum type="arabicPeriod"/>
            </a:pPr>
            <a:r>
              <a:rPr lang="en-US" dirty="0" smtClean="0"/>
              <a:t>Manual annotation done on 2500+ reviews.</a:t>
            </a:r>
          </a:p>
          <a:p>
            <a:pPr marL="514350" indent="-514350">
              <a:buAutoNum type="arabicPeriod"/>
            </a:pPr>
            <a:r>
              <a:rPr lang="en-US" dirty="0" smtClean="0"/>
              <a:t>Classifying the dataset using the classifier using lexicon approach.</a:t>
            </a:r>
          </a:p>
          <a:p>
            <a:pPr marL="514350" indent="-514350">
              <a:buAutoNum type="arabicPeriod"/>
            </a:pPr>
            <a:r>
              <a:rPr lang="en-US" dirty="0" smtClean="0"/>
              <a:t>Applying machine learning algorithms to the dataset.</a:t>
            </a:r>
          </a:p>
          <a:p>
            <a:pPr marL="514350" indent="-514350">
              <a:buAutoNum type="arabicPeriod"/>
            </a:pPr>
            <a:r>
              <a:rPr lang="en-US" dirty="0" smtClean="0"/>
              <a:t>Devising an hybrid approach for sentiment analysis of hotel reviews.</a:t>
            </a:r>
          </a:p>
        </p:txBody>
      </p:sp>
    </p:spTree>
    <p:extLst>
      <p:ext uri="{BB962C8B-B14F-4D97-AF65-F5344CB8AC3E}">
        <p14:creationId xmlns:p14="http://schemas.microsoft.com/office/powerpoint/2010/main" val="40119094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4400" y="914400"/>
            <a:ext cx="7543800" cy="1524000"/>
          </a:xfrm>
        </p:spPr>
        <p:txBody>
          <a:bodyPr/>
          <a:lstStyle/>
          <a:p>
            <a:r>
              <a:rPr lang="en-US" sz="5400" dirty="0" smtClean="0"/>
              <a:t>DATASET</a:t>
            </a:r>
            <a:endParaRPr lang="en-IN" sz="5400" dirty="0"/>
          </a:p>
        </p:txBody>
      </p:sp>
      <p:sp>
        <p:nvSpPr>
          <p:cNvPr id="2" name="Subtitle 1"/>
          <p:cNvSpPr>
            <a:spLocks noGrp="1"/>
          </p:cNvSpPr>
          <p:nvPr>
            <p:ph type="subTitle" idx="1"/>
          </p:nvPr>
        </p:nvSpPr>
        <p:spPr>
          <a:xfrm>
            <a:off x="381000" y="3200400"/>
            <a:ext cx="8610600" cy="2886205"/>
          </a:xfrm>
        </p:spPr>
        <p:txBody>
          <a:bodyPr>
            <a:noAutofit/>
          </a:bodyPr>
          <a:lstStyle/>
          <a:p>
            <a:pPr marL="457200" indent="-457200">
              <a:buFont typeface="Wingdings" pitchFamily="2" charset="2"/>
              <a:buChar char="q"/>
            </a:pPr>
            <a:r>
              <a:rPr lang="en-IN" sz="2400" dirty="0"/>
              <a:t>U</a:t>
            </a:r>
            <a:r>
              <a:rPr lang="en-IN" sz="2400" dirty="0" smtClean="0"/>
              <a:t>sed </a:t>
            </a:r>
            <a:r>
              <a:rPr lang="en-IN" sz="2400" dirty="0"/>
              <a:t>the TripAdvisor Data Set for our research work in sentiment analysis. </a:t>
            </a:r>
            <a:endParaRPr lang="en-IN" sz="2400" dirty="0" smtClean="0"/>
          </a:p>
          <a:p>
            <a:pPr marL="457200" indent="-457200">
              <a:buFont typeface="Wingdings" pitchFamily="2" charset="2"/>
              <a:buChar char="q"/>
            </a:pPr>
            <a:r>
              <a:rPr lang="en-IN" sz="2400" dirty="0" smtClean="0"/>
              <a:t>Parsed </a:t>
            </a:r>
            <a:r>
              <a:rPr lang="en-IN" sz="2400" dirty="0"/>
              <a:t>reviews used </a:t>
            </a:r>
            <a:r>
              <a:rPr lang="en-IN" sz="2400" dirty="0" smtClean="0"/>
              <a:t>were </a:t>
            </a:r>
            <a:r>
              <a:rPr lang="en-IN" sz="2400" dirty="0"/>
              <a:t>crawled </a:t>
            </a:r>
            <a:r>
              <a:rPr lang="en-IN" sz="2400" dirty="0" smtClean="0"/>
              <a:t>from </a:t>
            </a:r>
            <a:r>
              <a:rPr lang="en-IN" sz="2400" u="sng" dirty="0" smtClean="0"/>
              <a:t>http</a:t>
            </a:r>
            <a:r>
              <a:rPr lang="en-IN" sz="2400" u="sng" dirty="0"/>
              <a:t>://</a:t>
            </a:r>
            <a:r>
              <a:rPr lang="en-IN" sz="2400" u="sng" dirty="0" smtClean="0"/>
              <a:t>www.tripadvisor.com</a:t>
            </a:r>
          </a:p>
          <a:p>
            <a:pPr marL="457200" indent="-457200">
              <a:buFont typeface="Wingdings" pitchFamily="2" charset="2"/>
              <a:buChar char="q"/>
            </a:pPr>
            <a:r>
              <a:rPr lang="en-IN" sz="2400" dirty="0" smtClean="0"/>
              <a:t>The Meta Data includes: </a:t>
            </a:r>
            <a:r>
              <a:rPr lang="en-IN" sz="2400" dirty="0"/>
              <a:t>Author, Content, Date, </a:t>
            </a:r>
            <a:r>
              <a:rPr lang="en-IN" sz="2400" dirty="0" smtClean="0"/>
              <a:t>No. </a:t>
            </a:r>
            <a:r>
              <a:rPr lang="en-IN" sz="2400" dirty="0"/>
              <a:t>of </a:t>
            </a:r>
            <a:r>
              <a:rPr lang="en-IN" sz="2400" dirty="0" smtClean="0"/>
              <a:t>Readers, No. </a:t>
            </a:r>
            <a:r>
              <a:rPr lang="en-IN" sz="2400" dirty="0"/>
              <a:t>of Helpful Judgment and Overall Rating</a:t>
            </a:r>
            <a:r>
              <a:rPr lang="en-IN" sz="2400" dirty="0" smtClean="0"/>
              <a:t>.</a:t>
            </a:r>
          </a:p>
          <a:p>
            <a:pPr marL="457200" indent="-457200">
              <a:buFont typeface="Wingdings" pitchFamily="2" charset="2"/>
              <a:buChar char="q"/>
            </a:pPr>
            <a:r>
              <a:rPr lang="en-IN" sz="2400" dirty="0" smtClean="0"/>
              <a:t>Freely </a:t>
            </a:r>
            <a:r>
              <a:rPr lang="en-IN" sz="2400" dirty="0"/>
              <a:t>available </a:t>
            </a:r>
            <a:r>
              <a:rPr lang="en-IN" sz="2400" dirty="0" smtClean="0"/>
              <a:t>at: </a:t>
            </a:r>
            <a:r>
              <a:rPr lang="en-IN" sz="2400" i="1" dirty="0"/>
              <a:t>http://times.cs.uiuc.edu/~wang296/Data/</a:t>
            </a:r>
            <a:endParaRPr lang="en-IN" sz="2400" dirty="0" smtClean="0"/>
          </a:p>
          <a:p>
            <a:endParaRPr lang="en-US" dirty="0"/>
          </a:p>
          <a:p>
            <a:endParaRPr lang="en-US" dirty="0" smtClean="0"/>
          </a:p>
        </p:txBody>
      </p:sp>
    </p:spTree>
    <p:extLst>
      <p:ext uri="{BB962C8B-B14F-4D97-AF65-F5344CB8AC3E}">
        <p14:creationId xmlns:p14="http://schemas.microsoft.com/office/powerpoint/2010/main" val="3619120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NewsPrin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3.xml><?xml version="1.0" encoding="utf-8"?>
<a:theme xmlns:a="http://schemas.openxmlformats.org/drawingml/2006/main" name="1_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7999</TotalTime>
  <Words>1045</Words>
  <Application>Microsoft Office PowerPoint</Application>
  <PresentationFormat>On-screen Show (4:3)</PresentationFormat>
  <Paragraphs>157</Paragraphs>
  <Slides>31</Slides>
  <Notes>0</Notes>
  <HiddenSlides>0</HiddenSlides>
  <MMClips>0</MMClips>
  <ScaleCrop>false</ScaleCrop>
  <HeadingPairs>
    <vt:vector size="4" baseType="variant">
      <vt:variant>
        <vt:lpstr>Theme</vt:lpstr>
      </vt:variant>
      <vt:variant>
        <vt:i4>3</vt:i4>
      </vt:variant>
      <vt:variant>
        <vt:lpstr>Slide Titles</vt:lpstr>
      </vt:variant>
      <vt:variant>
        <vt:i4>31</vt:i4>
      </vt:variant>
    </vt:vector>
  </HeadingPairs>
  <TitlesOfParts>
    <vt:vector size="34" baseType="lpstr">
      <vt:lpstr>NewsPrint</vt:lpstr>
      <vt:lpstr>Adjacency</vt:lpstr>
      <vt:lpstr>1_Adjacency</vt:lpstr>
      <vt:lpstr>BHARATI VIDYAPEETH’S COLLEGE OF ENGINEERING A-4, PASCHIM VIHAR, ROHTAK ROAD, NEW DELHI  OPINION MINING AND SENTIMENT ANALYSIS</vt:lpstr>
      <vt:lpstr>PowerPoint Presentation</vt:lpstr>
      <vt:lpstr>PowerPoint Presentation</vt:lpstr>
      <vt:lpstr>PowerPoint Presentation</vt:lpstr>
      <vt:lpstr>PowerPoint Presentation</vt:lpstr>
      <vt:lpstr>PowerPoint Presentation</vt:lpstr>
      <vt:lpstr>PowerPoint Presentation</vt:lpstr>
      <vt:lpstr>DEVELOPING PROJECT </vt:lpstr>
      <vt:lpstr>DATASET</vt:lpstr>
      <vt:lpstr>PowerPoint Presentation</vt:lpstr>
      <vt:lpstr>PowerPoint Presentation</vt:lpstr>
      <vt:lpstr>PowerPoint Presentation</vt:lpstr>
      <vt:lpstr>PowerPoint Presentation</vt:lpstr>
      <vt:lpstr>DEVELOPING THE CLASSIFIER </vt:lpstr>
      <vt:lpstr>PowerPoint Presentation</vt:lpstr>
      <vt:lpstr>PowerPoint Presentation</vt:lpstr>
      <vt:lpstr>PowerPoint Presentation</vt:lpstr>
      <vt:lpstr>PowerPoint Presentation</vt:lpstr>
      <vt:lpstr>PowerPoint Presentation</vt:lpstr>
      <vt:lpstr>PowerPoint Presentation</vt:lpstr>
      <vt:lpstr>RESULTS of machine learning</vt:lpstr>
      <vt:lpstr>PowerPoint Presentation</vt:lpstr>
      <vt:lpstr>PowerPoint Presentation</vt:lpstr>
      <vt:lpstr>PowerPoint Presentation</vt:lpstr>
      <vt:lpstr>PowerPoint Presentation</vt:lpstr>
      <vt:lpstr>RESULTS WITHOUT NEUTRAL </vt:lpstr>
      <vt:lpstr>PowerPoint Presentation</vt:lpstr>
      <vt:lpstr>LIMITATIONS</vt:lpstr>
      <vt:lpstr>APPLICATION AREAS OF PROJECT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Opinion Mining and Sentiment Analysis</dc:title>
  <dc:creator>Vishal</dc:creator>
  <cp:lastModifiedBy>Micro</cp:lastModifiedBy>
  <cp:revision>112</cp:revision>
  <dcterms:created xsi:type="dcterms:W3CDTF">2016-10-07T19:07:53Z</dcterms:created>
  <dcterms:modified xsi:type="dcterms:W3CDTF">2017-04-30T14:20:37Z</dcterms:modified>
</cp:coreProperties>
</file>