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314" r:id="rId5"/>
    <p:sldId id="315" r:id="rId6"/>
    <p:sldId id="318" r:id="rId7"/>
    <p:sldId id="327" r:id="rId8"/>
    <p:sldId id="319" r:id="rId9"/>
    <p:sldId id="320" r:id="rId10"/>
    <p:sldId id="321" r:id="rId11"/>
    <p:sldId id="322" r:id="rId12"/>
    <p:sldId id="323" r:id="rId13"/>
    <p:sldId id="337" r:id="rId14"/>
    <p:sldId id="324" r:id="rId15"/>
    <p:sldId id="325" r:id="rId16"/>
    <p:sldId id="331" r:id="rId17"/>
    <p:sldId id="332" r:id="rId18"/>
    <p:sldId id="333" r:id="rId19"/>
    <p:sldId id="334" r:id="rId20"/>
    <p:sldId id="336" r:id="rId21"/>
    <p:sldId id="335" r:id="rId22"/>
    <p:sldId id="338" r:id="rId23"/>
    <p:sldId id="339" r:id="rId24"/>
    <p:sldId id="340" r:id="rId25"/>
    <p:sldId id="3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09" autoAdjust="0"/>
    <p:restoredTop sz="86466" autoAdjust="0"/>
  </p:normalViewPr>
  <p:slideViewPr>
    <p:cSldViewPr snapToGrid="0">
      <p:cViewPr varScale="1">
        <p:scale>
          <a:sx n="58" d="100"/>
          <a:sy n="58" d="100"/>
        </p:scale>
        <p:origin x="1104" y="6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22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674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0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handling the missing attributes we have three approaches </a:t>
            </a:r>
          </a:p>
          <a:p>
            <a:r>
              <a:rPr lang="en-US" dirty="0"/>
              <a:t>1&gt; delete the null values form the rows </a:t>
            </a:r>
          </a:p>
          <a:p>
            <a:r>
              <a:rPr lang="en-US" dirty="0"/>
              <a:t>2&gt; delete the whole columns </a:t>
            </a:r>
          </a:p>
          <a:p>
            <a:r>
              <a:rPr lang="en-US" dirty="0"/>
              <a:t>3&gt; put median in the place of null values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0" y="3040380"/>
            <a:ext cx="5674360" cy="777240"/>
          </a:xfrm>
        </p:spPr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Agency FB" panose="020B0503020202020204" pitchFamily="34" charset="0"/>
              </a:rPr>
              <a:t>Migraine 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AE931-4F9C-B421-7786-EAE78AD9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2010410"/>
            <a:ext cx="5674360" cy="28371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C0ACB-21E1-7C97-4D2B-A6B499047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748C76-7576-9913-8DAE-27242C69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5" y="96679"/>
            <a:ext cx="9642766" cy="1448747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Helvetica Neue"/>
              </a:rPr>
              <a:t>Train – test splitting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2DE14-003A-2110-BFD1-B832BAD8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064029"/>
            <a:ext cx="10462954" cy="518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6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Handling missing attributes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507B5-1E33-8D5D-A7E3-F1B8D02BD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4674"/>
            <a:ext cx="10385610" cy="1754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D5753-740A-7B12-E033-C221E5CD4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90" y="3933824"/>
            <a:ext cx="10408020" cy="16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7E0A26-194D-BE71-7827-CDCF225F2351}"/>
              </a:ext>
            </a:extLst>
          </p:cNvPr>
          <p:cNvSpPr txBox="1">
            <a:spLocks/>
          </p:cNvSpPr>
          <p:nvPr/>
        </p:nvSpPr>
        <p:spPr>
          <a:xfrm>
            <a:off x="914400" y="14847"/>
            <a:ext cx="9524998" cy="1499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Handling missing attributes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A7ECE6-ECF9-8DAF-9E7F-7B6661F33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80160"/>
            <a:ext cx="9376756" cy="49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4296-F7A4-718B-A421-177001EB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2"/>
            <a:ext cx="10354052" cy="1209765"/>
          </a:xfrm>
        </p:spPr>
        <p:txBody>
          <a:bodyPr/>
          <a:lstStyle/>
          <a:p>
            <a:r>
              <a:rPr lang="en-US" dirty="0"/>
              <a:t>Data Visualization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84C2-36EC-9F80-BEDD-89B5DAC36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398F77-B269-FDC4-EDD4-C169F1B9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48" y="1155299"/>
            <a:ext cx="5676757" cy="634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4820F2-5C97-15C8-F8C5-546B75B2D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8" y="1789492"/>
            <a:ext cx="10354051" cy="445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2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D664-9EEB-E49B-6E52-9515489A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5" y="96679"/>
            <a:ext cx="8196351" cy="1448747"/>
          </a:xfrm>
        </p:spPr>
        <p:txBody>
          <a:bodyPr/>
          <a:lstStyle/>
          <a:p>
            <a:r>
              <a:rPr lang="en-IN" i="0" dirty="0">
                <a:effectLst/>
                <a:latin typeface="Helvetica Neue"/>
              </a:rPr>
              <a:t>Exploratory Data Analysis (EDA)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FCF8D-51D4-3214-FF11-85C0DD5DF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B3C2F-5508-F832-66C6-2114E5F25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88225"/>
            <a:ext cx="5779897" cy="1322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F14C05-4AAD-A503-A3CB-DE20FB830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069" y="2536972"/>
            <a:ext cx="6483927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3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F131C-8838-CC94-71D8-3B6F6E840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314A93-A6BD-AA7F-78D1-24822AB3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5" y="96679"/>
            <a:ext cx="8196351" cy="1448747"/>
          </a:xfrm>
        </p:spPr>
        <p:txBody>
          <a:bodyPr/>
          <a:lstStyle/>
          <a:p>
            <a:r>
              <a:rPr lang="en-IN" i="0" dirty="0">
                <a:effectLst/>
                <a:latin typeface="Helvetica Neue"/>
              </a:rPr>
              <a:t>Exploratory Data Analysis (EDA)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4F536-723E-6F38-9C31-050071A0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220897"/>
            <a:ext cx="5181600" cy="105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060996-5CD9-C3D5-A912-7E98B9846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669644"/>
            <a:ext cx="10296525" cy="33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9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850F4-6F54-BEB9-B544-C68864BE7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C89E09-DC8C-9E61-7F77-FA776EE9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5" y="96679"/>
            <a:ext cx="8196351" cy="1448747"/>
          </a:xfrm>
        </p:spPr>
        <p:txBody>
          <a:bodyPr/>
          <a:lstStyle/>
          <a:p>
            <a:r>
              <a:rPr lang="en-IN" i="0" dirty="0">
                <a:effectLst/>
                <a:latin typeface="Helvetica Neue"/>
              </a:rPr>
              <a:t>Exploratory Data Analysis (EDA)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8C05B7-48CB-1ED4-5B5A-EE4A4572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69231"/>
            <a:ext cx="5629275" cy="10579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D78D60-158B-1A48-9C3D-C3925A2C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1036"/>
            <a:ext cx="10287000" cy="34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8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366B0-DD72-A829-3CDE-253CAFA77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9076C6-0E22-49DA-C8D9-F37CEC80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5" y="96679"/>
            <a:ext cx="8196351" cy="1448747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Helvetica Neue"/>
              </a:rPr>
              <a:t>Looking For Correlations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8CD6E8-ED66-FA00-1D5F-FFEB776DC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67418"/>
            <a:ext cx="5281355" cy="1448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AA71E7-E17D-B145-15A7-AB97D346A3F0}"/>
              </a:ext>
            </a:extLst>
          </p:cNvPr>
          <p:cNvSpPr txBox="1"/>
          <p:nvPr/>
        </p:nvSpPr>
        <p:spPr>
          <a:xfrm>
            <a:off x="914400" y="1141835"/>
            <a:ext cx="104491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Heatmap using seaborn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Söhne"/>
              </a:rPr>
              <a:t>Heatmaps are just a way to visually represent data, making it easier to spot patterns or differences at a glance.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value 0 usually corresponds to the lowest or minimum value in the dataset and is often represented by a lighter color (such as white or light yellow).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value 1 typically represents the highest or maximum value and is often represented by a darker color (such as black or dark blue).</a:t>
            </a:r>
          </a:p>
        </p:txBody>
      </p:sp>
    </p:spTree>
    <p:extLst>
      <p:ext uri="{BB962C8B-B14F-4D97-AF65-F5344CB8AC3E}">
        <p14:creationId xmlns:p14="http://schemas.microsoft.com/office/powerpoint/2010/main" val="14509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6150A-B91F-D2E6-1440-1BAF1357E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49967D-E295-9F41-D977-A0C75F012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8" y="-235830"/>
            <a:ext cx="8196351" cy="1448747"/>
          </a:xfrm>
        </p:spPr>
        <p:txBody>
          <a:bodyPr/>
          <a:lstStyle/>
          <a:p>
            <a:pPr algn="l"/>
            <a:r>
              <a:rPr lang="en-IN" i="0" dirty="0">
                <a:effectLst/>
                <a:latin typeface="Helvetica Neue"/>
              </a:rPr>
              <a:t>Looking For Correlations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BF02D7-9A6B-D711-AB78-A9C40E95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24" y="679945"/>
            <a:ext cx="8196351" cy="549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72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3387D-78F6-99C0-E971-D5BBAF15A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31665A-C2DE-B629-F583-0DE6A465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5" y="96679"/>
            <a:ext cx="9642766" cy="1448747"/>
          </a:xfrm>
        </p:spPr>
        <p:txBody>
          <a:bodyPr/>
          <a:lstStyle/>
          <a:p>
            <a:r>
              <a:rPr lang="en-US" b="1" dirty="0">
                <a:latin typeface="Söhne"/>
              </a:rPr>
              <a:t>creating</a:t>
            </a:r>
            <a:r>
              <a:rPr lang="en-IN" b="1" dirty="0">
                <a:latin typeface="Söhne"/>
              </a:rPr>
              <a:t> a pipeline</a:t>
            </a:r>
            <a:endParaRPr lang="en-IN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D65D9F-6236-C238-7829-4C875860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35" y="1545427"/>
            <a:ext cx="10532652" cy="43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1"/>
            <a:ext cx="5181600" cy="237686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Defining the data set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Techniques applied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00FFE-0ED6-2F2E-BEDB-43EE44AB9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EFB101-618F-1983-2756-91350D11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5" y="96679"/>
            <a:ext cx="9642766" cy="1448747"/>
          </a:xfrm>
        </p:spPr>
        <p:txBody>
          <a:bodyPr/>
          <a:lstStyle/>
          <a:p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Random Forest Regressor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893E9D-94D8-C33C-BE86-888D58F2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438275"/>
            <a:ext cx="10462955" cy="451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26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FC35C-39DD-36B7-4162-615D473C0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3E0331-F6A5-E848-0581-D42A5834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645" y="96679"/>
            <a:ext cx="9642766" cy="1448747"/>
          </a:xfrm>
        </p:spPr>
        <p:txBody>
          <a:bodyPr/>
          <a:lstStyle/>
          <a:p>
            <a:r>
              <a:rPr lang="en-IN" sz="3200" b="1" i="0" dirty="0">
                <a:solidFill>
                  <a:srgbClr val="000000"/>
                </a:solidFill>
                <a:effectLst/>
                <a:latin typeface="Söhne"/>
              </a:rPr>
              <a:t>Random Forest Classifier</a:t>
            </a:r>
            <a:endParaRPr lang="en-IN" sz="3200" b="1" i="0" dirty="0">
              <a:solidFill>
                <a:schemeClr val="tx1"/>
              </a:solidFill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A036B-757A-F7A5-621C-E226DE8E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17" y="1545426"/>
            <a:ext cx="9642766" cy="42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9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 have taken the data set of the Migraine Classification from the website Kaggle.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 has 400 entries and 23 columns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Columns are: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0" i="0" dirty="0">
                <a:effectLst/>
                <a:latin typeface="Söhne"/>
              </a:rPr>
              <a:t>Age, Duration, Frequency, Location, Character, Intensity, Nausea, Vomit, Phonophobia, </a:t>
            </a:r>
            <a:r>
              <a:rPr lang="en-IN" i="0" dirty="0">
                <a:effectLst/>
                <a:latin typeface="Söhne"/>
              </a:rPr>
              <a:t>Photophobia, </a:t>
            </a:r>
            <a:r>
              <a:rPr lang="en-IN" b="0" i="0" dirty="0">
                <a:effectLst/>
                <a:latin typeface="Söhne"/>
              </a:rPr>
              <a:t>Visual, Sensory, Dysphasia, Dysarthria, Vertigo, Tinnitus, Hypoacusis, Diplopia, Defect, Ataxia, Conscience, </a:t>
            </a:r>
            <a:r>
              <a:rPr lang="en-IN" b="0" i="0" dirty="0" err="1">
                <a:effectLst/>
                <a:latin typeface="Söhne"/>
              </a:rPr>
              <a:t>Paresthesia</a:t>
            </a:r>
            <a:r>
              <a:rPr lang="en-IN" b="0" i="0" dirty="0">
                <a:effectLst/>
                <a:latin typeface="Söhne"/>
              </a:rPr>
              <a:t>, DPF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data type of all the entries is integers, float.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46621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ED17-AD12-C6D6-BAF3-15526369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07" y="831274"/>
            <a:ext cx="5184852" cy="5985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Techniques applied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82B49-59DC-69A4-B96F-4E61907202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4893" y="1795549"/>
            <a:ext cx="8931121" cy="423117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Data Preprocessing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Söhne"/>
              </a:rPr>
              <a:t>Data cleaning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US" i="0" dirty="0">
                <a:solidFill>
                  <a:schemeClr val="tx1"/>
                </a:solidFill>
                <a:effectLst/>
                <a:latin typeface="Söhne"/>
              </a:rPr>
              <a:t>Dealing with missing values/outliers</a:t>
            </a:r>
            <a:endParaRPr lang="en-IN" b="0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Data Visualization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N" i="0" dirty="0">
                <a:solidFill>
                  <a:schemeClr val="tx1"/>
                </a:solidFill>
                <a:effectLst/>
                <a:latin typeface="Söhne"/>
              </a:rPr>
              <a:t>matplotlib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Exploratory Data Analysis (EDA)</a:t>
            </a:r>
          </a:p>
          <a:p>
            <a:pPr marL="12001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Söhne"/>
              </a:rPr>
              <a:t>Seaborn</a:t>
            </a:r>
            <a:endParaRPr lang="en-IN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Looking For Correlations</a:t>
            </a:r>
            <a:endParaRPr lang="en-IN" dirty="0">
              <a:solidFill>
                <a:schemeClr val="tx1"/>
              </a:solidFill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rgbClr val="000000"/>
                </a:solidFill>
                <a:effectLst/>
                <a:latin typeface="Söhne"/>
              </a:rPr>
              <a:t>Train-Test Splitting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i="0" dirty="0">
                <a:solidFill>
                  <a:schemeClr val="tx1"/>
                </a:solidFill>
                <a:effectLst/>
                <a:latin typeface="Söhne"/>
              </a:rPr>
              <a:t>Random Forest Regressor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200" b="1" i="0" dirty="0">
                <a:solidFill>
                  <a:srgbClr val="000000"/>
                </a:solidFill>
                <a:effectLst/>
                <a:latin typeface="Söhne"/>
              </a:rPr>
              <a:t>Random Forest Classifier</a:t>
            </a:r>
            <a:endParaRPr lang="en-IN" sz="2200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IN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IN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IN" b="1" i="0" dirty="0">
              <a:solidFill>
                <a:schemeClr val="tx1"/>
              </a:solidFill>
              <a:effectLst/>
              <a:latin typeface="Söhne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33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3220" y="426719"/>
            <a:ext cx="8057804" cy="695769"/>
          </a:xfrm>
        </p:spPr>
        <p:txBody>
          <a:bodyPr>
            <a:normAutofit/>
          </a:bodyPr>
          <a:lstStyle/>
          <a:p>
            <a:r>
              <a:rPr lang="en-US" sz="3200" noProof="1">
                <a:solidFill>
                  <a:schemeClr val="tx1"/>
                </a:solidFill>
              </a:rPr>
              <a:t>Have A Look To The Data Set Of Migraine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8079B5-351B-A82A-A9A5-5469F6FF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1502126"/>
            <a:ext cx="11982450" cy="260032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96255F5-E1C6-CC73-7C9C-90D681A72AF8}"/>
              </a:ext>
            </a:extLst>
          </p:cNvPr>
          <p:cNvSpPr txBox="1">
            <a:spLocks/>
          </p:cNvSpPr>
          <p:nvPr/>
        </p:nvSpPr>
        <p:spPr>
          <a:xfrm>
            <a:off x="487679" y="4482088"/>
            <a:ext cx="5018597" cy="40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</a:rPr>
              <a:t>migraine.head()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D6BA965-14AC-98B2-66BF-70AD7E034D62}"/>
              </a:ext>
            </a:extLst>
          </p:cNvPr>
          <p:cNvSpPr txBox="1">
            <a:spLocks/>
          </p:cNvSpPr>
          <p:nvPr/>
        </p:nvSpPr>
        <p:spPr>
          <a:xfrm>
            <a:off x="914401" y="6246254"/>
            <a:ext cx="406399" cy="4019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US" sz="1200" smtClean="0"/>
              <a:pPr/>
              <a:t>5</a:t>
            </a:fld>
            <a:endParaRPr lang="en-US" sz="12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C3A319B-0301-8697-E5E5-A099E6E25161}"/>
              </a:ext>
            </a:extLst>
          </p:cNvPr>
          <p:cNvSpPr txBox="1">
            <a:spLocks/>
          </p:cNvSpPr>
          <p:nvPr/>
        </p:nvSpPr>
        <p:spPr>
          <a:xfrm>
            <a:off x="487679" y="5263682"/>
            <a:ext cx="5018597" cy="40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</a:rPr>
              <a:t>migraine.head(10)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803" y="401861"/>
            <a:ext cx="4744401" cy="1629601"/>
          </a:xfrm>
        </p:spPr>
        <p:txBody>
          <a:bodyPr/>
          <a:lstStyle/>
          <a:p>
            <a:r>
              <a:rPr lang="en-US" dirty="0"/>
              <a:t>Data-cleaning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86DC5B-8705-D6CB-93F2-9330A5E16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44" y="1216661"/>
            <a:ext cx="6050281" cy="548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CED362-D4D3-9BD2-250E-3EF385905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45" y="2562353"/>
            <a:ext cx="4744402" cy="9003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CB99F5-CC01-4351-7C21-D108219C3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772" y="4053840"/>
            <a:ext cx="4676775" cy="13652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F0E2-3DAD-1F30-1728-670EBCD50AE7}"/>
              </a:ext>
            </a:extLst>
          </p:cNvPr>
          <p:cNvSpPr txBox="1">
            <a:spLocks/>
          </p:cNvSpPr>
          <p:nvPr/>
        </p:nvSpPr>
        <p:spPr>
          <a:xfrm>
            <a:off x="914400" y="1493104"/>
            <a:ext cx="5018597" cy="40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DATA SET INFO.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Data-cleaning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D73ECA-2A9C-D93A-52FF-77EB00A7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41" y="1173633"/>
            <a:ext cx="3794762" cy="50726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B3D494-17C7-67E3-6789-2E675D10C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7" y="3017520"/>
            <a:ext cx="6568445" cy="82296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3341F-F2B5-6EAE-117A-07E4BAE50CDF}"/>
              </a:ext>
            </a:extLst>
          </p:cNvPr>
          <p:cNvSpPr txBox="1">
            <a:spLocks/>
          </p:cNvSpPr>
          <p:nvPr/>
        </p:nvSpPr>
        <p:spPr>
          <a:xfrm>
            <a:off x="914400" y="1493104"/>
            <a:ext cx="5018597" cy="40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Checking for null values </a:t>
            </a:r>
            <a:endParaRPr lang="en-US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6313"/>
            <a:ext cx="5545375" cy="1448747"/>
          </a:xfrm>
        </p:spPr>
        <p:txBody>
          <a:bodyPr/>
          <a:lstStyle/>
          <a:p>
            <a:r>
              <a:rPr lang="en-US" dirty="0"/>
              <a:t>Data-cleaning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C1D31-64D3-E79C-DE08-1F36C2FE0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29267"/>
            <a:ext cx="5793184" cy="36827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3DAF80-B1A9-AD87-DBF8-A67CA6732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584" y="3303687"/>
            <a:ext cx="4570014" cy="15339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B333-83C8-2B0E-C05D-9B36F36AEEA9}"/>
              </a:ext>
            </a:extLst>
          </p:cNvPr>
          <p:cNvSpPr txBox="1">
            <a:spLocks/>
          </p:cNvSpPr>
          <p:nvPr/>
        </p:nvSpPr>
        <p:spPr>
          <a:xfrm>
            <a:off x="914400" y="1493104"/>
            <a:ext cx="5018597" cy="40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tx1"/>
                </a:solidFill>
              </a:rPr>
              <a:t>Particular Column Informations</a:t>
            </a:r>
          </a:p>
        </p:txBody>
      </p:sp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11746"/>
            <a:ext cx="10363202" cy="792480"/>
          </a:xfrm>
        </p:spPr>
        <p:txBody>
          <a:bodyPr/>
          <a:lstStyle/>
          <a:p>
            <a:r>
              <a:rPr lang="en-US" dirty="0"/>
              <a:t>Data-cleaning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008557-BFCC-BAB0-BF12-A66621E69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813560"/>
            <a:ext cx="10607041" cy="7924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A60402-080D-3AD0-4820-A048B468B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2606040"/>
            <a:ext cx="10607041" cy="364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517</TotalTime>
  <Words>362</Words>
  <Application>Microsoft Office PowerPoint</Application>
  <PresentationFormat>Widescreen</PresentationFormat>
  <Paragraphs>88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Agency FB</vt:lpstr>
      <vt:lpstr>Arial</vt:lpstr>
      <vt:lpstr>Calibri</vt:lpstr>
      <vt:lpstr>Helvetica Neue</vt:lpstr>
      <vt:lpstr>Söhne</vt:lpstr>
      <vt:lpstr>Tenorite</vt:lpstr>
      <vt:lpstr>Custom</vt:lpstr>
      <vt:lpstr>Migraine Classification</vt:lpstr>
      <vt:lpstr>Agenda</vt:lpstr>
      <vt:lpstr>Problem </vt:lpstr>
      <vt:lpstr>Techniques applied</vt:lpstr>
      <vt:lpstr>PowerPoint Presentation</vt:lpstr>
      <vt:lpstr>Data-cleaning steps</vt:lpstr>
      <vt:lpstr>Data-cleaning steps</vt:lpstr>
      <vt:lpstr>Data-cleaning steps</vt:lpstr>
      <vt:lpstr>Data-cleaning steps</vt:lpstr>
      <vt:lpstr>Train – test splitting</vt:lpstr>
      <vt:lpstr>Handling missing attributes</vt:lpstr>
      <vt:lpstr>PowerPoint Presentation</vt:lpstr>
      <vt:lpstr>Data Visualization</vt:lpstr>
      <vt:lpstr>Exploratory Data Analysis (EDA)</vt:lpstr>
      <vt:lpstr>Exploratory Data Analysis (EDA)</vt:lpstr>
      <vt:lpstr>Exploratory Data Analysis (EDA)</vt:lpstr>
      <vt:lpstr>Looking For Correlations</vt:lpstr>
      <vt:lpstr>Looking For Correlations</vt:lpstr>
      <vt:lpstr>creating a pipeline</vt:lpstr>
      <vt:lpstr>Random Forest Regressor</vt:lpstr>
      <vt:lpstr>Random Forest Classifier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Migraine Classification</dc:title>
  <dc:creator>admin</dc:creator>
  <cp:lastModifiedBy>admin</cp:lastModifiedBy>
  <cp:revision>14</cp:revision>
  <dcterms:created xsi:type="dcterms:W3CDTF">2024-04-26T10:42:39Z</dcterms:created>
  <dcterms:modified xsi:type="dcterms:W3CDTF">2024-05-08T08:25:31Z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