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72" r:id="rId4"/>
    <p:sldId id="264" r:id="rId5"/>
    <p:sldId id="266" r:id="rId6"/>
    <p:sldId id="267" r:id="rId7"/>
    <p:sldId id="270" r:id="rId8"/>
    <p:sldId id="259" r:id="rId9"/>
    <p:sldId id="268" r:id="rId10"/>
    <p:sldId id="261" r:id="rId11"/>
    <p:sldId id="262" r:id="rId12"/>
    <p:sldId id="263" r:id="rId13"/>
    <p:sldId id="269" r:id="rId14"/>
    <p:sldId id="27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4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9" d="100"/>
          <a:sy n="59" d="100"/>
        </p:scale>
        <p:origin x="-1686" y="-276"/>
      </p:cViewPr>
      <p:guideLst>
        <p:guide orient="horz" pos="2160"/>
        <p:guide pos="2880"/>
      </p:guideLst>
    </p:cSldViewPr>
  </p:slideViewPr>
  <p:notesTextViewPr>
    <p:cViewPr>
      <p:scale>
        <a:sx n="100" d="100"/>
        <a:sy n="100" d="100"/>
      </p:scale>
      <p:origin x="0" y="0"/>
    </p:cViewPr>
  </p:notesTextViewPr>
  <p:sorterViewPr>
    <p:cViewPr>
      <p:scale>
        <a:sx n="59" d="100"/>
        <a:sy n="5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28949-66F1-48A9-90C1-834C59BAA568}" type="datetimeFigureOut">
              <a:rPr lang="en-US" smtClean="0"/>
              <a:pPr/>
              <a:t>9/5/2019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50862-D043-4776-85AA-51DA52C20A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950862-D043-4776-85AA-51DA52C20A46}"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785DB2-8735-4206-8032-9AB5B96DAB5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85DB2-8735-4206-8032-9AB5B96DAB5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85DB2-8735-4206-8032-9AB5B96DAB5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85DB2-8735-4206-8032-9AB5B96DAB5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785DB2-8735-4206-8032-9AB5B96DAB5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785DB2-8735-4206-8032-9AB5B96DAB5C}"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785DB2-8735-4206-8032-9AB5B96DAB5C}"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785DB2-8735-4206-8032-9AB5B96DAB5C}"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85DB2-8735-4206-8032-9AB5B96DAB5C}"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85DB2-8735-4206-8032-9AB5B96DAB5C}"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85DB2-8735-4206-8032-9AB5B96DAB5C}"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878EE-D072-4442-8B92-02AB022088D0}" type="slidenum">
              <a:rPr lang="en-US" smtClean="0"/>
              <a:pPr/>
              <a:t>‹#›</a:t>
            </a:fld>
            <a:endParaRPr lang="en-US"/>
          </a:p>
        </p:txBody>
      </p:sp>
    </p:spTree>
  </p:cSld>
  <p:clrMapOvr>
    <a:masterClrMapping/>
  </p:clrMapOvr>
  <p:transition spd="slow">
    <p:strips/>
    <p:sndAc>
      <p:stSnd>
        <p:snd r:embed="rId1" name="chimes.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85DB2-8735-4206-8032-9AB5B96DAB5C}" type="datetimeFigureOut">
              <a:rPr lang="en-US" smtClean="0"/>
              <a:pPr/>
              <a:t>9/5/2019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878EE-D072-4442-8B92-02AB022088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trips/>
    <p:sndAc>
      <p:stSnd>
        <p:snd r:embed="rId13" name="chimes.wav" builtIn="1"/>
      </p:stSnd>
    </p:sndAc>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kvs-logo-with-bg.png"/>
          <p:cNvPicPr>
            <a:picLocks noChangeAspect="1"/>
          </p:cNvPicPr>
          <p:nvPr/>
        </p:nvPicPr>
        <p:blipFill>
          <a:blip r:embed="rId4"/>
          <a:stretch>
            <a:fillRect/>
          </a:stretch>
        </p:blipFill>
        <p:spPr>
          <a:xfrm>
            <a:off x="0" y="0"/>
            <a:ext cx="9144000" cy="6858000"/>
          </a:xfrm>
          <a:prstGeom prst="rect">
            <a:avLst/>
          </a:prstGeom>
        </p:spPr>
      </p:pic>
      <p:pic>
        <p:nvPicPr>
          <p:cNvPr id="4" name="Picture 3" descr="index.jpg"/>
          <p:cNvPicPr>
            <a:picLocks noChangeAspect="1"/>
          </p:cNvPicPr>
          <p:nvPr/>
        </p:nvPicPr>
        <p:blipFill>
          <a:blip r:embed="rId5"/>
          <a:stretch>
            <a:fillRect/>
          </a:stretch>
        </p:blipFill>
        <p:spPr>
          <a:xfrm>
            <a:off x="1" y="1"/>
            <a:ext cx="1470355" cy="1828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D1EE_ZXXQAA4Kqf.jpg"/>
          <p:cNvPicPr>
            <a:picLocks noChangeAspect="1"/>
          </p:cNvPicPr>
          <p:nvPr/>
        </p:nvPicPr>
        <p:blipFill>
          <a:blip r:embed="rId6" cstate="print"/>
          <a:stretch>
            <a:fillRect/>
          </a:stretch>
        </p:blipFill>
        <p:spPr>
          <a:xfrm>
            <a:off x="7086600" y="0"/>
            <a:ext cx="2057400" cy="2150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685800" y="6019800"/>
            <a:ext cx="8229600" cy="1015663"/>
          </a:xfrm>
          <a:prstGeom prst="rect">
            <a:avLst/>
          </a:prstGeom>
        </p:spPr>
        <p:txBody>
          <a:bodyPr wrap="square">
            <a:spAutoFit/>
          </a:bodyPr>
          <a:lstStyle/>
          <a:p>
            <a:r>
              <a:rPr lang="en-US" sz="6000" b="1" i="1" u="sng" dirty="0" smtClean="0">
                <a:solidFill>
                  <a:srgbClr val="FFFF00"/>
                </a:solidFill>
                <a:effectLst>
                  <a:outerShdw blurRad="38100" dist="38100" dir="2700000" algn="tl">
                    <a:srgbClr val="000000">
                      <a:alpha val="43137"/>
                    </a:srgbClr>
                  </a:outerShdw>
                </a:effectLst>
                <a:latin typeface="BrowalliaUPC" pitchFamily="34" charset="-34"/>
                <a:cs typeface="BrowalliaUPC" pitchFamily="34" charset="-34"/>
              </a:rPr>
              <a:t>NATIONAL SCIENCE EXHIBITION</a:t>
            </a:r>
          </a:p>
        </p:txBody>
      </p:sp>
    </p:spTree>
  </p:cSld>
  <p:clrMapOvr>
    <a:masterClrMapping/>
  </p:clrMapOvr>
  <p:transition spd="slow">
    <p:strips dir="ld"/>
    <p:sndAc>
      <p:stSnd>
        <p:snd r:embed="rId2" name="chimes.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solution In Agriculture  </a:t>
            </a:r>
            <a:endParaRPr lang="en-US" dirty="0"/>
          </a:p>
        </p:txBody>
      </p:sp>
      <p:sp>
        <p:nvSpPr>
          <p:cNvPr id="3" name="Content Placeholder 2"/>
          <p:cNvSpPr>
            <a:spLocks noGrp="1"/>
          </p:cNvSpPr>
          <p:nvPr>
            <p:ph idx="1"/>
          </p:nvPr>
        </p:nvSpPr>
        <p:spPr>
          <a:xfrm>
            <a:off x="0" y="1219200"/>
            <a:ext cx="9144000" cy="4906963"/>
          </a:xfrm>
        </p:spPr>
        <p:txBody>
          <a:bodyPr>
            <a:noAutofit/>
          </a:bodyPr>
          <a:lstStyle/>
          <a:p>
            <a:r>
              <a:rPr lang="en-US" sz="4400" b="1" i="1" dirty="0" smtClean="0">
                <a:effectLst>
                  <a:outerShdw blurRad="38100" dist="38100" dir="2700000" algn="tl">
                    <a:srgbClr val="000000">
                      <a:alpha val="43137"/>
                    </a:srgbClr>
                  </a:outerShdw>
                </a:effectLst>
                <a:latin typeface="Forte" pitchFamily="66" charset="0"/>
                <a:cs typeface="Aharoni" pitchFamily="2" charset="-79"/>
              </a:rPr>
              <a:t>Water as a </a:t>
            </a:r>
            <a:r>
              <a:rPr lang="en-US" sz="4400" b="1" i="1" dirty="0" smtClean="0">
                <a:solidFill>
                  <a:srgbClr val="FFFF00"/>
                </a:solidFill>
                <a:effectLst>
                  <a:outerShdw blurRad="38100" dist="38100" dir="2700000" algn="tl">
                    <a:srgbClr val="000000">
                      <a:alpha val="43137"/>
                    </a:srgbClr>
                  </a:outerShdw>
                </a:effectLst>
                <a:latin typeface="Forte" pitchFamily="66" charset="0"/>
                <a:cs typeface="Aharoni" pitchFamily="2" charset="-79"/>
              </a:rPr>
              <a:t>solvent</a:t>
            </a:r>
            <a:r>
              <a:rPr lang="en-US" sz="4400" b="1" i="1" dirty="0" smtClean="0">
                <a:effectLst>
                  <a:outerShdw blurRad="38100" dist="38100" dir="2700000" algn="tl">
                    <a:srgbClr val="000000">
                      <a:alpha val="43137"/>
                    </a:srgbClr>
                  </a:outerShdw>
                </a:effectLst>
                <a:latin typeface="Forte" pitchFamily="66" charset="0"/>
                <a:cs typeface="Aharoni" pitchFamily="2" charset="-79"/>
              </a:rPr>
              <a:t> is used in pesticides and herbicides to dissolve the mineral salt and fertilizers so that plants can absorb them quickly.</a:t>
            </a:r>
          </a:p>
          <a:p>
            <a:r>
              <a:rPr lang="en-US" sz="4400" b="1" i="1" dirty="0" smtClean="0">
                <a:effectLst>
                  <a:outerShdw blurRad="38100" dist="38100" dir="2700000" algn="tl">
                    <a:srgbClr val="000000">
                      <a:alpha val="43137"/>
                    </a:srgbClr>
                  </a:outerShdw>
                </a:effectLst>
                <a:latin typeface="Forte" pitchFamily="66" charset="0"/>
                <a:cs typeface="Aharoni" pitchFamily="2" charset="-79"/>
              </a:rPr>
              <a:t>In hydroponics, the root of plant are immersed in </a:t>
            </a:r>
            <a:r>
              <a:rPr lang="en-US" sz="4400" b="1" i="1" dirty="0" smtClean="0">
                <a:solidFill>
                  <a:srgbClr val="FFFF00"/>
                </a:solidFill>
                <a:effectLst>
                  <a:outerShdw blurRad="38100" dist="38100" dir="2700000" algn="tl">
                    <a:srgbClr val="000000">
                      <a:alpha val="43137"/>
                    </a:srgbClr>
                  </a:outerShdw>
                </a:effectLst>
                <a:latin typeface="Forte" pitchFamily="66" charset="0"/>
                <a:cs typeface="Aharoni" pitchFamily="2" charset="-79"/>
              </a:rPr>
              <a:t>solution</a:t>
            </a:r>
            <a:r>
              <a:rPr lang="en-US" sz="4400" b="1" i="1" dirty="0" smtClean="0">
                <a:effectLst>
                  <a:outerShdw blurRad="38100" dist="38100" dir="2700000" algn="tl">
                    <a:srgbClr val="000000">
                      <a:alpha val="43137"/>
                    </a:srgbClr>
                  </a:outerShdw>
                </a:effectLst>
                <a:latin typeface="Forte" pitchFamily="66" charset="0"/>
                <a:cs typeface="Aharoni" pitchFamily="2" charset="-79"/>
              </a:rPr>
              <a:t> containing dissolved mineral salt.</a:t>
            </a:r>
            <a:endParaRPr lang="en-US" sz="4400" b="1" i="1" dirty="0">
              <a:effectLst>
                <a:outerShdw blurRad="38100" dist="38100" dir="2700000" algn="tl">
                  <a:srgbClr val="000000">
                    <a:alpha val="43137"/>
                  </a:srgbClr>
                </a:outerShdw>
              </a:effectLst>
              <a:latin typeface="Forte" pitchFamily="66" charset="0"/>
              <a:cs typeface="Aharoni" pitchFamily="2" charset="-79"/>
            </a:endParaRPr>
          </a:p>
        </p:txBody>
      </p:sp>
    </p:spTree>
  </p:cSld>
  <p:clrMapOvr>
    <a:masterClrMapping/>
  </p:clrMapOvr>
  <p:transition spd="slow">
    <p:strips dir="ld"/>
    <p:sndAc>
      <p:stSnd>
        <p:snd r:embed="rId2" name="chimes.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6000"/>
            <a:lum/>
          </a:blip>
          <a:srcRect/>
          <a:stretch>
            <a:fillRect l="-28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Use of solution In Medicines  </a:t>
            </a:r>
            <a:endParaRPr lang="en-US" dirty="0"/>
          </a:p>
        </p:txBody>
      </p:sp>
      <p:sp>
        <p:nvSpPr>
          <p:cNvPr id="3" name="Content Placeholder 2"/>
          <p:cNvSpPr>
            <a:spLocks noGrp="1"/>
          </p:cNvSpPr>
          <p:nvPr>
            <p:ph idx="1"/>
          </p:nvPr>
        </p:nvSpPr>
        <p:spPr>
          <a:xfrm>
            <a:off x="0" y="685800"/>
            <a:ext cx="9144000" cy="5440363"/>
          </a:xfrm>
        </p:spPr>
        <p:txBody>
          <a:bodyPr>
            <a:noAutofit/>
          </a:bodyPr>
          <a:lstStyle/>
          <a:p>
            <a:r>
              <a:rPr lang="en-US" sz="4400" b="1" i="1" dirty="0" smtClean="0">
                <a:latin typeface="Forte" pitchFamily="66" charset="0"/>
                <a:ea typeface="DFMincho-SU" pitchFamily="1" charset="-128"/>
                <a:cs typeface="Vani" pitchFamily="34" charset="0"/>
              </a:rPr>
              <a:t>A mixture of different medicines may be needed to treat a disease, however we cannot mix them directly so we need a </a:t>
            </a:r>
            <a:r>
              <a:rPr lang="en-US" sz="4400" b="1" i="1" dirty="0" smtClean="0">
                <a:solidFill>
                  <a:srgbClr val="FFFF00"/>
                </a:solidFill>
                <a:latin typeface="Forte" pitchFamily="66" charset="0"/>
                <a:ea typeface="DFMincho-SU" pitchFamily="1" charset="-128"/>
                <a:cs typeface="Vani" pitchFamily="34" charset="0"/>
              </a:rPr>
              <a:t>solvent</a:t>
            </a:r>
            <a:r>
              <a:rPr lang="en-US" sz="4400" b="1" i="1" dirty="0" smtClean="0">
                <a:latin typeface="Forte" pitchFamily="66" charset="0"/>
                <a:ea typeface="DFMincho-SU" pitchFamily="1" charset="-128"/>
                <a:cs typeface="Vani" pitchFamily="34" charset="0"/>
              </a:rPr>
              <a:t> such as water to combine them</a:t>
            </a:r>
          </a:p>
          <a:p>
            <a:r>
              <a:rPr lang="en-US" sz="4400" b="1" i="1" dirty="0" smtClean="0">
                <a:latin typeface="Forte" pitchFamily="66" charset="0"/>
                <a:ea typeface="DFMincho-SU" pitchFamily="1" charset="-128"/>
                <a:cs typeface="Vani" pitchFamily="34" charset="0"/>
              </a:rPr>
              <a:t>Medicines are mostly bitter ,the ones for children are made sweet by adding sugar </a:t>
            </a:r>
            <a:r>
              <a:rPr lang="en-US" sz="4400" b="1" i="1" dirty="0" smtClean="0">
                <a:solidFill>
                  <a:srgbClr val="FFFF00"/>
                </a:solidFill>
                <a:latin typeface="Forte" pitchFamily="66" charset="0"/>
                <a:ea typeface="DFMincho-SU" pitchFamily="1" charset="-128"/>
                <a:cs typeface="Vani" pitchFamily="34" charset="0"/>
              </a:rPr>
              <a:t>solution</a:t>
            </a:r>
            <a:r>
              <a:rPr lang="en-US" sz="4400" b="1" i="1" dirty="0" smtClean="0">
                <a:latin typeface="Forte" pitchFamily="66" charset="0"/>
                <a:ea typeface="DFMincho-SU" pitchFamily="1" charset="-128"/>
                <a:cs typeface="Vani" pitchFamily="34" charset="0"/>
              </a:rPr>
              <a:t> in them. Ex. </a:t>
            </a:r>
            <a:r>
              <a:rPr lang="en-US" sz="4400" b="1" i="1" dirty="0" err="1" smtClean="0">
                <a:latin typeface="Forte" pitchFamily="66" charset="0"/>
                <a:ea typeface="DFMincho-SU" pitchFamily="1" charset="-128"/>
                <a:cs typeface="Vani" pitchFamily="34" charset="0"/>
              </a:rPr>
              <a:t>tandegyl</a:t>
            </a:r>
            <a:endParaRPr lang="en-US" sz="4400" b="1" i="1" dirty="0">
              <a:latin typeface="Forte" pitchFamily="66" charset="0"/>
              <a:ea typeface="DFMincho-SU" pitchFamily="1" charset="-128"/>
              <a:cs typeface="Vani" pitchFamily="34" charset="0"/>
            </a:endParaRPr>
          </a:p>
        </p:txBody>
      </p:sp>
    </p:spTree>
  </p:cSld>
  <p:clrMapOvr>
    <a:masterClrMapping/>
  </p:clrMapOvr>
  <p:transition spd="slow">
    <p:strips/>
    <p:sndAc>
      <p:stSnd>
        <p:snd r:embed="rId2" name="chimes.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8000"/>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solution In Industries</a:t>
            </a:r>
            <a:endParaRPr lang="en-US" dirty="0"/>
          </a:p>
        </p:txBody>
      </p:sp>
      <p:sp>
        <p:nvSpPr>
          <p:cNvPr id="3" name="Content Placeholder 2"/>
          <p:cNvSpPr>
            <a:spLocks noGrp="1"/>
          </p:cNvSpPr>
          <p:nvPr>
            <p:ph idx="1"/>
          </p:nvPr>
        </p:nvSpPr>
        <p:spPr>
          <a:xfrm>
            <a:off x="0" y="1371600"/>
            <a:ext cx="9144000" cy="4754563"/>
          </a:xfrm>
        </p:spPr>
        <p:txBody>
          <a:bodyPr>
            <a:noAutofit/>
          </a:bodyPr>
          <a:lstStyle/>
          <a:p>
            <a:r>
              <a:rPr lang="en-US" sz="4400" dirty="0" smtClean="0">
                <a:latin typeface="Forte" pitchFamily="66" charset="0"/>
              </a:rPr>
              <a:t>Turpentine as </a:t>
            </a:r>
            <a:r>
              <a:rPr lang="en-US" sz="4400" dirty="0" smtClean="0">
                <a:solidFill>
                  <a:srgbClr val="FFFF00"/>
                </a:solidFill>
                <a:latin typeface="Forte" pitchFamily="66" charset="0"/>
              </a:rPr>
              <a:t>solvent</a:t>
            </a:r>
            <a:r>
              <a:rPr lang="en-US" sz="4400" dirty="0" smtClean="0">
                <a:latin typeface="Forte" pitchFamily="66" charset="0"/>
              </a:rPr>
              <a:t> are used in the production of paints ,inks and dyes .water as a </a:t>
            </a:r>
            <a:r>
              <a:rPr lang="en-US" sz="4400" dirty="0" smtClean="0">
                <a:solidFill>
                  <a:srgbClr val="FFFF00"/>
                </a:solidFill>
                <a:latin typeface="Forte" pitchFamily="66" charset="0"/>
              </a:rPr>
              <a:t>solvent</a:t>
            </a:r>
            <a:r>
              <a:rPr lang="en-US" sz="4400" dirty="0" smtClean="0">
                <a:latin typeface="Forte" pitchFamily="66" charset="0"/>
              </a:rPr>
              <a:t> is used in the making of food ,textiles ,soap ,and detergents</a:t>
            </a:r>
          </a:p>
          <a:p>
            <a:r>
              <a:rPr lang="en-US" sz="4400" dirty="0" smtClean="0">
                <a:latin typeface="Forte" pitchFamily="66" charset="0"/>
              </a:rPr>
              <a:t>Alloys are solid </a:t>
            </a:r>
            <a:r>
              <a:rPr lang="en-US" sz="4400" dirty="0" smtClean="0">
                <a:solidFill>
                  <a:srgbClr val="FFFF00"/>
                </a:solidFill>
                <a:latin typeface="Forte" pitchFamily="66" charset="0"/>
              </a:rPr>
              <a:t>solution</a:t>
            </a:r>
            <a:r>
              <a:rPr lang="en-US" sz="4400" dirty="0" smtClean="0">
                <a:latin typeface="Forte" pitchFamily="66" charset="0"/>
              </a:rPr>
              <a:t> that are used in the manufacture of cars ,aerospace and other vehicles. </a:t>
            </a:r>
            <a:endParaRPr lang="en-US" sz="4400" dirty="0">
              <a:latin typeface="Forte" pitchFamily="66" charset="0"/>
            </a:endParaRPr>
          </a:p>
        </p:txBody>
      </p:sp>
    </p:spTree>
  </p:cSld>
  <p:clrMapOvr>
    <a:masterClrMapping/>
  </p:clrMapOvr>
  <p:transition spd="slow">
    <p:strips dir="rd"/>
    <p:sndAc>
      <p:stSnd>
        <p:snd r:embed="rId2" name="chimes.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l="-26000" r="-2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module used in </a:t>
            </a:r>
            <a:r>
              <a:rPr lang="en-US" dirty="0" err="1" smtClean="0"/>
              <a:t>programm</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i="1" u="sng" dirty="0" err="1" smtClean="0"/>
              <a:t>Matplotlib</a:t>
            </a:r>
            <a:endParaRPr lang="en-US" b="1" i="1" u="sng" dirty="0" smtClean="0"/>
          </a:p>
          <a:p>
            <a:pPr marL="514350" indent="-514350">
              <a:buFont typeface="+mj-lt"/>
              <a:buAutoNum type="arabicPeriod"/>
            </a:pPr>
            <a:r>
              <a:rPr lang="en-US" b="1" i="1" u="sng" dirty="0" err="1" smtClean="0"/>
              <a:t>Pygame</a:t>
            </a:r>
            <a:endParaRPr lang="en-US" b="1" i="1" u="sng" dirty="0" smtClean="0"/>
          </a:p>
          <a:p>
            <a:pPr marL="514350" indent="-514350">
              <a:buFont typeface="+mj-lt"/>
              <a:buAutoNum type="arabicPeriod"/>
            </a:pPr>
            <a:r>
              <a:rPr lang="en-US" b="1" i="1" u="sng" dirty="0" smtClean="0"/>
              <a:t>Random</a:t>
            </a:r>
          </a:p>
          <a:p>
            <a:pPr marL="514350" indent="-514350">
              <a:buFont typeface="+mj-lt"/>
              <a:buAutoNum type="arabicPeriod"/>
            </a:pPr>
            <a:r>
              <a:rPr lang="en-US" b="1" i="1" u="sng" dirty="0" smtClean="0"/>
              <a:t>Os</a:t>
            </a:r>
          </a:p>
          <a:p>
            <a:pPr marL="514350" indent="-514350">
              <a:buFont typeface="+mj-lt"/>
              <a:buAutoNum type="arabicPeriod"/>
            </a:pPr>
            <a:r>
              <a:rPr lang="en-US" b="1" i="1" u="sng" dirty="0" smtClean="0"/>
              <a:t>Pyttsx3</a:t>
            </a:r>
          </a:p>
          <a:p>
            <a:pPr marL="514350" indent="-514350">
              <a:buFont typeface="+mj-lt"/>
              <a:buAutoNum type="arabicPeriod"/>
            </a:pPr>
            <a:r>
              <a:rPr lang="en-US" b="1" i="1" u="sng" dirty="0" smtClean="0"/>
              <a:t>Pickle</a:t>
            </a:r>
          </a:p>
          <a:p>
            <a:pPr marL="514350" indent="-514350">
              <a:buFont typeface="+mj-lt"/>
              <a:buAutoNum type="arabicPeriod"/>
            </a:pPr>
            <a:r>
              <a:rPr lang="en-US" b="1" i="1" u="sng" dirty="0" smtClean="0"/>
              <a:t>Time</a:t>
            </a:r>
          </a:p>
          <a:p>
            <a:pPr marL="514350" indent="-514350">
              <a:buFont typeface="+mj-lt"/>
              <a:buAutoNum type="arabicPeriod"/>
            </a:pPr>
            <a:r>
              <a:rPr lang="en-US" b="1" i="1" u="sng" dirty="0" smtClean="0"/>
              <a:t>Math</a:t>
            </a:r>
          </a:p>
        </p:txBody>
      </p:sp>
    </p:spTree>
  </p:cSld>
  <p:clrMapOvr>
    <a:masterClrMapping/>
  </p:clrMapOvr>
  <p:transition spd="slow">
    <p:strips dir="rd"/>
    <p:sndAc>
      <p:stSnd>
        <p:snd r:embed="rId2" name="chimes.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blip>
          <a:srcRect/>
          <a:stretch>
            <a:fillRect t="-24000" b="-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File </a:t>
            </a:r>
            <a:r>
              <a:rPr lang="en-US" sz="6000" dirty="0" smtClean="0"/>
              <a:t>created</a:t>
            </a:r>
            <a:r>
              <a:rPr lang="en-US" dirty="0" smtClean="0"/>
              <a:t> </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algn="r"/>
            <a:r>
              <a:rPr lang="en-US" sz="4400" b="1" i="1" u="sng" dirty="0" smtClean="0">
                <a:effectLst>
                  <a:outerShdw blurRad="38100" dist="38100" dir="2700000" algn="tl">
                    <a:srgbClr val="000000">
                      <a:alpha val="43137"/>
                    </a:srgbClr>
                  </a:outerShdw>
                </a:effectLst>
              </a:rPr>
              <a:t>Start Programm.py</a:t>
            </a:r>
            <a:r>
              <a:rPr lang="en-US" sz="4400" dirty="0" smtClean="0">
                <a:effectLst>
                  <a:outerShdw blurRad="38100" dist="38100" dir="2700000" algn="tl">
                    <a:srgbClr val="000000">
                      <a:alpha val="43137"/>
                    </a:srgbClr>
                  </a:outerShdw>
                </a:effectLst>
              </a:rPr>
              <a:t>                 </a:t>
            </a:r>
            <a:r>
              <a:rPr lang="en-US" sz="1800" dirty="0" smtClean="0"/>
              <a:t>#Main </a:t>
            </a:r>
            <a:r>
              <a:rPr lang="en-US" sz="1800" dirty="0" err="1" smtClean="0"/>
              <a:t>programm</a:t>
            </a:r>
            <a:endParaRPr lang="en-US" sz="1800" dirty="0" smtClean="0"/>
          </a:p>
          <a:p>
            <a:r>
              <a:rPr lang="en-US" dirty="0" smtClean="0">
                <a:latin typeface="Arial" pitchFamily="34" charset="0"/>
                <a:cs typeface="Arial" pitchFamily="34" charset="0"/>
              </a:rPr>
              <a:t>chemistry_use.py</a:t>
            </a:r>
          </a:p>
          <a:p>
            <a:r>
              <a:rPr lang="en-US" dirty="0" smtClean="0">
                <a:latin typeface="Arial" pitchFamily="34" charset="0"/>
                <a:cs typeface="Arial" pitchFamily="34" charset="0"/>
              </a:rPr>
              <a:t>Chemistry12Funtion.py</a:t>
            </a:r>
          </a:p>
          <a:p>
            <a:r>
              <a:rPr lang="en-US" dirty="0" smtClean="0">
                <a:latin typeface="Arial" pitchFamily="34" charset="0"/>
                <a:cs typeface="Arial" pitchFamily="34" charset="0"/>
              </a:rPr>
              <a:t>main_funtion.py</a:t>
            </a:r>
          </a:p>
          <a:p>
            <a:r>
              <a:rPr lang="en-US" dirty="0" smtClean="0">
                <a:latin typeface="Arial" pitchFamily="34" charset="0"/>
                <a:cs typeface="Arial" pitchFamily="34" charset="0"/>
              </a:rPr>
              <a:t>Question1.py</a:t>
            </a:r>
          </a:p>
          <a:p>
            <a:r>
              <a:rPr lang="en-US" dirty="0" smtClean="0">
                <a:latin typeface="Arial" pitchFamily="34" charset="0"/>
                <a:cs typeface="Arial" pitchFamily="34" charset="0"/>
              </a:rPr>
              <a:t>SolutionLevel1Question.dat</a:t>
            </a:r>
          </a:p>
          <a:p>
            <a:r>
              <a:rPr lang="en-US" dirty="0" smtClean="0">
                <a:latin typeface="Arial" pitchFamily="34" charset="0"/>
                <a:cs typeface="Arial" pitchFamily="34" charset="0"/>
              </a:rPr>
              <a:t>SolutionLevel2Question.dat</a:t>
            </a:r>
          </a:p>
          <a:p>
            <a:r>
              <a:rPr lang="en-US" dirty="0" smtClean="0">
                <a:latin typeface="Arial" pitchFamily="34" charset="0"/>
                <a:cs typeface="Arial" pitchFamily="34" charset="0"/>
              </a:rPr>
              <a:t>SolutionLevel3Question.dat</a:t>
            </a:r>
          </a:p>
          <a:p>
            <a:r>
              <a:rPr lang="en-US" dirty="0" smtClean="0">
                <a:latin typeface="Arial" pitchFamily="34" charset="0"/>
                <a:cs typeface="Arial" pitchFamily="34" charset="0"/>
              </a:rPr>
              <a:t>SolutionLevelMAINSQuestion.dat</a:t>
            </a:r>
          </a:p>
        </p:txBody>
      </p:sp>
    </p:spTree>
  </p:cSld>
  <p:clrMapOvr>
    <a:masterClrMapping/>
  </p:clrMapOvr>
  <p:transition spd="slow">
    <p:strips/>
    <p:sndAc>
      <p:stSnd>
        <p:snd r:embed="rId2" name="chimes.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5000" r="-15000"/>
          </a:stretch>
        </a:blipFill>
        <a:effectLst/>
      </p:bgPr>
    </p:bg>
    <p:spTree>
      <p:nvGrpSpPr>
        <p:cNvPr id="1" name=""/>
        <p:cNvGrpSpPr/>
        <p:nvPr/>
      </p:nvGrpSpPr>
      <p:grpSpPr>
        <a:xfrm>
          <a:off x="0" y="0"/>
          <a:ext cx="0" cy="0"/>
          <a:chOff x="0" y="0"/>
          <a:chExt cx="0" cy="0"/>
        </a:xfrm>
      </p:grpSpPr>
      <p:sp>
        <p:nvSpPr>
          <p:cNvPr id="4" name="Rectangle 3"/>
          <p:cNvSpPr/>
          <p:nvPr/>
        </p:nvSpPr>
        <p:spPr>
          <a:xfrm>
            <a:off x="1752600" y="2514600"/>
            <a:ext cx="5257800" cy="1938992"/>
          </a:xfrm>
          <a:prstGeom prst="rect">
            <a:avLst/>
          </a:prstGeom>
        </p:spPr>
        <p:txBody>
          <a:bodyPr wrap="square">
            <a:spAutoFit/>
          </a:bodyPr>
          <a:lstStyle/>
          <a:p>
            <a:r>
              <a:rPr lang="en-US" sz="12000" dirty="0" smtClean="0">
                <a:solidFill>
                  <a:srgbClr val="FF0000"/>
                </a:solidFill>
                <a:effectLst>
                  <a:outerShdw blurRad="38100" dist="38100" dir="2700000" algn="tl">
                    <a:srgbClr val="000000">
                      <a:alpha val="43137"/>
                    </a:srgbClr>
                  </a:outerShdw>
                </a:effectLst>
              </a:rPr>
              <a:t>The End</a:t>
            </a:r>
          </a:p>
        </p:txBody>
      </p:sp>
      <p:pic>
        <p:nvPicPr>
          <p:cNvPr id="5" name="Picture 4" descr="ad-01-.jpg"/>
          <p:cNvPicPr>
            <a:picLocks noChangeAspect="1"/>
          </p:cNvPicPr>
          <p:nvPr/>
        </p:nvPicPr>
        <p:blipFill>
          <a:blip r:embed="rId4" cstate="print"/>
          <a:stretch>
            <a:fillRect/>
          </a:stretch>
        </p:blipFill>
        <p:spPr>
          <a:xfrm>
            <a:off x="6781800" y="0"/>
            <a:ext cx="2362200" cy="1771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saturated-solution-definition-examples-quiz_01024911_117169.jpg"/>
          <p:cNvPicPr>
            <a:picLocks noChangeAspect="1"/>
          </p:cNvPicPr>
          <p:nvPr/>
        </p:nvPicPr>
        <p:blipFill>
          <a:blip r:embed="rId5"/>
          <a:stretch>
            <a:fillRect/>
          </a:stretch>
        </p:blipFill>
        <p:spPr>
          <a:xfrm>
            <a:off x="0" y="0"/>
            <a:ext cx="3938587" cy="2447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009987827_1-18c2236f96f8d440d0d899203560ce99.png"/>
          <p:cNvPicPr>
            <a:picLocks noChangeAspect="1"/>
          </p:cNvPicPr>
          <p:nvPr/>
        </p:nvPicPr>
        <p:blipFill>
          <a:blip r:embed="rId6"/>
          <a:stretch>
            <a:fillRect/>
          </a:stretch>
        </p:blipFill>
        <p:spPr>
          <a:xfrm>
            <a:off x="6400800" y="41910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2014919-114444295-7713-capture.png"/>
          <p:cNvPicPr>
            <a:picLocks noChangeAspect="1"/>
          </p:cNvPicPr>
          <p:nvPr/>
        </p:nvPicPr>
        <p:blipFill>
          <a:blip r:embed="rId7"/>
          <a:stretch>
            <a:fillRect/>
          </a:stretch>
        </p:blipFill>
        <p:spPr>
          <a:xfrm>
            <a:off x="0" y="4114800"/>
            <a:ext cx="2538735" cy="2172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maxresdefault.jpg"/>
          <p:cNvPicPr>
            <a:picLocks noChangeAspect="1"/>
          </p:cNvPicPr>
          <p:nvPr/>
        </p:nvPicPr>
        <p:blipFill>
          <a:blip r:embed="rId8" cstate="print"/>
          <a:stretch>
            <a:fillRect/>
          </a:stretch>
        </p:blipFill>
        <p:spPr>
          <a:xfrm>
            <a:off x="4267200" y="228600"/>
            <a:ext cx="2362200" cy="2285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kisspng-python-programming-language-computer-programming-language-5acfdc3636bac7.8891188615235717662242.jpg"/>
          <p:cNvPicPr>
            <a:picLocks noChangeAspect="1"/>
          </p:cNvPicPr>
          <p:nvPr/>
        </p:nvPicPr>
        <p:blipFill>
          <a:blip r:embed="rId9" cstate="print"/>
          <a:stretch>
            <a:fillRect/>
          </a:stretch>
        </p:blipFill>
        <p:spPr>
          <a:xfrm>
            <a:off x="3429000" y="4267200"/>
            <a:ext cx="1752600" cy="1752600"/>
          </a:xfrm>
          <a:prstGeom prst="roundRect">
            <a:avLst>
              <a:gd name="adj" fmla="val 8594"/>
            </a:avLst>
          </a:prstGeom>
          <a:solidFill>
            <a:srgbClr val="FFFFFF">
              <a:shade val="85000"/>
            </a:srgbClr>
          </a:solidFill>
          <a:ln>
            <a:noFill/>
          </a:ln>
          <a:effectLst>
            <a:outerShdw dir="6000000" sx="1000" sy="1000" algn="ctr" rotWithShape="0">
              <a:srgbClr val="000000">
                <a:alpha val="43137"/>
              </a:srgbClr>
            </a:outerShdw>
            <a:reflection blurRad="12700" stA="38000" endPos="28000" dist="5000" dir="5400000" sy="-100000" algn="bl" rotWithShape="0"/>
          </a:effectLst>
        </p:spPr>
      </p:pic>
    </p:spTree>
  </p:cSld>
  <p:clrMapOvr>
    <a:masterClrMapping/>
  </p:clrMapOvr>
  <p:transition spd="slow">
    <p:split dir="in"/>
    <p:sndAc>
      <p:stSnd>
        <p:snd r:embed="rId2" name="chimes.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9" name="Rectangle 8"/>
          <p:cNvSpPr/>
          <p:nvPr/>
        </p:nvSpPr>
        <p:spPr>
          <a:xfrm>
            <a:off x="1676400" y="5486400"/>
            <a:ext cx="7467600" cy="707886"/>
          </a:xfrm>
          <a:prstGeom prst="rect">
            <a:avLst/>
          </a:prstGeom>
        </p:spPr>
        <p:txBody>
          <a:bodyPr wrap="square">
            <a:spAutoFit/>
          </a:bodyPr>
          <a:lstStyle/>
          <a:p>
            <a:r>
              <a:rPr lang="en-US" sz="2400" dirty="0" smtClean="0">
                <a:solidFill>
                  <a:srgbClr val="00B050"/>
                </a:solidFill>
              </a:rPr>
              <a:t>Created By</a:t>
            </a:r>
            <a:r>
              <a:rPr lang="en-US" dirty="0" smtClean="0"/>
              <a:t>               </a:t>
            </a:r>
            <a:r>
              <a:rPr lang="en-US" sz="4000" b="1" i="1" dirty="0" smtClean="0">
                <a:solidFill>
                  <a:schemeClr val="tx1">
                    <a:lumMod val="85000"/>
                    <a:lumOff val="15000"/>
                  </a:schemeClr>
                </a:solidFill>
                <a:latin typeface="Algerian" pitchFamily="82" charset="0"/>
              </a:rPr>
              <a:t>Ankit  </a:t>
            </a:r>
            <a:r>
              <a:rPr lang="en-US" sz="4000" b="1" i="1" dirty="0" err="1" smtClean="0">
                <a:solidFill>
                  <a:schemeClr val="tx1">
                    <a:lumMod val="85000"/>
                    <a:lumOff val="15000"/>
                  </a:schemeClr>
                </a:solidFill>
                <a:latin typeface="Algerian" pitchFamily="82" charset="0"/>
              </a:rPr>
              <a:t>kumar</a:t>
            </a:r>
            <a:r>
              <a:rPr lang="en-US" sz="4000" b="1" i="1" dirty="0" smtClean="0">
                <a:solidFill>
                  <a:schemeClr val="tx1">
                    <a:lumMod val="85000"/>
                    <a:lumOff val="15000"/>
                  </a:schemeClr>
                </a:solidFill>
                <a:latin typeface="Algerian" pitchFamily="82" charset="0"/>
              </a:rPr>
              <a:t>  </a:t>
            </a:r>
            <a:r>
              <a:rPr lang="en-US" sz="4000" b="1" i="1" dirty="0" err="1" smtClean="0">
                <a:solidFill>
                  <a:schemeClr val="tx1">
                    <a:lumMod val="85000"/>
                    <a:lumOff val="15000"/>
                  </a:schemeClr>
                </a:solidFill>
                <a:latin typeface="Algerian" pitchFamily="82" charset="0"/>
              </a:rPr>
              <a:t>jha</a:t>
            </a:r>
            <a:endParaRPr lang="en-US" sz="4000" b="1" i="1" dirty="0" smtClean="0">
              <a:solidFill>
                <a:schemeClr val="tx1">
                  <a:lumMod val="85000"/>
                  <a:lumOff val="15000"/>
                </a:schemeClr>
              </a:solidFill>
              <a:latin typeface="Algerian" pitchFamily="82" charset="0"/>
            </a:endParaRPr>
          </a:p>
        </p:txBody>
      </p:sp>
      <p:sp>
        <p:nvSpPr>
          <p:cNvPr id="10" name="Title 1"/>
          <p:cNvSpPr txBox="1">
            <a:spLocks/>
          </p:cNvSpPr>
          <p:nvPr/>
        </p:nvSpPr>
        <p:spPr>
          <a:xfrm>
            <a:off x="457200" y="2286000"/>
            <a:ext cx="8229600" cy="1905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5000" b="1" i="0" u="sng" strike="noStrike" kern="1200" cap="none" spc="600" normalizeH="0" noProof="0" dirty="0" smtClean="0">
                <a:ln>
                  <a:noFill/>
                </a:ln>
                <a:solidFill>
                  <a:srgbClr val="C00000"/>
                </a:solidFill>
                <a:effectLst>
                  <a:outerShdw blurRad="38100" dist="38100" dir="2700000" algn="tl">
                    <a:srgbClr val="000000">
                      <a:alpha val="43137"/>
                    </a:srgbClr>
                  </a:outerShdw>
                </a:effectLst>
                <a:uLnTx/>
                <a:uFill>
                  <a:solidFill>
                    <a:srgbClr val="FF0000"/>
                  </a:solidFill>
                </a:uFill>
                <a:latin typeface="Brush Script MT" pitchFamily="66" charset="0"/>
                <a:ea typeface="Arimo" pitchFamily="34" charset="0"/>
                <a:cs typeface="Arimo" pitchFamily="34" charset="0"/>
              </a:rPr>
              <a:t>S</a:t>
            </a:r>
            <a:r>
              <a:rPr kumimoji="0" lang="en-US" sz="15000" b="1" i="1" u="sng" strike="noStrike" kern="1200" cap="none" spc="600" normalizeH="0" noProof="0" dirty="0" smtClean="0">
                <a:ln>
                  <a:noFill/>
                </a:ln>
                <a:solidFill>
                  <a:srgbClr val="FF0000"/>
                </a:solidFill>
                <a:effectLst>
                  <a:outerShdw blurRad="38100" dist="38100" dir="2700000" algn="tl">
                    <a:srgbClr val="000000">
                      <a:alpha val="43137"/>
                    </a:srgbClr>
                  </a:outerShdw>
                </a:effectLst>
                <a:uLnTx/>
                <a:uFill>
                  <a:solidFill>
                    <a:srgbClr val="FFC000"/>
                  </a:solidFill>
                </a:uFill>
                <a:latin typeface="Brush Script MT" pitchFamily="66" charset="0"/>
                <a:ea typeface="Arimo" pitchFamily="34" charset="0"/>
                <a:cs typeface="Arimo" pitchFamily="34" charset="0"/>
              </a:rPr>
              <a:t>o</a:t>
            </a:r>
            <a:r>
              <a:rPr kumimoji="0" lang="en-US" sz="15000" b="1" i="1" u="sng" strike="noStrike" kern="1200" cap="none" spc="600" normalizeH="0" noProof="0" dirty="0" smtClean="0">
                <a:ln>
                  <a:noFill/>
                </a:ln>
                <a:solidFill>
                  <a:srgbClr val="FFC000"/>
                </a:solidFill>
                <a:effectLst>
                  <a:outerShdw blurRad="38100" dist="38100" dir="2700000" algn="tl">
                    <a:srgbClr val="000000">
                      <a:alpha val="43137"/>
                    </a:srgbClr>
                  </a:outerShdw>
                </a:effectLst>
                <a:uLnTx/>
                <a:uFill>
                  <a:solidFill>
                    <a:srgbClr val="92D050"/>
                  </a:solidFill>
                </a:uFill>
                <a:latin typeface="Brush Script MT" pitchFamily="66" charset="0"/>
                <a:ea typeface="Arimo" pitchFamily="34" charset="0"/>
                <a:cs typeface="Arimo" pitchFamily="34" charset="0"/>
              </a:rPr>
              <a:t>l</a:t>
            </a:r>
            <a:r>
              <a:rPr kumimoji="0" lang="en-US" sz="15000" b="1" i="1" u="sng" strike="noStrike" kern="1200" cap="none" spc="600" normalizeH="0" noProof="0" dirty="0" smtClean="0">
                <a:ln>
                  <a:noFill/>
                </a:ln>
                <a:solidFill>
                  <a:srgbClr val="92D050"/>
                </a:solidFill>
                <a:effectLst>
                  <a:outerShdw blurRad="38100" dist="38100" dir="2700000" algn="tl">
                    <a:srgbClr val="000000">
                      <a:alpha val="43137"/>
                    </a:srgbClr>
                  </a:outerShdw>
                </a:effectLst>
                <a:uLnTx/>
                <a:uFill>
                  <a:solidFill>
                    <a:srgbClr val="00B050"/>
                  </a:solidFill>
                </a:uFill>
                <a:latin typeface="Brush Script MT" pitchFamily="66" charset="0"/>
                <a:ea typeface="Arimo" pitchFamily="34" charset="0"/>
                <a:cs typeface="Arimo" pitchFamily="34" charset="0"/>
              </a:rPr>
              <a:t>u</a:t>
            </a:r>
            <a:r>
              <a:rPr kumimoji="0" lang="en-US" sz="15000" b="1" i="1" u="sng" strike="noStrike" kern="1200" cap="none" spc="600" normalizeH="0" noProof="0" dirty="0" smtClean="0">
                <a:ln>
                  <a:noFill/>
                </a:ln>
                <a:solidFill>
                  <a:srgbClr val="00B050"/>
                </a:solidFill>
                <a:effectLst>
                  <a:outerShdw blurRad="38100" dist="38100" dir="2700000" algn="tl">
                    <a:srgbClr val="000000">
                      <a:alpha val="43137"/>
                    </a:srgbClr>
                  </a:outerShdw>
                </a:effectLst>
                <a:uLnTx/>
                <a:uFill>
                  <a:solidFill>
                    <a:srgbClr val="00B0F0"/>
                  </a:solidFill>
                </a:uFill>
                <a:latin typeface="Brush Script MT" pitchFamily="66" charset="0"/>
                <a:ea typeface="Arimo" pitchFamily="34" charset="0"/>
                <a:cs typeface="Arimo" pitchFamily="34" charset="0"/>
              </a:rPr>
              <a:t>t</a:t>
            </a:r>
            <a:r>
              <a:rPr kumimoji="0" lang="en-US" sz="15000" b="1" i="1" u="sng" strike="noStrike" kern="1200" cap="none" spc="600" normalizeH="0" noProof="0" dirty="0" smtClean="0">
                <a:ln>
                  <a:noFill/>
                </a:ln>
                <a:solidFill>
                  <a:srgbClr val="00B0F0"/>
                </a:solidFill>
                <a:effectLst>
                  <a:outerShdw blurRad="38100" dist="38100" dir="2700000" algn="tl">
                    <a:srgbClr val="000000">
                      <a:alpha val="43137"/>
                    </a:srgbClr>
                  </a:outerShdw>
                </a:effectLst>
                <a:uLnTx/>
                <a:uFill>
                  <a:solidFill>
                    <a:srgbClr val="0070C0"/>
                  </a:solidFill>
                </a:uFill>
                <a:latin typeface="Brush Script MT" pitchFamily="66" charset="0"/>
                <a:ea typeface="Arimo" pitchFamily="34" charset="0"/>
                <a:cs typeface="Arimo" pitchFamily="34" charset="0"/>
              </a:rPr>
              <a:t>i</a:t>
            </a:r>
            <a:r>
              <a:rPr kumimoji="0" lang="en-US" sz="15000" b="1" i="1" u="sng" strike="noStrike" kern="1200" cap="none" spc="600" normalizeH="0" noProof="0" dirty="0" smtClean="0">
                <a:ln>
                  <a:noFill/>
                </a:ln>
                <a:solidFill>
                  <a:srgbClr val="0070C0"/>
                </a:solidFill>
                <a:effectLst>
                  <a:outerShdw blurRad="38100" dist="38100" dir="2700000" algn="tl">
                    <a:srgbClr val="000000">
                      <a:alpha val="43137"/>
                    </a:srgbClr>
                  </a:outerShdw>
                </a:effectLst>
                <a:uLnTx/>
                <a:uFill>
                  <a:solidFill>
                    <a:srgbClr val="002060"/>
                  </a:solidFill>
                </a:uFill>
                <a:latin typeface="Brush Script MT" pitchFamily="66" charset="0"/>
                <a:ea typeface="Arimo" pitchFamily="34" charset="0"/>
                <a:cs typeface="Arimo" pitchFamily="34" charset="0"/>
              </a:rPr>
              <a:t>o</a:t>
            </a:r>
            <a:r>
              <a:rPr kumimoji="0" lang="en-US" sz="15000" b="1" i="1" u="sng" strike="noStrike" kern="1200" cap="none" spc="600" normalizeH="0" noProof="0" dirty="0" smtClean="0">
                <a:ln>
                  <a:noFill/>
                </a:ln>
                <a:solidFill>
                  <a:srgbClr val="002060"/>
                </a:solidFill>
                <a:effectLst>
                  <a:outerShdw blurRad="38100" dist="38100" dir="2700000" algn="tl">
                    <a:srgbClr val="000000">
                      <a:alpha val="43137"/>
                    </a:srgbClr>
                  </a:outerShdw>
                </a:effectLst>
                <a:uLnTx/>
                <a:uFill>
                  <a:solidFill>
                    <a:srgbClr val="C00000"/>
                  </a:solidFill>
                </a:uFill>
                <a:latin typeface="Brush Script MT" pitchFamily="66" charset="0"/>
                <a:ea typeface="Arimo" pitchFamily="34" charset="0"/>
                <a:cs typeface="Arimo" pitchFamily="34" charset="0"/>
              </a:rPr>
              <a:t>n</a:t>
            </a:r>
            <a:endParaRPr kumimoji="0" lang="en-US" sz="15000" b="0" i="0" u="sng" strike="noStrike" kern="1200" cap="none" spc="0" normalizeH="0" noProof="0" dirty="0">
              <a:ln>
                <a:noFill/>
              </a:ln>
              <a:solidFill>
                <a:srgbClr val="002060"/>
              </a:solidFill>
              <a:effectLst/>
              <a:uLnTx/>
              <a:uFill>
                <a:solidFill>
                  <a:srgbClr val="C00000"/>
                </a:solidFill>
              </a:uFill>
              <a:latin typeface="+mj-lt"/>
              <a:ea typeface="+mj-ea"/>
              <a:cs typeface="+mj-cs"/>
            </a:endParaRPr>
          </a:p>
        </p:txBody>
      </p:sp>
      <p:sp>
        <p:nvSpPr>
          <p:cNvPr id="13" name="Rectangle 12"/>
          <p:cNvSpPr/>
          <p:nvPr/>
        </p:nvSpPr>
        <p:spPr>
          <a:xfrm rot="10800000" flipV="1">
            <a:off x="1600200" y="6150114"/>
            <a:ext cx="7543800" cy="707886"/>
          </a:xfrm>
          <a:prstGeom prst="rect">
            <a:avLst/>
          </a:prstGeom>
        </p:spPr>
        <p:txBody>
          <a:bodyPr wrap="square">
            <a:spAutoFit/>
          </a:bodyPr>
          <a:lstStyle/>
          <a:p>
            <a:r>
              <a:rPr lang="en-US" sz="2800" dirty="0" smtClean="0">
                <a:solidFill>
                  <a:srgbClr val="FF0000"/>
                </a:solidFill>
              </a:rPr>
              <a:t>guided by          </a:t>
            </a:r>
            <a:r>
              <a:rPr lang="en-US" sz="4000" b="1" i="1" dirty="0" err="1" smtClean="0">
                <a:solidFill>
                  <a:schemeClr val="tx1">
                    <a:lumMod val="85000"/>
                    <a:lumOff val="15000"/>
                  </a:schemeClr>
                </a:solidFill>
                <a:latin typeface="Arial" pitchFamily="34" charset="0"/>
                <a:cs typeface="Arial" pitchFamily="34" charset="0"/>
              </a:rPr>
              <a:t>Mrs.Neelima</a:t>
            </a:r>
            <a:r>
              <a:rPr lang="en-US" sz="4000" b="1" i="1" dirty="0" smtClean="0">
                <a:solidFill>
                  <a:schemeClr val="tx1">
                    <a:lumMod val="85000"/>
                    <a:lumOff val="15000"/>
                  </a:schemeClr>
                </a:solidFill>
                <a:latin typeface="Arial" pitchFamily="34" charset="0"/>
                <a:cs typeface="Arial" pitchFamily="34" charset="0"/>
              </a:rPr>
              <a:t> </a:t>
            </a:r>
            <a:r>
              <a:rPr lang="en-US" sz="4000" b="1" i="1" dirty="0" err="1" smtClean="0">
                <a:solidFill>
                  <a:schemeClr val="tx1">
                    <a:lumMod val="85000"/>
                    <a:lumOff val="15000"/>
                  </a:schemeClr>
                </a:solidFill>
                <a:latin typeface="Arial" pitchFamily="34" charset="0"/>
                <a:cs typeface="Arial" pitchFamily="34" charset="0"/>
              </a:rPr>
              <a:t>Shingh</a:t>
            </a:r>
            <a:endParaRPr lang="en-US" sz="4000" b="1" i="1" dirty="0" smtClean="0">
              <a:solidFill>
                <a:schemeClr val="tx1">
                  <a:lumMod val="85000"/>
                  <a:lumOff val="15000"/>
                </a:schemeClr>
              </a:solidFill>
              <a:latin typeface="Algerian" pitchFamily="82" charset="0"/>
            </a:endParaRPr>
          </a:p>
        </p:txBody>
      </p:sp>
    </p:spTree>
  </p:cSld>
  <p:clrMapOvr>
    <a:masterClrMapping/>
  </p:clrMapOvr>
  <p:transition spd="slow">
    <p:strips/>
    <p:sndAc>
      <p:stSnd>
        <p:snd r:embed="rId2" name="chimes.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9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dirty="0" smtClean="0"/>
              <a:t>What is important in this project</a:t>
            </a:r>
            <a:endParaRPr lang="en-US" dirty="0"/>
          </a:p>
        </p:txBody>
      </p:sp>
      <p:sp>
        <p:nvSpPr>
          <p:cNvPr id="3" name="Content Placeholder 2"/>
          <p:cNvSpPr>
            <a:spLocks noGrp="1"/>
          </p:cNvSpPr>
          <p:nvPr>
            <p:ph idx="1"/>
          </p:nvPr>
        </p:nvSpPr>
        <p:spPr>
          <a:xfrm>
            <a:off x="0" y="533400"/>
            <a:ext cx="9525000" cy="6324600"/>
          </a:xfrm>
        </p:spPr>
        <p:txBody>
          <a:bodyPr>
            <a:normAutofit fontScale="92500" lnSpcReduction="10000"/>
          </a:bodyPr>
          <a:lstStyle/>
          <a:p>
            <a:r>
              <a:rPr lang="en-US" dirty="0" smtClean="0"/>
              <a:t>It gives user as power to control the teaching process</a:t>
            </a:r>
          </a:p>
          <a:p>
            <a:r>
              <a:rPr lang="en-US" dirty="0" smtClean="0"/>
              <a:t>As user have summary of the chapter to revise .</a:t>
            </a:r>
          </a:p>
          <a:p>
            <a:r>
              <a:rPr lang="en-US" dirty="0" smtClean="0"/>
              <a:t>User can able to check her performance of test by seeing her report like </a:t>
            </a:r>
            <a:r>
              <a:rPr lang="en-US" dirty="0" smtClean="0">
                <a:latin typeface="+mj-lt"/>
              </a:rPr>
              <a:t>Total question  That Answered,  Total right answer,  Total ,wrong answer,  Total skipped question , Marks,  Percentage of marks ,  Accuracy,    Time taken,  Average number of question in  one minute</a:t>
            </a:r>
          </a:p>
          <a:p>
            <a:r>
              <a:rPr lang="en-US" dirty="0" smtClean="0">
                <a:latin typeface="+mj-lt"/>
              </a:rPr>
              <a:t>If user repeat the test he should get different set of question as compare to previous set(all times user  will get different set of question)</a:t>
            </a:r>
          </a:p>
          <a:p>
            <a:r>
              <a:rPr lang="en-US" dirty="0" smtClean="0">
                <a:latin typeface="+mj-lt"/>
              </a:rPr>
              <a:t>As if he find hard to solve question of test user can exit from test at any level </a:t>
            </a:r>
          </a:p>
          <a:p>
            <a:r>
              <a:rPr lang="en-US" dirty="0" smtClean="0">
                <a:latin typeface="+mj-lt"/>
              </a:rPr>
              <a:t>If user is practicing for jee it have jee question also</a:t>
            </a:r>
          </a:p>
          <a:p>
            <a:pPr>
              <a:buNone/>
            </a:pPr>
            <a:endParaRPr lang="en-US" dirty="0" smtClean="0">
              <a:latin typeface="+mj-lt"/>
            </a:endParaRPr>
          </a:p>
        </p:txBody>
      </p:sp>
    </p:spTree>
  </p:cSld>
  <p:clrMapOvr>
    <a:masterClrMapping/>
  </p:clrMapOvr>
  <p:transition spd="slow">
    <p:strips/>
    <p:sndAc>
      <p:stSnd>
        <p:snd r:embed="rId2" name="chimes.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22000" b="-2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b="1" i="1" u="sng" dirty="0" smtClean="0">
                <a:effectLst>
                  <a:outerShdw blurRad="38100" dist="38100" dir="2700000" algn="tl">
                    <a:srgbClr val="000000">
                      <a:alpha val="43137"/>
                    </a:srgbClr>
                  </a:outerShdw>
                </a:effectLst>
              </a:rPr>
              <a:t>Futures of my program</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14400"/>
            <a:ext cx="9144000" cy="5943600"/>
          </a:xfrm>
        </p:spPr>
        <p:txBody>
          <a:bodyPr>
            <a:normAutofit fontScale="92500" lnSpcReduction="10000"/>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Teach all topic of chapter solution in sequences same as given in NCERT.</a:t>
            </a:r>
          </a:p>
          <a:p>
            <a:r>
              <a:rPr lang="en-US" sz="4000" b="1" dirty="0" smtClean="0">
                <a:solidFill>
                  <a:srgbClr val="00B050"/>
                </a:solidFill>
                <a:effectLst>
                  <a:outerShdw blurRad="38100" dist="38100" dir="2700000" algn="tl">
                    <a:srgbClr val="000000">
                      <a:alpha val="43137"/>
                    </a:srgbClr>
                  </a:outerShdw>
                </a:effectLst>
                <a:latin typeface="Forte" pitchFamily="66" charset="0"/>
              </a:rPr>
              <a:t>Graph </a:t>
            </a:r>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and </a:t>
            </a:r>
            <a:r>
              <a:rPr lang="en-US" sz="4000" b="1" dirty="0" smtClean="0">
                <a:solidFill>
                  <a:srgbClr val="00B050"/>
                </a:solidFill>
                <a:effectLst>
                  <a:outerShdw blurRad="38100" dist="38100" dir="2700000" algn="tl">
                    <a:srgbClr val="000000">
                      <a:alpha val="43137"/>
                    </a:srgbClr>
                  </a:outerShdw>
                </a:effectLst>
                <a:latin typeface="Forte" pitchFamily="66" charset="0"/>
              </a:rPr>
              <a:t>animation</a:t>
            </a:r>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 is also used</a:t>
            </a:r>
          </a:p>
          <a:p>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All chapter is teacher by speech (</a:t>
            </a:r>
            <a:r>
              <a:rPr lang="en-US" sz="4000" b="1" dirty="0" smtClean="0">
                <a:solidFill>
                  <a:srgbClr val="00B0F0"/>
                </a:solidFill>
                <a:effectLst>
                  <a:outerShdw blurRad="38100" dist="38100" dir="2700000" algn="tl">
                    <a:srgbClr val="000000">
                      <a:alpha val="43137"/>
                    </a:srgbClr>
                  </a:outerShdw>
                </a:effectLst>
                <a:latin typeface="Forte" pitchFamily="66" charset="0"/>
              </a:rPr>
              <a:t>Voice</a:t>
            </a:r>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 and in written mode  also</a:t>
            </a:r>
          </a:p>
          <a:p>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User can able to stop chapter at end of any topic. But when  topic is running user cannot able to stop chapter</a:t>
            </a:r>
          </a:p>
          <a:p>
            <a:r>
              <a:rPr lang="en-US" sz="4000" b="1" dirty="0" smtClean="0">
                <a:solidFill>
                  <a:schemeClr val="tx1">
                    <a:lumMod val="95000"/>
                    <a:lumOff val="5000"/>
                  </a:schemeClr>
                </a:solidFill>
                <a:effectLst>
                  <a:outerShdw blurRad="38100" dist="38100" dir="2700000" algn="tl">
                    <a:srgbClr val="000000">
                      <a:alpha val="43137"/>
                    </a:srgbClr>
                  </a:outerShdw>
                </a:effectLst>
                <a:latin typeface="Forte" pitchFamily="66" charset="0"/>
              </a:rPr>
              <a:t>A extra  topic is also given in the teaching  series of topics</a:t>
            </a:r>
          </a:p>
          <a:p>
            <a:endParaRPr lang="en-US" dirty="0" smtClean="0">
              <a:solidFill>
                <a:srgbClr val="00B050"/>
              </a:solidFill>
              <a:latin typeface="Forte" pitchFamily="66" charset="0"/>
            </a:endParaRPr>
          </a:p>
        </p:txBody>
      </p:sp>
    </p:spTree>
  </p:cSld>
  <p:clrMapOvr>
    <a:masterClrMapping/>
  </p:clrMapOvr>
  <p:transition spd="slow">
    <p:strips dir="ru"/>
    <p:sndAc>
      <p:stSnd>
        <p:snd r:embed="rId2" name="chimes.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27000" b="-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838200"/>
          </a:xfrm>
        </p:spPr>
        <p:txBody>
          <a:bodyPr>
            <a:normAutofit/>
          </a:bodyPr>
          <a:lstStyle/>
          <a:p>
            <a:r>
              <a:rPr lang="en-US" b="1" i="1" u="sng" dirty="0" smtClean="0">
                <a:effectLst>
                  <a:outerShdw blurRad="38100" dist="38100" dir="2700000" algn="tl">
                    <a:srgbClr val="000000">
                      <a:alpha val="43137"/>
                    </a:srgbClr>
                  </a:outerShdw>
                </a:effectLst>
              </a:rPr>
              <a:t>Features of test</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2362200"/>
            <a:ext cx="9144000" cy="4495800"/>
          </a:xfrm>
        </p:spPr>
        <p:txBody>
          <a:bodyPr>
            <a:noAutofit/>
          </a:bodyPr>
          <a:lstStyle/>
          <a:p>
            <a:r>
              <a:rPr lang="en-US" sz="4000" b="1" dirty="0" smtClean="0">
                <a:latin typeface="Forte" pitchFamily="66" charset="0"/>
              </a:rPr>
              <a:t>There is 3 level of test contain question of solution chapter and a extra level having question of solution chapter from previous </a:t>
            </a:r>
            <a:r>
              <a:rPr lang="en-US" sz="4000" b="1" dirty="0" smtClean="0">
                <a:solidFill>
                  <a:srgbClr val="FF0000"/>
                </a:solidFill>
                <a:latin typeface="Forte" pitchFamily="66" charset="0"/>
              </a:rPr>
              <a:t>jee mains </a:t>
            </a:r>
            <a:r>
              <a:rPr lang="en-US" sz="4000" b="1" dirty="0" smtClean="0">
                <a:latin typeface="Forte" pitchFamily="66" charset="0"/>
              </a:rPr>
              <a:t>question paper</a:t>
            </a:r>
          </a:p>
          <a:p>
            <a:r>
              <a:rPr lang="en-US" sz="4000" b="1" dirty="0" smtClean="0">
                <a:latin typeface="Forte" pitchFamily="66" charset="0"/>
              </a:rPr>
              <a:t>User can able to end test after ending of any level</a:t>
            </a:r>
          </a:p>
          <a:p>
            <a:r>
              <a:rPr lang="en-US" sz="4000" b="1" dirty="0" smtClean="0">
                <a:latin typeface="Forte" pitchFamily="66" charset="0"/>
              </a:rPr>
              <a:t>when user complete it full test; </a:t>
            </a:r>
          </a:p>
        </p:txBody>
      </p:sp>
      <p:sp>
        <p:nvSpPr>
          <p:cNvPr id="5" name="Title 1"/>
          <p:cNvSpPr txBox="1">
            <a:spLocks/>
          </p:cNvSpPr>
          <p:nvPr/>
        </p:nvSpPr>
        <p:spPr>
          <a:xfrm>
            <a:off x="457200" y="228600"/>
            <a:ext cx="84582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0" y="381000"/>
            <a:ext cx="9067800" cy="12954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 typeface="Arial" pitchFamily="34" charset="0"/>
              <a:buChar char="•"/>
              <a:tabLst/>
              <a:defRPr/>
            </a:pPr>
            <a:r>
              <a:rPr lang="en-US" sz="4000" dirty="0" smtClean="0">
                <a:latin typeface="Forte" pitchFamily="66" charset="0"/>
                <a:ea typeface="+mj-ea"/>
                <a:cs typeface="+mj-cs"/>
              </a:rPr>
              <a:t>It has summary also in text and voice mode</a:t>
            </a:r>
            <a:endParaRPr kumimoji="0" lang="en-US" sz="4000" b="0" i="0" u="none" strike="noStrike" kern="1200" cap="none" spc="0" normalizeH="0" baseline="0" noProof="0" dirty="0">
              <a:ln>
                <a:noFill/>
              </a:ln>
              <a:solidFill>
                <a:schemeClr val="tx1"/>
              </a:solidFill>
              <a:effectLst/>
              <a:uLnTx/>
              <a:uFillTx/>
              <a:latin typeface="Forte" pitchFamily="66" charset="0"/>
              <a:ea typeface="+mj-ea"/>
              <a:cs typeface="+mj-cs"/>
            </a:endParaRPr>
          </a:p>
        </p:txBody>
      </p:sp>
    </p:spTree>
  </p:cSld>
  <p:clrMapOvr>
    <a:masterClrMapping/>
  </p:clrMapOvr>
  <p:transition spd="slow">
    <p:strips dir="ld"/>
    <p:sndAc>
      <p:stSnd>
        <p:snd r:embed="rId2" name="chimes.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28000" b="-2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4000" b="1" dirty="0" smtClean="0">
                <a:latin typeface="Forte" pitchFamily="66" charset="0"/>
              </a:rPr>
              <a:t>All wrong answered question or skipped question answer is given only</a:t>
            </a:r>
          </a:p>
          <a:p>
            <a:r>
              <a:rPr lang="en-US" sz="4000" b="1" dirty="0" smtClean="0">
                <a:latin typeface="Forte" pitchFamily="66" charset="0"/>
              </a:rPr>
              <a:t>All  level test included jee mains  level  contain  10  random question and user can able to skip any question</a:t>
            </a:r>
          </a:p>
          <a:p>
            <a:r>
              <a:rPr lang="en-US" sz="4000" b="1" dirty="0" smtClean="0">
                <a:latin typeface="Forte" pitchFamily="66" charset="0"/>
              </a:rPr>
              <a:t>Each right question give </a:t>
            </a:r>
            <a:r>
              <a:rPr lang="en-US" sz="4000" b="1" dirty="0" smtClean="0">
                <a:solidFill>
                  <a:srgbClr val="FFFF00"/>
                </a:solidFill>
                <a:latin typeface="Forte" pitchFamily="66" charset="0"/>
              </a:rPr>
              <a:t>4 +</a:t>
            </a:r>
            <a:r>
              <a:rPr lang="en-US" sz="4000" b="1" dirty="0" err="1" smtClean="0">
                <a:solidFill>
                  <a:srgbClr val="FFFF00"/>
                </a:solidFill>
                <a:latin typeface="Forte" pitchFamily="66" charset="0"/>
              </a:rPr>
              <a:t>ve</a:t>
            </a:r>
            <a:r>
              <a:rPr lang="en-US" sz="4000" b="1" dirty="0" smtClean="0">
                <a:solidFill>
                  <a:srgbClr val="FFFF00"/>
                </a:solidFill>
                <a:latin typeface="Forte" pitchFamily="66" charset="0"/>
              </a:rPr>
              <a:t> marks</a:t>
            </a:r>
            <a:r>
              <a:rPr lang="en-US" sz="4000" b="1" dirty="0" smtClean="0">
                <a:latin typeface="Forte" pitchFamily="66" charset="0"/>
              </a:rPr>
              <a:t> and a wrong question give </a:t>
            </a:r>
            <a:r>
              <a:rPr lang="en-US" sz="4000" b="1" dirty="0" smtClean="0">
                <a:solidFill>
                  <a:srgbClr val="FFC000"/>
                </a:solidFill>
                <a:latin typeface="Forte" pitchFamily="66" charset="0"/>
              </a:rPr>
              <a:t>1  -</a:t>
            </a:r>
            <a:r>
              <a:rPr lang="en-US" sz="4000" b="1" dirty="0" err="1" smtClean="0">
                <a:solidFill>
                  <a:srgbClr val="FFC000"/>
                </a:solidFill>
                <a:latin typeface="Forte" pitchFamily="66" charset="0"/>
              </a:rPr>
              <a:t>ve</a:t>
            </a:r>
            <a:r>
              <a:rPr lang="en-US" sz="4000" b="1" dirty="0" smtClean="0">
                <a:solidFill>
                  <a:srgbClr val="FFC000"/>
                </a:solidFill>
                <a:latin typeface="Forte" pitchFamily="66" charset="0"/>
              </a:rPr>
              <a:t> marks </a:t>
            </a:r>
            <a:r>
              <a:rPr lang="en-US" sz="4000" b="1" dirty="0" smtClean="0">
                <a:latin typeface="Forte" pitchFamily="66" charset="0"/>
              </a:rPr>
              <a:t>and </a:t>
            </a:r>
            <a:r>
              <a:rPr lang="en-US" sz="4000" b="1" dirty="0" smtClean="0">
                <a:solidFill>
                  <a:srgbClr val="7030A0"/>
                </a:solidFill>
                <a:latin typeface="Forte" pitchFamily="66" charset="0"/>
              </a:rPr>
              <a:t>no marks  </a:t>
            </a:r>
            <a:r>
              <a:rPr lang="en-US" sz="4000" b="1" dirty="0" smtClean="0">
                <a:latin typeface="Forte" pitchFamily="66" charset="0"/>
              </a:rPr>
              <a:t>is given for  skipped question</a:t>
            </a:r>
          </a:p>
        </p:txBody>
      </p:sp>
    </p:spTree>
  </p:cSld>
  <p:clrMapOvr>
    <a:masterClrMapping/>
  </p:clrMapOvr>
  <p:transition spd="slow">
    <p:strips/>
    <p:sndAc>
      <p:stSnd>
        <p:snd r:embed="rId2" name="chimes.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40000"/>
            <a:lum/>
          </a:blip>
          <a:srcRect/>
          <a:stretch>
            <a:fillRect t="-23000" b="-2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4000" b="1" dirty="0" smtClean="0">
                <a:latin typeface="Forte" pitchFamily="66" charset="0"/>
              </a:rPr>
              <a:t>User can able to </a:t>
            </a:r>
            <a:r>
              <a:rPr lang="en-US" sz="4000" b="1" dirty="0" smtClean="0">
                <a:solidFill>
                  <a:srgbClr val="0974BD"/>
                </a:solidFill>
                <a:latin typeface="Forte" pitchFamily="66" charset="0"/>
              </a:rPr>
              <a:t>hear</a:t>
            </a:r>
            <a:r>
              <a:rPr lang="en-US" sz="4000" b="1" dirty="0" smtClean="0">
                <a:latin typeface="Forte" pitchFamily="66" charset="0"/>
              </a:rPr>
              <a:t> any question by writing  s</a:t>
            </a:r>
          </a:p>
          <a:p>
            <a:r>
              <a:rPr lang="en-US" sz="4000" b="1" dirty="0" smtClean="0">
                <a:latin typeface="Forte" pitchFamily="66" charset="0"/>
              </a:rPr>
              <a:t>At end of test It give all report of all level and a report  about user overall performance like .    </a:t>
            </a:r>
            <a:r>
              <a:rPr lang="en-US" sz="4000" b="1" dirty="0" smtClean="0">
                <a:solidFill>
                  <a:schemeClr val="accent2">
                    <a:lumMod val="75000"/>
                  </a:schemeClr>
                </a:solidFill>
                <a:latin typeface="Forte" pitchFamily="66" charset="0"/>
              </a:rPr>
              <a:t>Total question  That Answered</a:t>
            </a:r>
            <a:r>
              <a:rPr lang="en-US" sz="4000" b="1" dirty="0" smtClean="0">
                <a:latin typeface="Forte" pitchFamily="66" charset="0"/>
              </a:rPr>
              <a:t>,  </a:t>
            </a:r>
            <a:r>
              <a:rPr lang="en-US" sz="4000" b="1" dirty="0" smtClean="0">
                <a:solidFill>
                  <a:srgbClr val="FFC000"/>
                </a:solidFill>
                <a:latin typeface="Forte" pitchFamily="66" charset="0"/>
              </a:rPr>
              <a:t>Total right answer</a:t>
            </a:r>
            <a:r>
              <a:rPr lang="en-US" sz="4000" b="1" dirty="0" smtClean="0">
                <a:latin typeface="Forte" pitchFamily="66" charset="0"/>
              </a:rPr>
              <a:t>,  </a:t>
            </a:r>
            <a:r>
              <a:rPr lang="en-US" sz="4000" b="1" dirty="0" smtClean="0">
                <a:solidFill>
                  <a:srgbClr val="FFFF00"/>
                </a:solidFill>
                <a:latin typeface="Forte" pitchFamily="66" charset="0"/>
              </a:rPr>
              <a:t>Total </a:t>
            </a:r>
            <a:r>
              <a:rPr lang="en-US" sz="4000" b="1" dirty="0" smtClean="0">
                <a:latin typeface="Forte" pitchFamily="66" charset="0"/>
              </a:rPr>
              <a:t>,</a:t>
            </a:r>
            <a:r>
              <a:rPr lang="en-US" sz="4000" b="1" dirty="0" smtClean="0">
                <a:solidFill>
                  <a:srgbClr val="FFFF00"/>
                </a:solidFill>
                <a:latin typeface="Forte" pitchFamily="66" charset="0"/>
              </a:rPr>
              <a:t>wrong answer</a:t>
            </a:r>
            <a:r>
              <a:rPr lang="en-US" sz="4000" b="1" dirty="0" smtClean="0">
                <a:latin typeface="Forte" pitchFamily="66" charset="0"/>
              </a:rPr>
              <a:t>,  </a:t>
            </a:r>
            <a:r>
              <a:rPr lang="en-US" sz="4000" b="1" dirty="0" smtClean="0">
                <a:solidFill>
                  <a:srgbClr val="FF0000"/>
                </a:solidFill>
                <a:latin typeface="Forte" pitchFamily="66" charset="0"/>
              </a:rPr>
              <a:t>Total skipped question</a:t>
            </a:r>
            <a:r>
              <a:rPr lang="en-US" sz="4000" b="1" dirty="0" smtClean="0">
                <a:latin typeface="Forte" pitchFamily="66" charset="0"/>
              </a:rPr>
              <a:t> , </a:t>
            </a:r>
            <a:r>
              <a:rPr lang="en-US" sz="4000" b="1" dirty="0" smtClean="0">
                <a:solidFill>
                  <a:schemeClr val="accent4">
                    <a:lumMod val="75000"/>
                  </a:schemeClr>
                </a:solidFill>
                <a:latin typeface="Forte" pitchFamily="66" charset="0"/>
              </a:rPr>
              <a:t>Marks, </a:t>
            </a:r>
            <a:r>
              <a:rPr lang="en-US" sz="4000" b="1" dirty="0" smtClean="0">
                <a:latin typeface="Forte" pitchFamily="66" charset="0"/>
              </a:rPr>
              <a:t> </a:t>
            </a:r>
            <a:r>
              <a:rPr lang="en-US" sz="4000" b="1" dirty="0" smtClean="0">
                <a:solidFill>
                  <a:schemeClr val="bg2">
                    <a:lumMod val="10000"/>
                  </a:schemeClr>
                </a:solidFill>
                <a:latin typeface="Forte" pitchFamily="66" charset="0"/>
              </a:rPr>
              <a:t>Percentage of marks </a:t>
            </a:r>
            <a:r>
              <a:rPr lang="en-US" sz="4000" b="1" dirty="0" smtClean="0">
                <a:latin typeface="Forte" pitchFamily="66" charset="0"/>
              </a:rPr>
              <a:t>,  </a:t>
            </a:r>
            <a:r>
              <a:rPr lang="en-US" sz="4000" b="1" dirty="0" smtClean="0">
                <a:solidFill>
                  <a:schemeClr val="accent4"/>
                </a:solidFill>
                <a:latin typeface="Forte" pitchFamily="66" charset="0"/>
              </a:rPr>
              <a:t>Accuracy</a:t>
            </a:r>
            <a:r>
              <a:rPr lang="en-US" sz="4000" b="1" dirty="0" smtClean="0">
                <a:latin typeface="Forte" pitchFamily="66" charset="0"/>
              </a:rPr>
              <a:t>,    </a:t>
            </a:r>
            <a:r>
              <a:rPr lang="en-US" sz="4000" b="1" dirty="0" smtClean="0">
                <a:solidFill>
                  <a:schemeClr val="accent2">
                    <a:lumMod val="50000"/>
                  </a:schemeClr>
                </a:solidFill>
                <a:latin typeface="Forte" pitchFamily="66" charset="0"/>
              </a:rPr>
              <a:t>Time taken</a:t>
            </a:r>
            <a:r>
              <a:rPr lang="en-US" sz="4000" b="1" dirty="0" smtClean="0">
                <a:latin typeface="Forte" pitchFamily="66" charset="0"/>
              </a:rPr>
              <a:t>,  </a:t>
            </a:r>
            <a:r>
              <a:rPr lang="en-US" sz="4000" b="1" dirty="0" smtClean="0">
                <a:solidFill>
                  <a:schemeClr val="bg2">
                    <a:lumMod val="50000"/>
                  </a:schemeClr>
                </a:solidFill>
                <a:latin typeface="Forte" pitchFamily="66" charset="0"/>
              </a:rPr>
              <a:t>Average number of question in  one minute</a:t>
            </a:r>
          </a:p>
          <a:p>
            <a:endParaRPr lang="en-US" sz="4000" b="1" dirty="0" smtClean="0">
              <a:latin typeface="Forte" pitchFamily="66" charset="0"/>
            </a:endParaRPr>
          </a:p>
        </p:txBody>
      </p:sp>
    </p:spTree>
  </p:cSld>
  <p:clrMapOvr>
    <a:masterClrMapping/>
  </p:clrMapOvr>
  <p:transition spd="slow">
    <p:strips/>
    <p:sndAc>
      <p:stSnd>
        <p:snd r:embed="rId3" name="chimes.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t="-60000" b="-6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1"/>
          </a:xfrm>
        </p:spPr>
        <p:txBody>
          <a:bodyPr>
            <a:noAutofit/>
          </a:bodyPr>
          <a:lstStyle/>
          <a:p>
            <a:r>
              <a:rPr lang="en-US" sz="2100" b="1" i="1" dirty="0" smtClean="0">
                <a:solidFill>
                  <a:srgbClr val="FF0000"/>
                </a:solidFill>
                <a:effectLst>
                  <a:outerShdw blurRad="38100" dist="38100" dir="2700000" algn="tl">
                    <a:srgbClr val="000000">
                      <a:alpha val="43137"/>
                    </a:srgbClr>
                  </a:outerShdw>
                </a:effectLst>
              </a:rPr>
              <a:t>Solution is very important in the study of foods and human nutrition. Only substances which can be dissolved can be assimilated. Many substances which will not dissolve in pure water will dissolve in water which contains something else in solution. The blood is water containing many things in solution. The salts of the blood keep the other food elements in solution, many of which would not dissolve if the blood did not contain these salts. The chief work of the digestive juices is to reduce foods to a soluble form so that they can be taken into the circulation by absorption; otherwise they would pass through the alimentary canal practically unchanged.</a:t>
            </a:r>
          </a:p>
          <a:p>
            <a:r>
              <a:rPr lang="en-US" sz="2100" b="1" i="1" dirty="0" smtClean="0">
                <a:solidFill>
                  <a:srgbClr val="002060"/>
                </a:solidFill>
                <a:effectLst>
                  <a:outerShdw blurRad="38100" dist="38100" dir="2700000" algn="tl">
                    <a:srgbClr val="000000">
                      <a:alpha val="43137"/>
                    </a:srgbClr>
                  </a:outerShdw>
                </a:effectLst>
              </a:rPr>
              <a:t>We must learn to distinguish carefully between chemical solution and merely mixing things with water. A good example is milk. In addition to water, milk contains principally fat, sugar, and casein. The sugar is truly dissolved in the water. The fat and the casein are fine particles held in suspension. If the milk stands for a while, the fat particles rise to the top as cream. If it stands long enough, the casein particles adhere to each other and settle to the bottom, leaving the water with the dissolved sugar or whey in the middle.</a:t>
            </a:r>
            <a:endParaRPr lang="en-US" sz="2100" b="1" i="1" dirty="0" smtClean="0">
              <a:solidFill>
                <a:schemeClr val="tx1">
                  <a:lumMod val="85000"/>
                  <a:lumOff val="15000"/>
                </a:schemeClr>
              </a:solidFill>
              <a:effectLst>
                <a:outerShdw blurRad="38100" dist="38100" dir="2700000" algn="tl">
                  <a:srgbClr val="000000">
                    <a:alpha val="43137"/>
                  </a:srgbClr>
                </a:outerShdw>
              </a:effectLst>
            </a:endParaRPr>
          </a:p>
          <a:p>
            <a:r>
              <a:rPr lang="en-US" sz="2100" b="1" i="1" dirty="0" smtClean="0">
                <a:solidFill>
                  <a:srgbClr val="FFFF00"/>
                </a:solidFill>
                <a:effectLst>
                  <a:outerShdw blurRad="38100" dist="38100" dir="2700000" algn="tl">
                    <a:srgbClr val="000000">
                      <a:alpha val="43137"/>
                    </a:srgbClr>
                  </a:outerShdw>
                </a:effectLst>
              </a:rPr>
              <a:t>Milk as an example of both "Solution" and "Mixture".</a:t>
            </a:r>
            <a:endParaRPr lang="en-US" sz="2100" b="1" i="1" dirty="0">
              <a:solidFill>
                <a:srgbClr val="FFFF00"/>
              </a:solidFill>
              <a:effectLst>
                <a:outerShdw blurRad="38100" dist="38100" dir="2700000" algn="tl">
                  <a:srgbClr val="000000">
                    <a:alpha val="43137"/>
                  </a:srgbClr>
                </a:outerShdw>
              </a:effectLst>
            </a:endParaRPr>
          </a:p>
        </p:txBody>
      </p:sp>
      <p:sp>
        <p:nvSpPr>
          <p:cNvPr id="4" name="Title 3"/>
          <p:cNvSpPr>
            <a:spLocks noGrp="1"/>
          </p:cNvSpPr>
          <p:nvPr>
            <p:ph type="title"/>
          </p:nvPr>
        </p:nvSpPr>
        <p:spPr>
          <a:xfrm>
            <a:off x="457200" y="0"/>
            <a:ext cx="8229600" cy="1143000"/>
          </a:xfrm>
        </p:spPr>
        <p:txBody>
          <a:bodyPr/>
          <a:lstStyle/>
          <a:p>
            <a:r>
              <a:rPr lang="en-US" b="1" i="1" dirty="0" smtClean="0">
                <a:latin typeface="Andalus" pitchFamily="18" charset="-78"/>
                <a:cs typeface="Andalus" pitchFamily="18" charset="-78"/>
              </a:rPr>
              <a:t>Importance of Solution</a:t>
            </a:r>
            <a:endParaRPr lang="en-US" b="1" i="1" dirty="0">
              <a:latin typeface="Andalus" pitchFamily="18" charset="-78"/>
              <a:cs typeface="Andalus" pitchFamily="18" charset="-78"/>
            </a:endParaRPr>
          </a:p>
        </p:txBody>
      </p:sp>
    </p:spTree>
  </p:cSld>
  <p:clrMapOvr>
    <a:masterClrMapping/>
  </p:clrMapOvr>
  <p:transition spd="slow">
    <p:strips dir="rd"/>
    <p:sndAc>
      <p:stSnd>
        <p:snd r:embed="rId2" name="chimes.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solution In Homes</a:t>
            </a:r>
            <a:endParaRPr lang="en-US" dirty="0"/>
          </a:p>
        </p:txBody>
      </p:sp>
      <p:sp>
        <p:nvSpPr>
          <p:cNvPr id="3" name="Content Placeholder 2"/>
          <p:cNvSpPr>
            <a:spLocks noGrp="1"/>
          </p:cNvSpPr>
          <p:nvPr>
            <p:ph idx="1"/>
          </p:nvPr>
        </p:nvSpPr>
        <p:spPr>
          <a:xfrm>
            <a:off x="457200" y="1371600"/>
            <a:ext cx="8229600" cy="5486400"/>
          </a:xfrm>
        </p:spPr>
        <p:txBody>
          <a:bodyPr>
            <a:normAutofit fontScale="55000" lnSpcReduction="20000"/>
          </a:bodyPr>
          <a:lstStyle/>
          <a:p>
            <a:r>
              <a:rPr lang="en-US" sz="7000" dirty="0" smtClean="0">
                <a:latin typeface="Forte" pitchFamily="66" charset="0"/>
              </a:rPr>
              <a:t>Water as a </a:t>
            </a:r>
            <a:r>
              <a:rPr lang="en-US" sz="7000" u="sng" dirty="0" smtClean="0">
                <a:solidFill>
                  <a:srgbClr val="FFFF00"/>
                </a:solidFill>
                <a:latin typeface="Forte" pitchFamily="66" charset="0"/>
              </a:rPr>
              <a:t>solvent</a:t>
            </a:r>
            <a:r>
              <a:rPr lang="en-US" sz="7000" dirty="0" smtClean="0">
                <a:latin typeface="Forte" pitchFamily="66" charset="0"/>
              </a:rPr>
              <a:t> is used for drinking ,cooking ,washing, bathing, cleaning and dissolving detergents.</a:t>
            </a:r>
          </a:p>
          <a:p>
            <a:r>
              <a:rPr lang="en-US" sz="7000" dirty="0" smtClean="0">
                <a:latin typeface="Forte" pitchFamily="66" charset="0"/>
              </a:rPr>
              <a:t>Household cleaning like bleach are </a:t>
            </a:r>
            <a:r>
              <a:rPr lang="en-US" sz="7000" dirty="0" smtClean="0">
                <a:solidFill>
                  <a:srgbClr val="FFFF00"/>
                </a:solidFill>
                <a:latin typeface="Forte" pitchFamily="66" charset="0"/>
              </a:rPr>
              <a:t>solution</a:t>
            </a:r>
            <a:r>
              <a:rPr lang="en-US" sz="7000" dirty="0" smtClean="0">
                <a:latin typeface="Forte" pitchFamily="66" charset="0"/>
              </a:rPr>
              <a:t> ,they help us to make our house clean. Beverages such as fizzy drinks ,mineral water and tea are solution.</a:t>
            </a:r>
          </a:p>
          <a:p>
            <a:pPr>
              <a:buNone/>
            </a:pPr>
            <a:endParaRPr lang="en-US" dirty="0">
              <a:effectLst>
                <a:outerShdw blurRad="38100" dist="38100" dir="2700000" algn="tl">
                  <a:srgbClr val="000000">
                    <a:alpha val="43137"/>
                  </a:srgbClr>
                </a:outerShdw>
              </a:effectLst>
            </a:endParaRPr>
          </a:p>
        </p:txBody>
      </p:sp>
    </p:spTree>
  </p:cSld>
  <p:clrMapOvr>
    <a:masterClrMapping/>
  </p:clrMapOvr>
  <p:transition spd="slow">
    <p:strips dir="ru"/>
    <p:sndAc>
      <p:stSnd>
        <p:snd r:embed="rId2" name="chimes.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881</Words>
  <Application>Microsoft Office PowerPoint</Application>
  <PresentationFormat>On-screen Show (4:3)</PresentationFormat>
  <Paragraphs>64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What is important in this project</vt:lpstr>
      <vt:lpstr>Futures of my program</vt:lpstr>
      <vt:lpstr>Features of test</vt:lpstr>
      <vt:lpstr>Slide 6</vt:lpstr>
      <vt:lpstr>Slide 7</vt:lpstr>
      <vt:lpstr>Importance of Solution</vt:lpstr>
      <vt:lpstr>Use of solution In Homes</vt:lpstr>
      <vt:lpstr>Use of solution In Agriculture  </vt:lpstr>
      <vt:lpstr>Use of solution In Medicines  </vt:lpstr>
      <vt:lpstr>Use of solution In Industries</vt:lpstr>
      <vt:lpstr>Python module used in programm</vt:lpstr>
      <vt:lpstr>File created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abc</cp:lastModifiedBy>
  <cp:revision>54</cp:revision>
  <dcterms:created xsi:type="dcterms:W3CDTF">2019-09-02T07:23:34Z</dcterms:created>
  <dcterms:modified xsi:type="dcterms:W3CDTF">2019-09-05T13:13:49Z</dcterms:modified>
</cp:coreProperties>
</file>