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59" r:id="rId17"/>
    <p:sldId id="274" r:id="rId18"/>
    <p:sldId id="275" r:id="rId19"/>
    <p:sldId id="260" r:id="rId20"/>
    <p:sldId id="261" r:id="rId21"/>
  </p:sldIdLst>
  <p:sldSz cx="18288000" cy="10287000"/>
  <p:notesSz cx="6858000" cy="9144000"/>
  <p:embeddedFontLst>
    <p:embeddedFont>
      <p:font typeface="Arimo" panose="020B0604020202020204" charset="0"/>
      <p:regular r:id="rId22"/>
    </p:embeddedFont>
    <p:embeddedFont>
      <p:font typeface="Calibri" panose="020F0502020204030204" pitchFamily="34" charset="0"/>
      <p:regular r:id="rId23"/>
      <p:bold r:id="rId24"/>
      <p:italic r:id="rId25"/>
      <p:boldItalic r:id="rId26"/>
    </p:embeddedFont>
    <p:embeddedFont>
      <p:font typeface="Josefin Sans Bold" pitchFamily="2" charset="0"/>
      <p:regular r:id="rId27"/>
      <p:boldItalic r:id="rId28"/>
    </p:embeddedFont>
    <p:embeddedFont>
      <p:font typeface="Josefin Sans Regular" panose="020B0604020202020204" charset="0"/>
      <p:regular r:id="rId29"/>
    </p:embeddedFont>
    <p:embeddedFont>
      <p:font typeface="Josefin Sans Regular Bold" panose="020B0604020202020204" charset="0"/>
      <p:regular r:id="rId30"/>
    </p:embeddedFont>
    <p:embeddedFont>
      <p:font typeface="Open Sans Light" panose="020B0306030504020204" pitchFamily="3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36.svg"/></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38.svg"/></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sv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32.svg"/></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82834" y="-1921745"/>
            <a:ext cx="6755642" cy="41148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303834" y="1790711"/>
            <a:ext cx="1194327" cy="2586142"/>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2095190" y="2021154"/>
            <a:ext cx="5357753" cy="5591583"/>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47148" y="1264426"/>
            <a:ext cx="3144039" cy="2440918"/>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624872" y="5005800"/>
            <a:ext cx="1894295" cy="4252500"/>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4774066" y="6135954"/>
            <a:ext cx="3486358" cy="4114800"/>
          </a:xfrm>
          <a:prstGeom prst="rect">
            <a:avLst/>
          </a:prstGeom>
        </p:spPr>
      </p:pic>
      <p:sp>
        <p:nvSpPr>
          <p:cNvPr id="8" name="TextBox 8"/>
          <p:cNvSpPr txBox="1"/>
          <p:nvPr/>
        </p:nvSpPr>
        <p:spPr>
          <a:xfrm>
            <a:off x="9144000" y="1018010"/>
            <a:ext cx="8115300" cy="1745427"/>
          </a:xfrm>
          <a:prstGeom prst="rect">
            <a:avLst/>
          </a:prstGeom>
        </p:spPr>
        <p:txBody>
          <a:bodyPr lIns="0" tIns="0" rIns="0" bIns="0" rtlCol="0" anchor="t">
            <a:spAutoFit/>
          </a:bodyPr>
          <a:lstStyle/>
          <a:p>
            <a:pPr algn="ctr">
              <a:lnSpc>
                <a:spcPts val="13024"/>
              </a:lnSpc>
            </a:pPr>
            <a:r>
              <a:rPr lang="en-US" sz="12769">
                <a:solidFill>
                  <a:srgbClr val="F7B4A7"/>
                </a:solidFill>
                <a:latin typeface="Josefin Sans Bold Bold"/>
              </a:rPr>
              <a:t>MeetMate</a:t>
            </a:r>
          </a:p>
        </p:txBody>
      </p:sp>
      <p:sp>
        <p:nvSpPr>
          <p:cNvPr id="9" name="TextBox 9"/>
          <p:cNvSpPr txBox="1"/>
          <p:nvPr/>
        </p:nvSpPr>
        <p:spPr>
          <a:xfrm>
            <a:off x="9144000" y="3083993"/>
            <a:ext cx="8115300" cy="1292860"/>
          </a:xfrm>
          <a:prstGeom prst="rect">
            <a:avLst/>
          </a:prstGeom>
        </p:spPr>
        <p:txBody>
          <a:bodyPr lIns="0" tIns="0" rIns="0" bIns="0" rtlCol="0" anchor="t">
            <a:spAutoFit/>
          </a:bodyPr>
          <a:lstStyle/>
          <a:p>
            <a:pPr>
              <a:lnSpc>
                <a:spcPts val="5179"/>
              </a:lnSpc>
            </a:pPr>
            <a:r>
              <a:rPr lang="en-US" sz="3699">
                <a:solidFill>
                  <a:srgbClr val="94DDDE"/>
                </a:solidFill>
                <a:latin typeface="Josefin Sans Regular"/>
              </a:rPr>
              <a:t>An easy to use cloud web application for your online meeting needs.</a:t>
            </a:r>
          </a:p>
        </p:txBody>
      </p:sp>
      <p:sp>
        <p:nvSpPr>
          <p:cNvPr id="10" name="TextBox 10"/>
          <p:cNvSpPr txBox="1"/>
          <p:nvPr/>
        </p:nvSpPr>
        <p:spPr>
          <a:xfrm>
            <a:off x="9276299" y="5316516"/>
            <a:ext cx="7850702" cy="3554868"/>
          </a:xfrm>
          <a:prstGeom prst="rect">
            <a:avLst/>
          </a:prstGeom>
        </p:spPr>
        <p:txBody>
          <a:bodyPr lIns="0" tIns="0" rIns="0" bIns="0" rtlCol="0" anchor="t">
            <a:spAutoFit/>
          </a:bodyPr>
          <a:lstStyle/>
          <a:p>
            <a:pPr>
              <a:lnSpc>
                <a:spcPts val="5662"/>
              </a:lnSpc>
            </a:pPr>
            <a:r>
              <a:rPr lang="en-US" sz="4044">
                <a:solidFill>
                  <a:srgbClr val="F0ABC1"/>
                </a:solidFill>
                <a:latin typeface="Josefin Sans Bold"/>
              </a:rPr>
              <a:t>Ankit Juneja </a:t>
            </a:r>
          </a:p>
          <a:p>
            <a:pPr>
              <a:lnSpc>
                <a:spcPts val="5662"/>
              </a:lnSpc>
            </a:pPr>
            <a:r>
              <a:rPr lang="en-US" sz="4044">
                <a:solidFill>
                  <a:srgbClr val="F0ABC1"/>
                </a:solidFill>
                <a:latin typeface="Josefin Sans Bold"/>
              </a:rPr>
              <a:t>Aryan Jindal</a:t>
            </a:r>
          </a:p>
          <a:p>
            <a:pPr>
              <a:lnSpc>
                <a:spcPts val="5662"/>
              </a:lnSpc>
            </a:pPr>
            <a:r>
              <a:rPr lang="en-US" sz="4044">
                <a:solidFill>
                  <a:srgbClr val="F0ABC1"/>
                </a:solidFill>
                <a:latin typeface="Josefin Sans Bold"/>
              </a:rPr>
              <a:t>Divyam Agrawal (L)</a:t>
            </a:r>
          </a:p>
          <a:p>
            <a:pPr>
              <a:lnSpc>
                <a:spcPts val="5662"/>
              </a:lnSpc>
            </a:pPr>
            <a:r>
              <a:rPr lang="en-US" sz="4044">
                <a:solidFill>
                  <a:srgbClr val="F0ABC1"/>
                </a:solidFill>
                <a:latin typeface="Josefin Sans Bold"/>
              </a:rPr>
              <a:t>Anand Kataria</a:t>
            </a:r>
          </a:p>
          <a:p>
            <a:pPr>
              <a:lnSpc>
                <a:spcPts val="5662"/>
              </a:lnSpc>
            </a:pPr>
            <a:r>
              <a:rPr lang="en-US" sz="4044">
                <a:solidFill>
                  <a:srgbClr val="F0ABC1"/>
                </a:solidFill>
                <a:latin typeface="Josefin Sans Bold"/>
              </a:rPr>
              <a:t>Aayush Singh Panwar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9758" y="1684366"/>
            <a:ext cx="3874545" cy="512259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380976" y="2475095"/>
            <a:ext cx="3710046" cy="4905109"/>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495732" y="3214319"/>
            <a:ext cx="3759540" cy="4970545"/>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128306" y="2847275"/>
            <a:ext cx="2945584" cy="734088"/>
          </a:xfrm>
          <a:prstGeom prst="rect">
            <a:avLst/>
          </a:prstGeom>
        </p:spPr>
      </p:pic>
      <p:sp>
        <p:nvSpPr>
          <p:cNvPr id="6" name="TextBox 6"/>
          <p:cNvSpPr txBox="1"/>
          <p:nvPr/>
        </p:nvSpPr>
        <p:spPr>
          <a:xfrm>
            <a:off x="7969401" y="786456"/>
            <a:ext cx="6158904" cy="2872174"/>
          </a:xfrm>
          <a:prstGeom prst="rect">
            <a:avLst/>
          </a:prstGeom>
        </p:spPr>
        <p:txBody>
          <a:bodyPr lIns="0" tIns="0" rIns="0" bIns="0" rtlCol="0" anchor="t">
            <a:spAutoFit/>
          </a:bodyPr>
          <a:lstStyle/>
          <a:p>
            <a:pPr marL="0" marR="0" lvl="0" indent="0" algn="l" defTabSz="914400" rtl="0" eaLnBrk="1" fontAlgn="auto" latinLnBrk="0" hangingPunct="1">
              <a:lnSpc>
                <a:spcPts val="7955"/>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ts val="7955"/>
              </a:lnSpc>
              <a:spcBef>
                <a:spcPts val="0"/>
              </a:spcBef>
              <a:spcAft>
                <a:spcPts val="0"/>
              </a:spcAft>
              <a:buClrTx/>
              <a:buSzTx/>
              <a:buFontTx/>
              <a:buNone/>
              <a:tabLst/>
              <a:defRPr/>
            </a:pPr>
            <a:r>
              <a:rPr kumimoji="0" lang="en-US" sz="6629" b="0" i="0" u="none" strike="noStrike" kern="1200" cap="none" spc="0" normalizeH="0" baseline="0" noProof="0" dirty="0">
                <a:ln>
                  <a:noFill/>
                </a:ln>
                <a:solidFill>
                  <a:srgbClr val="F7B4A7"/>
                </a:solidFill>
                <a:effectLst/>
                <a:uLnTx/>
                <a:uFillTx/>
                <a:latin typeface="Josefin Sans Bold Bold"/>
                <a:ea typeface="+mn-ea"/>
                <a:cs typeface="+mn-cs"/>
              </a:rPr>
              <a:t>Feature : </a:t>
            </a:r>
          </a:p>
          <a:p>
            <a:pPr marL="0" marR="0" lvl="0" indent="0" algn="l" defTabSz="914400" rtl="0" eaLnBrk="1" fontAlgn="auto" latinLnBrk="0" hangingPunct="1">
              <a:lnSpc>
                <a:spcPts val="6629"/>
              </a:lnSpc>
              <a:spcBef>
                <a:spcPts val="0"/>
              </a:spcBef>
              <a:spcAft>
                <a:spcPts val="0"/>
              </a:spcAft>
              <a:buClrTx/>
              <a:buSzTx/>
              <a:buFontTx/>
              <a:buNone/>
              <a:tabLst/>
              <a:defRPr/>
            </a:pPr>
            <a:r>
              <a:rPr kumimoji="0" lang="en-US" sz="5524" b="0" i="0" u="none" strike="noStrike" kern="1200" cap="none" spc="0" normalizeH="0" baseline="0" noProof="0" dirty="0">
                <a:ln>
                  <a:noFill/>
                </a:ln>
                <a:solidFill>
                  <a:srgbClr val="F7B4A7"/>
                </a:solidFill>
                <a:effectLst/>
                <a:uLnTx/>
                <a:uFillTx/>
                <a:latin typeface="Josefin Sans Bold Bold"/>
                <a:ea typeface="+mn-ea"/>
                <a:cs typeface="+mn-cs"/>
              </a:rPr>
              <a:t>Screen Recording</a:t>
            </a:r>
          </a:p>
        </p:txBody>
      </p:sp>
      <p:sp>
        <p:nvSpPr>
          <p:cNvPr id="7" name="TextBox 7"/>
          <p:cNvSpPr txBox="1"/>
          <p:nvPr/>
        </p:nvSpPr>
        <p:spPr>
          <a:xfrm>
            <a:off x="7601738" y="3906465"/>
            <a:ext cx="9657562" cy="4888254"/>
          </a:xfrm>
          <a:prstGeom prst="rect">
            <a:avLst/>
          </a:prstGeom>
        </p:spPr>
        <p:txBody>
          <a:bodyPr lIns="0" tIns="0" rIns="0" bIns="0" rtlCol="0" anchor="t">
            <a:spAutoFit/>
          </a:bodyPr>
          <a:lstStyle/>
          <a:p>
            <a:pPr marL="838771" marR="0" lvl="1" indent="-419386" algn="just" defTabSz="914400" rtl="0" eaLnBrk="1" fontAlgn="auto" latinLnBrk="0" hangingPunct="1">
              <a:lnSpc>
                <a:spcPts val="5438"/>
              </a:lnSpc>
              <a:spcBef>
                <a:spcPts val="0"/>
              </a:spcBef>
              <a:spcAft>
                <a:spcPts val="0"/>
              </a:spcAft>
              <a:buClrTx/>
              <a:buSzTx/>
              <a:buFont typeface="Arial"/>
              <a:buChar char="•"/>
              <a:tabLst/>
              <a:defRPr/>
            </a:pPr>
            <a:r>
              <a:rPr kumimoji="0" lang="en-US" sz="3884" b="0" i="0" u="none" strike="noStrike" kern="1200" cap="none" spc="0" normalizeH="0" baseline="0" noProof="0" dirty="0">
                <a:ln>
                  <a:noFill/>
                </a:ln>
                <a:solidFill>
                  <a:srgbClr val="94DDDE"/>
                </a:solidFill>
                <a:effectLst/>
                <a:uLnTx/>
                <a:uFillTx/>
                <a:latin typeface="Josefin Sans Regular"/>
                <a:ea typeface="+mn-ea"/>
                <a:cs typeface="+mn-cs"/>
              </a:rPr>
              <a:t>The ability to record the session is a very handful feature. </a:t>
            </a:r>
          </a:p>
          <a:p>
            <a:pPr marL="865760" marR="0" lvl="1" indent="-432880" algn="just" defTabSz="914400" rtl="0" eaLnBrk="1" fontAlgn="auto" latinLnBrk="0" hangingPunct="1">
              <a:lnSpc>
                <a:spcPts val="5614"/>
              </a:lnSpc>
              <a:spcBef>
                <a:spcPts val="0"/>
              </a:spcBef>
              <a:spcAft>
                <a:spcPts val="0"/>
              </a:spcAft>
              <a:buClrTx/>
              <a:buSzTx/>
              <a:buFont typeface="Arial"/>
              <a:buChar char="•"/>
              <a:tabLst/>
              <a:defRPr/>
            </a:pPr>
            <a:r>
              <a:rPr kumimoji="0" lang="en-US" sz="4010" b="0" i="0" u="none" strike="noStrike" kern="1200" cap="none" spc="0" normalizeH="0" baseline="0" noProof="0" dirty="0">
                <a:ln>
                  <a:noFill/>
                </a:ln>
                <a:solidFill>
                  <a:srgbClr val="94DDDE"/>
                </a:solidFill>
                <a:effectLst/>
                <a:uLnTx/>
                <a:uFillTx/>
                <a:latin typeface="Josefin Sans Regular"/>
                <a:ea typeface="+mn-ea"/>
                <a:cs typeface="+mn-cs"/>
              </a:rPr>
              <a:t>This ensures that you only record the most important moments and get rid of all mundane stuff.</a:t>
            </a:r>
          </a:p>
          <a:p>
            <a:pPr marL="838771" marR="0" lvl="1" indent="-419386" algn="just" defTabSz="914400" rtl="0" eaLnBrk="1" fontAlgn="auto" latinLnBrk="0" hangingPunct="1">
              <a:lnSpc>
                <a:spcPts val="5438"/>
              </a:lnSpc>
              <a:spcBef>
                <a:spcPts val="0"/>
              </a:spcBef>
              <a:spcAft>
                <a:spcPts val="0"/>
              </a:spcAft>
              <a:buClrTx/>
              <a:buSzTx/>
              <a:buFont typeface="Arial"/>
              <a:buChar char="•"/>
              <a:tabLst/>
              <a:defRPr/>
            </a:pPr>
            <a:r>
              <a:rPr kumimoji="0" lang="en-US" sz="3884" b="0" i="0" u="none" strike="noStrike" kern="1200" cap="none" spc="0" normalizeH="0" baseline="0" noProof="0" dirty="0">
                <a:ln>
                  <a:noFill/>
                </a:ln>
                <a:solidFill>
                  <a:srgbClr val="94DDDE"/>
                </a:solidFill>
                <a:effectLst/>
                <a:uLnTx/>
                <a:uFillTx/>
                <a:latin typeface="Josefin Sans Regular"/>
                <a:ea typeface="+mn-ea"/>
                <a:cs typeface="+mn-cs"/>
              </a:rPr>
              <a:t>The ability to record multiple videos is also very </a:t>
            </a:r>
            <a:r>
              <a:rPr kumimoji="0" lang="en-US" sz="3884" b="0" i="0" u="none" strike="noStrike" kern="1200" cap="none" spc="0" normalizeH="0" baseline="0" noProof="0" dirty="0" err="1">
                <a:ln>
                  <a:noFill/>
                </a:ln>
                <a:solidFill>
                  <a:srgbClr val="94DDDE"/>
                </a:solidFill>
                <a:effectLst/>
                <a:uLnTx/>
                <a:uFillTx/>
                <a:latin typeface="Josefin Sans Regular"/>
                <a:ea typeface="+mn-ea"/>
                <a:cs typeface="+mn-cs"/>
              </a:rPr>
              <a:t>benifitial</a:t>
            </a:r>
            <a:r>
              <a:rPr kumimoji="0" lang="en-US" sz="3884" b="0" i="0" u="none" strike="noStrike" kern="1200" cap="none" spc="0" normalizeH="0" baseline="0" noProof="0" dirty="0">
                <a:ln>
                  <a:noFill/>
                </a:ln>
                <a:solidFill>
                  <a:srgbClr val="94DDDE"/>
                </a:solidFill>
                <a:effectLst/>
                <a:uLnTx/>
                <a:uFillTx/>
                <a:latin typeface="Josefin Sans Regular"/>
                <a:ea typeface="+mn-ea"/>
                <a:cs typeface="+mn-cs"/>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497814" y="3086100"/>
            <a:ext cx="5131837" cy="41148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144000" y="1350326"/>
            <a:ext cx="1113547" cy="864517"/>
          </a:xfrm>
          <a:prstGeom prst="rect">
            <a:avLst/>
          </a:prstGeom>
        </p:spPr>
      </p:pic>
      <p:sp>
        <p:nvSpPr>
          <p:cNvPr id="4" name="TextBox 4"/>
          <p:cNvSpPr txBox="1"/>
          <p:nvPr/>
        </p:nvSpPr>
        <p:spPr>
          <a:xfrm>
            <a:off x="1028700" y="1331276"/>
            <a:ext cx="8115300" cy="994410"/>
          </a:xfrm>
          <a:prstGeom prst="rect">
            <a:avLst/>
          </a:prstGeom>
        </p:spPr>
        <p:txBody>
          <a:bodyPr lIns="0" tIns="0" rIns="0" bIns="0" rtlCol="0" anchor="t">
            <a:spAutoFit/>
          </a:bodyPr>
          <a:lstStyle/>
          <a:p>
            <a:pPr marL="0" marR="0" lvl="0" indent="0" algn="l" defTabSz="914400" rtl="0" eaLnBrk="1" fontAlgn="auto" latinLnBrk="0" hangingPunct="1">
              <a:lnSpc>
                <a:spcPts val="7680"/>
              </a:lnSpc>
              <a:spcBef>
                <a:spcPts val="0"/>
              </a:spcBef>
              <a:spcAft>
                <a:spcPts val="0"/>
              </a:spcAft>
              <a:buClrTx/>
              <a:buSzTx/>
              <a:buFontTx/>
              <a:buNone/>
              <a:tabLst/>
              <a:defRPr/>
            </a:pPr>
            <a:r>
              <a:rPr kumimoji="0" lang="en-US" sz="6399" b="0" i="0" u="none" strike="noStrike" kern="1200" cap="none" spc="0" normalizeH="0" baseline="0" noProof="0">
                <a:ln>
                  <a:noFill/>
                </a:ln>
                <a:solidFill>
                  <a:srgbClr val="31356E"/>
                </a:solidFill>
                <a:effectLst/>
                <a:uLnTx/>
                <a:uFillTx/>
                <a:latin typeface="Josefin Sans Bold"/>
                <a:ea typeface="+mn-ea"/>
                <a:cs typeface="+mn-cs"/>
              </a:rPr>
              <a:t>IMPLEMENTATION</a:t>
            </a:r>
          </a:p>
        </p:txBody>
      </p:sp>
      <p:sp>
        <p:nvSpPr>
          <p:cNvPr id="5" name="TextBox 5"/>
          <p:cNvSpPr txBox="1"/>
          <p:nvPr/>
        </p:nvSpPr>
        <p:spPr>
          <a:xfrm>
            <a:off x="1028700" y="2698254"/>
            <a:ext cx="9364189" cy="6560344"/>
          </a:xfrm>
          <a:prstGeom prst="rect">
            <a:avLst/>
          </a:prstGeom>
        </p:spPr>
        <p:txBody>
          <a:bodyPr lIns="0" tIns="0" rIns="0" bIns="0" rtlCol="0" anchor="t">
            <a:spAutoFit/>
          </a:bodyPr>
          <a:lstStyle/>
          <a:p>
            <a:pPr marL="0" marR="0" lvl="0" indent="0" algn="l" defTabSz="914400" rtl="0" eaLnBrk="1" fontAlgn="auto" latinLnBrk="0" hangingPunct="1">
              <a:lnSpc>
                <a:spcPts val="4298"/>
              </a:lnSpc>
              <a:spcBef>
                <a:spcPts val="0"/>
              </a:spcBef>
              <a:spcAft>
                <a:spcPts val="0"/>
              </a:spcAft>
              <a:buClrTx/>
              <a:buSzTx/>
              <a:buFontTx/>
              <a:buNone/>
              <a:tabLst/>
              <a:defRPr/>
            </a:pPr>
            <a:r>
              <a:rPr kumimoji="0" lang="en-US" sz="3582" b="0" i="0" u="none" strike="noStrike" kern="1200" cap="none" spc="0" normalizeH="0" baseline="0" noProof="0" dirty="0">
                <a:ln>
                  <a:noFill/>
                </a:ln>
                <a:solidFill>
                  <a:srgbClr val="2B4B82"/>
                </a:solidFill>
                <a:effectLst/>
                <a:uLnTx/>
                <a:uFillTx/>
                <a:latin typeface="Josefin Sans Regular"/>
                <a:ea typeface="+mn-ea"/>
                <a:cs typeface="+mn-cs"/>
              </a:rPr>
              <a:t>When the user clicks the RECORD button, he/she gets the option to select which window he/she wants to record. </a:t>
            </a:r>
          </a:p>
          <a:p>
            <a:pPr marL="0" marR="0" lvl="0" indent="0" algn="l" defTabSz="914400" rtl="0" eaLnBrk="1" fontAlgn="auto" latinLnBrk="0" hangingPunct="1">
              <a:lnSpc>
                <a:spcPts val="4298"/>
              </a:lnSpc>
              <a:spcBef>
                <a:spcPts val="0"/>
              </a:spcBef>
              <a:spcAft>
                <a:spcPts val="0"/>
              </a:spcAft>
              <a:buClrTx/>
              <a:buSzTx/>
              <a:buFontTx/>
              <a:buNone/>
              <a:tabLst/>
              <a:defRPr/>
            </a:pPr>
            <a:endParaRPr kumimoji="0" lang="en-US" sz="3582" b="0" i="0" u="none" strike="noStrike" kern="1200" cap="none" spc="0" normalizeH="0" baseline="0" noProof="0" dirty="0">
              <a:ln>
                <a:noFill/>
              </a:ln>
              <a:solidFill>
                <a:srgbClr val="2B4B82"/>
              </a:solidFill>
              <a:effectLst/>
              <a:uLnTx/>
              <a:uFillTx/>
              <a:latin typeface="Josefin Sans Regular"/>
              <a:ea typeface="+mn-ea"/>
              <a:cs typeface="+mn-cs"/>
            </a:endParaRPr>
          </a:p>
          <a:p>
            <a:pPr marL="0" marR="0" lvl="0" indent="0" algn="l" defTabSz="914400" rtl="0" eaLnBrk="1" fontAlgn="auto" latinLnBrk="0" hangingPunct="1">
              <a:lnSpc>
                <a:spcPts val="4298"/>
              </a:lnSpc>
              <a:spcBef>
                <a:spcPts val="0"/>
              </a:spcBef>
              <a:spcAft>
                <a:spcPts val="0"/>
              </a:spcAft>
              <a:buClrTx/>
              <a:buSzTx/>
              <a:buFontTx/>
              <a:buNone/>
              <a:tabLst/>
              <a:defRPr/>
            </a:pPr>
            <a:r>
              <a:rPr kumimoji="0" lang="en-US" sz="3582" b="0" i="0" u="none" strike="noStrike" kern="1200" cap="none" spc="0" normalizeH="0" baseline="0" noProof="0" dirty="0">
                <a:ln>
                  <a:noFill/>
                </a:ln>
                <a:solidFill>
                  <a:srgbClr val="2B4B82"/>
                </a:solidFill>
                <a:effectLst/>
                <a:uLnTx/>
                <a:uFillTx/>
                <a:latin typeface="Josefin Sans Regular"/>
                <a:ea typeface="+mn-ea"/>
                <a:cs typeface="+mn-cs"/>
              </a:rPr>
              <a:t>The user can stop the recording whenever he/she wants and is able to download the video by clicking the download button.</a:t>
            </a:r>
          </a:p>
          <a:p>
            <a:pPr marL="0" marR="0" lvl="0" indent="0" algn="l" defTabSz="914400" rtl="0" eaLnBrk="1" fontAlgn="auto" latinLnBrk="0" hangingPunct="1">
              <a:lnSpc>
                <a:spcPts val="4298"/>
              </a:lnSpc>
              <a:spcBef>
                <a:spcPts val="0"/>
              </a:spcBef>
              <a:spcAft>
                <a:spcPts val="0"/>
              </a:spcAft>
              <a:buClrTx/>
              <a:buSzTx/>
              <a:buFontTx/>
              <a:buNone/>
              <a:tabLst/>
              <a:defRPr/>
            </a:pPr>
            <a:endParaRPr kumimoji="0" lang="en-US" sz="3582" b="0" i="0" u="none" strike="noStrike" kern="1200" cap="none" spc="0" normalizeH="0" baseline="0" noProof="0" dirty="0">
              <a:ln>
                <a:noFill/>
              </a:ln>
              <a:solidFill>
                <a:srgbClr val="2B4B82"/>
              </a:solidFill>
              <a:effectLst/>
              <a:uLnTx/>
              <a:uFillTx/>
              <a:latin typeface="Josefin Sans Regular"/>
              <a:ea typeface="+mn-ea"/>
              <a:cs typeface="+mn-cs"/>
            </a:endParaRPr>
          </a:p>
          <a:p>
            <a:pPr marL="0" marR="0" lvl="0" indent="0" algn="l" defTabSz="914400" rtl="0" eaLnBrk="1" fontAlgn="auto" latinLnBrk="0" hangingPunct="1">
              <a:lnSpc>
                <a:spcPts val="4298"/>
              </a:lnSpc>
              <a:spcBef>
                <a:spcPts val="0"/>
              </a:spcBef>
              <a:spcAft>
                <a:spcPts val="0"/>
              </a:spcAft>
              <a:buClrTx/>
              <a:buSzTx/>
              <a:buFontTx/>
              <a:buNone/>
              <a:tabLst/>
              <a:defRPr/>
            </a:pPr>
            <a:r>
              <a:rPr kumimoji="0" lang="en-US" sz="3582" b="0" i="0" u="none" strike="noStrike" kern="1200" cap="none" spc="0" normalizeH="0" baseline="0" noProof="0" dirty="0">
                <a:ln>
                  <a:noFill/>
                </a:ln>
                <a:solidFill>
                  <a:srgbClr val="2B4B82"/>
                </a:solidFill>
                <a:effectLst/>
                <a:uLnTx/>
                <a:uFillTx/>
                <a:latin typeface="Josefin Sans Regular"/>
                <a:ea typeface="+mn-ea"/>
                <a:cs typeface="+mn-cs"/>
              </a:rPr>
              <a:t>MP4 format video is then downloaded in the user's local storage. </a:t>
            </a:r>
          </a:p>
          <a:p>
            <a:pPr marL="0" marR="0" lvl="0" indent="0" algn="l" defTabSz="914400" rtl="0" eaLnBrk="1" fontAlgn="auto" latinLnBrk="0" hangingPunct="1">
              <a:lnSpc>
                <a:spcPts val="4298"/>
              </a:lnSpc>
              <a:spcBef>
                <a:spcPts val="0"/>
              </a:spcBef>
              <a:spcAft>
                <a:spcPts val="0"/>
              </a:spcAft>
              <a:buClrTx/>
              <a:buSzTx/>
              <a:buFontTx/>
              <a:buNone/>
              <a:tabLst/>
              <a:defRPr/>
            </a:pPr>
            <a:endParaRPr kumimoji="0" lang="en-US" sz="3582" b="0" i="0" u="none" strike="noStrike" kern="1200" cap="none" spc="0" normalizeH="0" baseline="0" noProof="0" dirty="0">
              <a:ln>
                <a:noFill/>
              </a:ln>
              <a:solidFill>
                <a:srgbClr val="2B4B82"/>
              </a:solidFill>
              <a:effectLst/>
              <a:uLnTx/>
              <a:uFillTx/>
              <a:latin typeface="Josefin Sans Regular"/>
              <a:ea typeface="+mn-ea"/>
              <a:cs typeface="+mn-cs"/>
            </a:endParaRPr>
          </a:p>
          <a:p>
            <a:pPr marL="0" marR="0" lvl="0" indent="0" algn="l" defTabSz="914400" rtl="0" eaLnBrk="1" fontAlgn="auto" latinLnBrk="0" hangingPunct="1">
              <a:lnSpc>
                <a:spcPts val="4298"/>
              </a:lnSpc>
              <a:spcBef>
                <a:spcPts val="0"/>
              </a:spcBef>
              <a:spcAft>
                <a:spcPts val="0"/>
              </a:spcAft>
              <a:buClrTx/>
              <a:buSzTx/>
              <a:buFontTx/>
              <a:buNone/>
              <a:tabLst/>
              <a:defRPr/>
            </a:pPr>
            <a:endParaRPr kumimoji="0" lang="en-US" sz="3582" b="0" i="0" u="none" strike="noStrike" kern="1200" cap="none" spc="0" normalizeH="0" baseline="0" noProof="0" dirty="0">
              <a:ln>
                <a:noFill/>
              </a:ln>
              <a:solidFill>
                <a:srgbClr val="2B4B82"/>
              </a:solidFill>
              <a:effectLst/>
              <a:uLnTx/>
              <a:uFillTx/>
              <a:latin typeface="Josefin Sans Regular"/>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01822" y="1710976"/>
            <a:ext cx="3662625" cy="5642699"/>
          </a:xfrm>
          <a:prstGeom prst="rect">
            <a:avLst/>
          </a:prstGeom>
        </p:spPr>
      </p:pic>
      <p:sp>
        <p:nvSpPr>
          <p:cNvPr id="3" name="TextBox 3"/>
          <p:cNvSpPr txBox="1"/>
          <p:nvPr/>
        </p:nvSpPr>
        <p:spPr>
          <a:xfrm>
            <a:off x="1028700" y="1587937"/>
            <a:ext cx="11224500" cy="7104671"/>
          </a:xfrm>
          <a:prstGeom prst="rect">
            <a:avLst/>
          </a:prstGeom>
        </p:spPr>
        <p:txBody>
          <a:bodyPr lIns="0" tIns="0" rIns="0" bIns="0" rtlCol="0" anchor="t">
            <a:spAutoFit/>
          </a:bodyPr>
          <a:lstStyle/>
          <a:p>
            <a:pPr marL="0" marR="0" lvl="0" indent="0" algn="l" defTabSz="914400" rtl="0" eaLnBrk="1" fontAlgn="auto" latinLnBrk="0" hangingPunct="1">
              <a:lnSpc>
                <a:spcPts val="4297"/>
              </a:lnSpc>
              <a:spcBef>
                <a:spcPts val="0"/>
              </a:spcBef>
              <a:spcAft>
                <a:spcPts val="0"/>
              </a:spcAft>
              <a:buClrTx/>
              <a:buSzTx/>
              <a:buFontTx/>
              <a:buNone/>
              <a:tabLst/>
              <a:defRPr/>
            </a:pPr>
            <a:r>
              <a:rPr kumimoji="0" lang="en-US" sz="3581" b="0" i="0" u="none" strike="noStrike" kern="1200" cap="none" spc="0" normalizeH="0" baseline="0" noProof="0" dirty="0">
                <a:ln>
                  <a:noFill/>
                </a:ln>
                <a:solidFill>
                  <a:srgbClr val="F7B4A7"/>
                </a:solidFill>
                <a:effectLst/>
                <a:uLnTx/>
                <a:uFillTx/>
                <a:latin typeface="Josefin Sans Bold" pitchFamily="2" charset="0"/>
                <a:ea typeface="+mn-ea"/>
                <a:cs typeface="+mn-cs"/>
              </a:rPr>
              <a:t>We initialize some variables that account to URL creation, setting screen and audio recording and storing video data. When the record button is clicked, we fetch the screen media source and audio of the user and consolidate both in a single variable and start the recording and then the recording data is stored and when stop recording button is clicked the recorder stops and a URL to MP4 video data is created.</a:t>
            </a:r>
          </a:p>
          <a:p>
            <a:pPr marL="0" marR="0" lvl="0" indent="0" algn="l" defTabSz="914400" rtl="0" eaLnBrk="1" fontAlgn="auto" latinLnBrk="0" hangingPunct="1">
              <a:lnSpc>
                <a:spcPts val="4297"/>
              </a:lnSpc>
              <a:spcBef>
                <a:spcPts val="0"/>
              </a:spcBef>
              <a:spcAft>
                <a:spcPts val="0"/>
              </a:spcAft>
              <a:buClrTx/>
              <a:buSzTx/>
              <a:buFontTx/>
              <a:buNone/>
              <a:tabLst/>
              <a:defRPr/>
            </a:pPr>
            <a:endParaRPr kumimoji="0" lang="en-US" sz="3581" b="0" i="0" u="none" strike="noStrike" kern="1200" cap="none" spc="0" normalizeH="0" baseline="0" noProof="0" dirty="0">
              <a:ln>
                <a:noFill/>
              </a:ln>
              <a:solidFill>
                <a:srgbClr val="F7B4A7"/>
              </a:solidFill>
              <a:effectLst/>
              <a:uLnTx/>
              <a:uFillTx/>
              <a:latin typeface="Josefin Sans Bold" pitchFamily="2" charset="0"/>
              <a:ea typeface="+mn-ea"/>
              <a:cs typeface="+mn-cs"/>
            </a:endParaRPr>
          </a:p>
          <a:p>
            <a:pPr marL="0" marR="0" lvl="0" indent="0" algn="l" defTabSz="914400" rtl="0" eaLnBrk="1" fontAlgn="auto" latinLnBrk="0" hangingPunct="1">
              <a:lnSpc>
                <a:spcPts val="4297"/>
              </a:lnSpc>
              <a:spcBef>
                <a:spcPts val="0"/>
              </a:spcBef>
              <a:spcAft>
                <a:spcPts val="0"/>
              </a:spcAft>
              <a:buClrTx/>
              <a:buSzTx/>
              <a:buFontTx/>
              <a:buNone/>
              <a:tabLst/>
              <a:defRPr/>
            </a:pPr>
            <a:r>
              <a:rPr kumimoji="0" lang="en-US" sz="3581" b="0" i="0" u="none" strike="noStrike" kern="1200" cap="none" spc="0" normalizeH="0" baseline="0" noProof="0" dirty="0">
                <a:ln>
                  <a:noFill/>
                </a:ln>
                <a:solidFill>
                  <a:srgbClr val="F7B4A7"/>
                </a:solidFill>
                <a:effectLst/>
                <a:uLnTx/>
                <a:uFillTx/>
                <a:latin typeface="Josefin Sans Bold" pitchFamily="2" charset="0"/>
                <a:ea typeface="+mn-ea"/>
                <a:cs typeface="+mn-cs"/>
              </a:rPr>
              <a:t>When the user clicks the download button, the URL is injected and a video file is downloaded in the user's local storage.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7848600" y="909927"/>
            <a:ext cx="9129642" cy="8739278"/>
            <a:chOff x="367040" y="-9525"/>
            <a:chExt cx="12172856" cy="11652371"/>
          </a:xfrm>
        </p:grpSpPr>
        <p:sp>
          <p:nvSpPr>
            <p:cNvPr id="3" name="TextBox 3"/>
            <p:cNvSpPr txBox="1"/>
            <p:nvPr/>
          </p:nvSpPr>
          <p:spPr>
            <a:xfrm>
              <a:off x="573941" y="-9525"/>
              <a:ext cx="8011768" cy="4212114"/>
            </a:xfrm>
            <a:prstGeom prst="rect">
              <a:avLst/>
            </a:prstGeom>
          </p:spPr>
          <p:txBody>
            <a:bodyPr lIns="0" tIns="0" rIns="0" bIns="0" rtlCol="0" anchor="t">
              <a:spAutoFit/>
            </a:bodyPr>
            <a:lstStyle/>
            <a:p>
              <a:pPr marL="0" marR="0" lvl="0" indent="0" algn="l" defTabSz="914400" rtl="0" eaLnBrk="1" fontAlgn="auto" latinLnBrk="0" hangingPunct="1">
                <a:lnSpc>
                  <a:spcPts val="10418"/>
                </a:lnSpc>
                <a:spcBef>
                  <a:spcPts val="0"/>
                </a:spcBef>
                <a:spcAft>
                  <a:spcPts val="0"/>
                </a:spcAft>
                <a:buClrTx/>
                <a:buSzTx/>
                <a:buFontTx/>
                <a:buNone/>
                <a:tabLst/>
                <a:defRPr/>
              </a:pPr>
              <a:r>
                <a:rPr kumimoji="0" lang="en-US" sz="8681" b="0" i="0" u="none" strike="noStrike" kern="1200" cap="none" spc="0" normalizeH="0" baseline="0" noProof="0">
                  <a:ln>
                    <a:noFill/>
                  </a:ln>
                  <a:solidFill>
                    <a:srgbClr val="F7B4A7"/>
                  </a:solidFill>
                  <a:effectLst/>
                  <a:uLnTx/>
                  <a:uFillTx/>
                  <a:latin typeface="Josefin Sans Bold Bold"/>
                  <a:ea typeface="+mn-ea"/>
                  <a:cs typeface="+mn-cs"/>
                </a:rPr>
                <a:t>Feature:</a:t>
              </a:r>
            </a:p>
            <a:p>
              <a:pPr marL="0" marR="0" lvl="0" indent="0" algn="l" defTabSz="914400" rtl="0" eaLnBrk="1" fontAlgn="auto" latinLnBrk="0" hangingPunct="1">
                <a:lnSpc>
                  <a:spcPts val="7200"/>
                </a:lnSpc>
                <a:spcBef>
                  <a:spcPts val="0"/>
                </a:spcBef>
                <a:spcAft>
                  <a:spcPts val="0"/>
                </a:spcAft>
                <a:buClrTx/>
                <a:buSzTx/>
                <a:buFontTx/>
                <a:buNone/>
                <a:tabLst/>
                <a:defRPr/>
              </a:pPr>
              <a:r>
                <a:rPr kumimoji="0" lang="en-US" sz="6000" b="0" i="0" u="none" strike="noStrike" kern="1200" cap="none" spc="0" normalizeH="0" baseline="0" noProof="0">
                  <a:ln>
                    <a:noFill/>
                  </a:ln>
                  <a:solidFill>
                    <a:srgbClr val="F7B4A7"/>
                  </a:solidFill>
                  <a:effectLst/>
                  <a:uLnTx/>
                  <a:uFillTx/>
                  <a:latin typeface="Josefin Sans Bold Bold"/>
                  <a:ea typeface="+mn-ea"/>
                  <a:cs typeface="+mn-cs"/>
                </a:rPr>
                <a:t>Screenshot and PDF generation</a:t>
              </a:r>
            </a:p>
          </p:txBody>
        </p:sp>
        <p:sp>
          <p:nvSpPr>
            <p:cNvPr id="4" name="TextBox 4"/>
            <p:cNvSpPr txBox="1"/>
            <p:nvPr/>
          </p:nvSpPr>
          <p:spPr>
            <a:xfrm>
              <a:off x="573941" y="4900402"/>
              <a:ext cx="8981614" cy="774317"/>
            </a:xfrm>
            <a:prstGeom prst="rect">
              <a:avLst/>
            </a:prstGeom>
          </p:spPr>
          <p:txBody>
            <a:bodyPr lIns="0" tIns="0" rIns="0" bIns="0" rtlCol="0" anchor="t">
              <a:spAutoFit/>
            </a:bodyPr>
            <a:lstStyle/>
            <a:p>
              <a:pPr marL="0" marR="0" lvl="0" indent="0" algn="l" defTabSz="914400" rtl="0" eaLnBrk="1" fontAlgn="auto" latinLnBrk="0" hangingPunct="1">
                <a:lnSpc>
                  <a:spcPts val="5128"/>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TextBox 5"/>
            <p:cNvSpPr txBox="1"/>
            <p:nvPr/>
          </p:nvSpPr>
          <p:spPr>
            <a:xfrm>
              <a:off x="367040" y="4900400"/>
              <a:ext cx="12172856" cy="6742446"/>
            </a:xfrm>
            <a:prstGeom prst="rect">
              <a:avLst/>
            </a:prstGeom>
          </p:spPr>
          <p:txBody>
            <a:bodyPr wrap="square" lIns="0" tIns="0" rIns="0" bIns="0" rtlCol="0" anchor="t">
              <a:spAutoFit/>
            </a:bodyPr>
            <a:lstStyle/>
            <a:p>
              <a:pPr marL="0" marR="0" lvl="0" indent="0" algn="just" defTabSz="914400" rtl="0" eaLnBrk="1" fontAlgn="auto" latinLnBrk="0" hangingPunct="1">
                <a:lnSpc>
                  <a:spcPts val="4351"/>
                </a:lnSpc>
                <a:spcBef>
                  <a:spcPts val="0"/>
                </a:spcBef>
                <a:spcAft>
                  <a:spcPts val="0"/>
                </a:spcAft>
                <a:buClrTx/>
                <a:buSzTx/>
                <a:buFontTx/>
                <a:buNone/>
                <a:tabLst/>
                <a:defRPr/>
              </a:pPr>
              <a:r>
                <a:rPr kumimoji="0" lang="en-US" sz="3108" b="0" i="0" u="none" strike="noStrike" kern="1200" cap="none" spc="0" normalizeH="0" baseline="0" noProof="0" dirty="0">
                  <a:ln>
                    <a:noFill/>
                  </a:ln>
                  <a:solidFill>
                    <a:srgbClr val="94DDDE"/>
                  </a:solidFill>
                  <a:effectLst/>
                  <a:uLnTx/>
                  <a:uFillTx/>
                  <a:latin typeface="Josefin Sans Regular"/>
                  <a:ea typeface="+mn-ea"/>
                  <a:cs typeface="+mn-cs"/>
                </a:rPr>
                <a:t>The feature that helps us to quickly grab the screenshot of any window the user likes, whenever the user wants to, would prove to be very useful during any online meet.</a:t>
              </a:r>
            </a:p>
            <a:p>
              <a:pPr marL="0" marR="0" lvl="0" indent="0" algn="just" defTabSz="914400" rtl="0" eaLnBrk="1" fontAlgn="auto" latinLnBrk="0" hangingPunct="1">
                <a:lnSpc>
                  <a:spcPts val="4351"/>
                </a:lnSpc>
                <a:spcBef>
                  <a:spcPts val="0"/>
                </a:spcBef>
                <a:spcAft>
                  <a:spcPts val="0"/>
                </a:spcAft>
                <a:buClrTx/>
                <a:buSzTx/>
                <a:buFontTx/>
                <a:buNone/>
                <a:tabLst/>
                <a:defRPr/>
              </a:pPr>
              <a:endParaRPr kumimoji="0" lang="en-US" sz="3108" b="0" i="0" u="none" strike="noStrike" kern="1200" cap="none" spc="0" normalizeH="0" baseline="0" noProof="0" dirty="0">
                <a:ln>
                  <a:noFill/>
                </a:ln>
                <a:solidFill>
                  <a:srgbClr val="94DDDE"/>
                </a:solidFill>
                <a:effectLst/>
                <a:uLnTx/>
                <a:uFillTx/>
                <a:latin typeface="Josefin Sans Regular"/>
                <a:ea typeface="+mn-ea"/>
                <a:cs typeface="+mn-cs"/>
              </a:endParaRPr>
            </a:p>
            <a:p>
              <a:pPr marL="0" marR="0" lvl="0" indent="0" algn="just" defTabSz="914400" rtl="0" eaLnBrk="1" fontAlgn="auto" latinLnBrk="0" hangingPunct="1">
                <a:lnSpc>
                  <a:spcPts val="4351"/>
                </a:lnSpc>
                <a:spcBef>
                  <a:spcPts val="0"/>
                </a:spcBef>
                <a:spcAft>
                  <a:spcPts val="0"/>
                </a:spcAft>
                <a:buClrTx/>
                <a:buSzTx/>
                <a:buFontTx/>
                <a:buNone/>
                <a:tabLst/>
                <a:defRPr/>
              </a:pPr>
              <a:r>
                <a:rPr kumimoji="0" lang="en-US" sz="3108" b="0" i="0" u="none" strike="noStrike" kern="1200" cap="none" spc="0" normalizeH="0" baseline="0" noProof="0" dirty="0">
                  <a:ln>
                    <a:noFill/>
                  </a:ln>
                  <a:solidFill>
                    <a:srgbClr val="94DDDE"/>
                  </a:solidFill>
                  <a:effectLst/>
                  <a:uLnTx/>
                  <a:uFillTx/>
                  <a:latin typeface="Josefin Sans Regular"/>
                  <a:ea typeface="+mn-ea"/>
                  <a:cs typeface="+mn-cs"/>
                </a:rPr>
                <a:t>The availability of PDF generation feature that contains both speech-to-text results and screenshots would prove to be a very handy resource during any online meet.</a:t>
              </a: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9758" y="1684366"/>
            <a:ext cx="3874545" cy="512259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380976" y="2475095"/>
            <a:ext cx="3874545" cy="5122596"/>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495732" y="3214319"/>
            <a:ext cx="3874545" cy="5122596"/>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4618347" y="752475"/>
            <a:ext cx="2024927" cy="31549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497814" y="3086100"/>
            <a:ext cx="5131837" cy="4114800"/>
          </a:xfrm>
          <a:prstGeom prst="rect">
            <a:avLst/>
          </a:prstGeom>
        </p:spPr>
      </p:pic>
      <p:grpSp>
        <p:nvGrpSpPr>
          <p:cNvPr id="3" name="Group 3"/>
          <p:cNvGrpSpPr/>
          <p:nvPr/>
        </p:nvGrpSpPr>
        <p:grpSpPr>
          <a:xfrm>
            <a:off x="1028700" y="1014412"/>
            <a:ext cx="9768230" cy="8794492"/>
            <a:chOff x="0" y="-19051"/>
            <a:chExt cx="13024306" cy="11725989"/>
          </a:xfrm>
        </p:grpSpPr>
        <p:sp>
          <p:nvSpPr>
            <p:cNvPr id="4" name="TextBox 4"/>
            <p:cNvSpPr txBox="1"/>
            <p:nvPr/>
          </p:nvSpPr>
          <p:spPr>
            <a:xfrm>
              <a:off x="0" y="-19051"/>
              <a:ext cx="13024306" cy="1397819"/>
            </a:xfrm>
            <a:prstGeom prst="rect">
              <a:avLst/>
            </a:prstGeom>
          </p:spPr>
          <p:txBody>
            <a:bodyPr lIns="0" tIns="0" rIns="0" bIns="0" rtlCol="0" anchor="t">
              <a:spAutoFit/>
            </a:bodyPr>
            <a:lstStyle/>
            <a:p>
              <a:pPr marL="0" marR="0" lvl="0" indent="0" algn="l" defTabSz="914400" rtl="0" eaLnBrk="1" fontAlgn="auto" latinLnBrk="0" hangingPunct="1">
                <a:lnSpc>
                  <a:spcPts val="7680"/>
                </a:lnSpc>
                <a:spcBef>
                  <a:spcPts val="0"/>
                </a:spcBef>
                <a:spcAft>
                  <a:spcPts val="0"/>
                </a:spcAft>
                <a:buClrTx/>
                <a:buSzTx/>
                <a:buFontTx/>
                <a:buNone/>
                <a:tabLst/>
                <a:defRPr/>
              </a:pPr>
              <a:r>
                <a:rPr kumimoji="0" lang="en-US" sz="7700" b="0" i="0" u="none" strike="noStrike" kern="1200" cap="none" spc="0" normalizeH="0" baseline="0" noProof="0" dirty="0">
                  <a:ln>
                    <a:noFill/>
                  </a:ln>
                  <a:solidFill>
                    <a:srgbClr val="31356E"/>
                  </a:solidFill>
                  <a:effectLst/>
                  <a:uLnTx/>
                  <a:uFillTx/>
                  <a:latin typeface="Josefin Sans Bold"/>
                  <a:ea typeface="+mn-ea"/>
                  <a:cs typeface="+mn-cs"/>
                </a:rPr>
                <a:t>IMPLEMENTATION</a:t>
              </a:r>
            </a:p>
          </p:txBody>
        </p:sp>
        <p:sp>
          <p:nvSpPr>
            <p:cNvPr id="5" name="TextBox 5"/>
            <p:cNvSpPr txBox="1"/>
            <p:nvPr/>
          </p:nvSpPr>
          <p:spPr>
            <a:xfrm>
              <a:off x="0" y="2241310"/>
              <a:ext cx="12478551" cy="9465628"/>
            </a:xfrm>
            <a:prstGeom prst="rect">
              <a:avLst/>
            </a:prstGeom>
          </p:spPr>
          <p:txBody>
            <a:bodyPr lIns="0" tIns="0" rIns="0" bIns="0" rtlCol="0" anchor="t">
              <a:spAutoFit/>
            </a:bodyPr>
            <a:lstStyle/>
            <a:p>
              <a:pPr marL="0" marR="0" lvl="0" indent="0" algn="l" defTabSz="914400" rtl="0" eaLnBrk="1" fontAlgn="auto" latinLnBrk="0" hangingPunct="1">
                <a:lnSpc>
                  <a:spcPts val="4295"/>
                </a:lnSpc>
                <a:spcBef>
                  <a:spcPts val="0"/>
                </a:spcBef>
                <a:spcAft>
                  <a:spcPts val="0"/>
                </a:spcAft>
                <a:buClrTx/>
                <a:buSzTx/>
                <a:buFontTx/>
                <a:buNone/>
                <a:tabLst/>
                <a:defRPr/>
              </a:pPr>
              <a:r>
                <a:rPr kumimoji="0" lang="en-US" sz="3579" b="0" i="0" u="none" strike="noStrike" kern="1200" cap="none" spc="0" normalizeH="0" baseline="0" noProof="0" dirty="0">
                  <a:ln>
                    <a:noFill/>
                  </a:ln>
                  <a:solidFill>
                    <a:srgbClr val="2B4B82"/>
                  </a:solidFill>
                  <a:effectLst/>
                  <a:uLnTx/>
                  <a:uFillTx/>
                  <a:latin typeface="Josefin Sans Regular"/>
                  <a:ea typeface="+mn-ea"/>
                  <a:cs typeface="+mn-cs"/>
                </a:rPr>
                <a:t>When the user clicks the Screenshot button, he/she gets the option to choose the window that she/he wants to take the screenshot of and then the screenshot is drawn with a timestamp  in the MeetMate panel.</a:t>
              </a:r>
            </a:p>
            <a:p>
              <a:pPr marL="0" marR="0" lvl="0" indent="0" algn="l" defTabSz="914400" rtl="0" eaLnBrk="1" fontAlgn="auto" latinLnBrk="0" hangingPunct="1">
                <a:lnSpc>
                  <a:spcPts val="4295"/>
                </a:lnSpc>
                <a:spcBef>
                  <a:spcPts val="0"/>
                </a:spcBef>
                <a:spcAft>
                  <a:spcPts val="0"/>
                </a:spcAft>
                <a:buClrTx/>
                <a:buSzTx/>
                <a:buFontTx/>
                <a:buNone/>
                <a:tabLst/>
                <a:defRPr/>
              </a:pPr>
              <a:endParaRPr kumimoji="0" lang="en-US" sz="3579" b="0" i="0" u="none" strike="noStrike" kern="1200" cap="none" spc="0" normalizeH="0" baseline="0" noProof="0" dirty="0">
                <a:ln>
                  <a:noFill/>
                </a:ln>
                <a:solidFill>
                  <a:srgbClr val="2B4B82"/>
                </a:solidFill>
                <a:effectLst/>
                <a:uLnTx/>
                <a:uFillTx/>
                <a:latin typeface="Josefin Sans Regular"/>
                <a:ea typeface="+mn-ea"/>
                <a:cs typeface="+mn-cs"/>
              </a:endParaRPr>
            </a:p>
            <a:p>
              <a:pPr marL="0" marR="0" lvl="0" indent="0" algn="l" defTabSz="914400" rtl="0" eaLnBrk="1" fontAlgn="auto" latinLnBrk="0" hangingPunct="1">
                <a:lnSpc>
                  <a:spcPts val="4295"/>
                </a:lnSpc>
                <a:spcBef>
                  <a:spcPts val="0"/>
                </a:spcBef>
                <a:spcAft>
                  <a:spcPts val="0"/>
                </a:spcAft>
                <a:buClrTx/>
                <a:buSzTx/>
                <a:buFontTx/>
                <a:buNone/>
                <a:tabLst/>
                <a:defRPr/>
              </a:pPr>
              <a:r>
                <a:rPr kumimoji="0" lang="en-US" sz="3579" b="0" i="0" u="none" strike="noStrike" kern="1200" cap="none" spc="0" normalizeH="0" baseline="0" noProof="0" dirty="0">
                  <a:ln>
                    <a:noFill/>
                  </a:ln>
                  <a:solidFill>
                    <a:srgbClr val="2B4B82"/>
                  </a:solidFill>
                  <a:effectLst/>
                  <a:uLnTx/>
                  <a:uFillTx/>
                  <a:latin typeface="Josefin Sans Regular"/>
                  <a:ea typeface="+mn-ea"/>
                  <a:cs typeface="+mn-cs"/>
                </a:rPr>
                <a:t>When the user clicks the "Download PDF" button, a PDF with the clicked screenshots and speech to text results is generated with a timestamp and is downloaded in the user's local storage.</a:t>
              </a:r>
            </a:p>
            <a:p>
              <a:pPr marL="0" marR="0" lvl="0" indent="0" algn="l" defTabSz="914400" rtl="0" eaLnBrk="1" fontAlgn="auto" latinLnBrk="0" hangingPunct="1">
                <a:lnSpc>
                  <a:spcPts val="4295"/>
                </a:lnSpc>
                <a:spcBef>
                  <a:spcPts val="0"/>
                </a:spcBef>
                <a:spcAft>
                  <a:spcPts val="0"/>
                </a:spcAft>
                <a:buClrTx/>
                <a:buSzTx/>
                <a:buFontTx/>
                <a:buNone/>
                <a:tabLst/>
                <a:defRPr/>
              </a:pPr>
              <a:endParaRPr kumimoji="0" lang="en-US" sz="3579" b="0" i="0" u="none" strike="noStrike" kern="1200" cap="none" spc="0" normalizeH="0" baseline="0" noProof="0" dirty="0">
                <a:ln>
                  <a:noFill/>
                </a:ln>
                <a:solidFill>
                  <a:srgbClr val="2B4B82"/>
                </a:solidFill>
                <a:effectLst/>
                <a:uLnTx/>
                <a:uFillTx/>
                <a:latin typeface="Josefin Sans Regular"/>
                <a:ea typeface="+mn-ea"/>
                <a:cs typeface="+mn-cs"/>
              </a:endParaRPr>
            </a:p>
            <a:p>
              <a:pPr marL="0" marR="0" lvl="0" indent="0" algn="l" defTabSz="914400" rtl="0" eaLnBrk="1" fontAlgn="auto" latinLnBrk="0" hangingPunct="1">
                <a:lnSpc>
                  <a:spcPts val="4295"/>
                </a:lnSpc>
                <a:spcBef>
                  <a:spcPts val="0"/>
                </a:spcBef>
                <a:spcAft>
                  <a:spcPts val="0"/>
                </a:spcAft>
                <a:buClrTx/>
                <a:buSzTx/>
                <a:buFontTx/>
                <a:buNone/>
                <a:tabLst/>
                <a:defRPr/>
              </a:pPr>
              <a:endParaRPr kumimoji="0" lang="en-US" sz="3579" b="0" i="0" u="none" strike="noStrike" kern="1200" cap="none" spc="0" normalizeH="0" baseline="0" noProof="0" dirty="0">
                <a:ln>
                  <a:noFill/>
                </a:ln>
                <a:solidFill>
                  <a:srgbClr val="2B4B82"/>
                </a:solidFill>
                <a:effectLst/>
                <a:uLnTx/>
                <a:uFillTx/>
                <a:latin typeface="Josefin Sans Regular"/>
                <a:ea typeface="+mn-ea"/>
                <a:cs typeface="+mn-cs"/>
              </a:endParaRPr>
            </a:p>
          </p:txBody>
        </p:sp>
      </p:grpSp>
      <p:pic>
        <p:nvPicPr>
          <p:cNvPr id="6" name="Picture 4">
            <a:extLst>
              <a:ext uri="{FF2B5EF4-FFF2-40B4-BE49-F238E27FC236}">
                <a16:creationId xmlns:a16="http://schemas.microsoft.com/office/drawing/2014/main" id="{8B8C94E9-AE16-4891-99EE-173EE4F9DB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796930" y="1009649"/>
            <a:ext cx="1117403" cy="8675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478477" y="1028700"/>
            <a:ext cx="10578305" cy="8697714"/>
            <a:chOff x="0" y="0"/>
            <a:chExt cx="14104407" cy="11596953"/>
          </a:xfrm>
        </p:grpSpPr>
        <p:sp>
          <p:nvSpPr>
            <p:cNvPr id="3" name="TextBox 3"/>
            <p:cNvSpPr txBox="1"/>
            <p:nvPr/>
          </p:nvSpPr>
          <p:spPr>
            <a:xfrm>
              <a:off x="0" y="-9525"/>
              <a:ext cx="14104407" cy="10072370"/>
            </a:xfrm>
            <a:prstGeom prst="rect">
              <a:avLst/>
            </a:prstGeom>
          </p:spPr>
          <p:txBody>
            <a:bodyPr lIns="0" tIns="0" rIns="0" bIns="0" rtlCol="0" anchor="t">
              <a:spAutoFit/>
            </a:bodyPr>
            <a:lstStyle/>
            <a:p>
              <a:pPr marL="0" marR="0" lvl="0" indent="0" algn="l" defTabSz="914400" rtl="0" eaLnBrk="1" fontAlgn="auto" latinLnBrk="0" hangingPunct="1">
                <a:lnSpc>
                  <a:spcPts val="4571"/>
                </a:lnSpc>
                <a:spcBef>
                  <a:spcPts val="0"/>
                </a:spcBef>
                <a:spcAft>
                  <a:spcPts val="0"/>
                </a:spcAft>
                <a:buClrTx/>
                <a:buSzTx/>
                <a:buFontTx/>
                <a:buNone/>
                <a:tabLst/>
                <a:defRPr/>
              </a:pPr>
              <a:r>
                <a:rPr kumimoji="0" lang="en-US" sz="3809" b="0" i="0" u="none" strike="noStrike" kern="1200" cap="none" spc="0" normalizeH="0" baseline="0" noProof="0" dirty="0">
                  <a:ln>
                    <a:noFill/>
                  </a:ln>
                  <a:solidFill>
                    <a:srgbClr val="F7B4A7"/>
                  </a:solidFill>
                  <a:effectLst/>
                  <a:uLnTx/>
                  <a:uFillTx/>
                  <a:latin typeface="Josefin Sans Bold"/>
                  <a:ea typeface="+mn-ea"/>
                  <a:cs typeface="+mn-cs"/>
                </a:rPr>
                <a:t>When user clicks the Screenshot button, a stream is generated to record the screen and access the first element of the video i.e. image. And then creates a map of the image and stops the recording. A canvas element is appended in the Screenshot area and the screenshot is drawn with a timestamp appended with it.</a:t>
              </a:r>
            </a:p>
            <a:p>
              <a:pPr marL="0" marR="0" lvl="0" indent="0" algn="l" defTabSz="914400" rtl="0" eaLnBrk="1" fontAlgn="auto" latinLnBrk="0" hangingPunct="1">
                <a:lnSpc>
                  <a:spcPts val="4571"/>
                </a:lnSpc>
                <a:spcBef>
                  <a:spcPts val="0"/>
                </a:spcBef>
                <a:spcAft>
                  <a:spcPts val="0"/>
                </a:spcAft>
                <a:buClrTx/>
                <a:buSzTx/>
                <a:buFontTx/>
                <a:buNone/>
                <a:tabLst/>
                <a:defRPr/>
              </a:pPr>
              <a:endParaRPr kumimoji="0" lang="en-US" sz="3809" b="0" i="0" u="none" strike="noStrike" kern="1200" cap="none" spc="0" normalizeH="0" baseline="0" noProof="0" dirty="0">
                <a:ln>
                  <a:noFill/>
                </a:ln>
                <a:solidFill>
                  <a:srgbClr val="F7B4A7"/>
                </a:solidFill>
                <a:effectLst/>
                <a:uLnTx/>
                <a:uFillTx/>
                <a:latin typeface="Josefin Sans Bold"/>
                <a:ea typeface="+mn-ea"/>
                <a:cs typeface="+mn-cs"/>
              </a:endParaRPr>
            </a:p>
            <a:p>
              <a:pPr marL="0" marR="0" lvl="0" indent="0" algn="l" defTabSz="914400" rtl="0" eaLnBrk="1" fontAlgn="auto" latinLnBrk="0" hangingPunct="1">
                <a:lnSpc>
                  <a:spcPts val="4571"/>
                </a:lnSpc>
                <a:spcBef>
                  <a:spcPts val="0"/>
                </a:spcBef>
                <a:spcAft>
                  <a:spcPts val="0"/>
                </a:spcAft>
                <a:buClrTx/>
                <a:buSzTx/>
                <a:buFontTx/>
                <a:buNone/>
                <a:tabLst/>
                <a:defRPr/>
              </a:pPr>
              <a:r>
                <a:rPr kumimoji="0" lang="en-US" sz="3809" b="0" i="0" u="none" strike="noStrike" kern="1200" cap="none" spc="0" normalizeH="0" baseline="0" noProof="0" dirty="0">
                  <a:ln>
                    <a:noFill/>
                  </a:ln>
                  <a:solidFill>
                    <a:srgbClr val="F7B4A7"/>
                  </a:solidFill>
                  <a:effectLst/>
                  <a:uLnTx/>
                  <a:uFillTx/>
                  <a:latin typeface="Josefin Sans Bold"/>
                  <a:ea typeface="+mn-ea"/>
                  <a:cs typeface="+mn-cs"/>
                </a:rPr>
                <a:t>When the user clicks "Download PDF" button, 'html2pdf.js' API is used to get contents from '</a:t>
              </a:r>
              <a:r>
                <a:rPr kumimoji="0" lang="en-US" sz="3809" b="0" i="0" u="none" strike="noStrike" kern="1200" cap="none" spc="0" normalizeH="0" baseline="0" noProof="0" dirty="0" err="1">
                  <a:ln>
                    <a:noFill/>
                  </a:ln>
                  <a:solidFill>
                    <a:srgbClr val="F7B4A7"/>
                  </a:solidFill>
                  <a:effectLst/>
                  <a:uLnTx/>
                  <a:uFillTx/>
                  <a:latin typeface="Josefin Sans Bold"/>
                  <a:ea typeface="+mn-ea"/>
                  <a:cs typeface="+mn-cs"/>
                </a:rPr>
                <a:t>pdfDiv</a:t>
              </a:r>
              <a:r>
                <a:rPr kumimoji="0" lang="en-US" sz="3809" b="0" i="0" u="none" strike="noStrike" kern="1200" cap="none" spc="0" normalizeH="0" baseline="0" noProof="0" dirty="0">
                  <a:ln>
                    <a:noFill/>
                  </a:ln>
                  <a:solidFill>
                    <a:srgbClr val="F7B4A7"/>
                  </a:solidFill>
                  <a:effectLst/>
                  <a:uLnTx/>
                  <a:uFillTx/>
                  <a:latin typeface="Josefin Sans Bold"/>
                  <a:ea typeface="+mn-ea"/>
                  <a:cs typeface="+mn-cs"/>
                </a:rPr>
                <a:t>' division and saves the pdf in the user's local storage.</a:t>
              </a:r>
            </a:p>
          </p:txBody>
        </p:sp>
        <p:sp>
          <p:nvSpPr>
            <p:cNvPr id="4" name="TextBox 4"/>
            <p:cNvSpPr txBox="1"/>
            <p:nvPr/>
          </p:nvSpPr>
          <p:spPr>
            <a:xfrm>
              <a:off x="0" y="10970895"/>
              <a:ext cx="14104407" cy="626057"/>
            </a:xfrm>
            <a:prstGeom prst="rect">
              <a:avLst/>
            </a:prstGeom>
          </p:spPr>
          <p:txBody>
            <a:bodyPr lIns="0" tIns="0" rIns="0" bIns="0" rtlCol="0" anchor="t">
              <a:spAutoFit/>
            </a:bodyPr>
            <a:lstStyle/>
            <a:p>
              <a:pPr marL="0" marR="0" lvl="0" indent="0" algn="l" defTabSz="914400" rtl="0" eaLnBrk="1" fontAlgn="auto" latinLnBrk="0" hangingPunct="1">
                <a:lnSpc>
                  <a:spcPts val="3919"/>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01822" y="1710976"/>
            <a:ext cx="3662625" cy="56426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sp>
        <p:nvSpPr>
          <p:cNvPr id="2" name="TextBox 2"/>
          <p:cNvSpPr txBox="1"/>
          <p:nvPr/>
        </p:nvSpPr>
        <p:spPr>
          <a:xfrm>
            <a:off x="946160" y="1091290"/>
            <a:ext cx="9569415" cy="2699385"/>
          </a:xfrm>
          <a:prstGeom prst="rect">
            <a:avLst/>
          </a:prstGeom>
        </p:spPr>
        <p:txBody>
          <a:bodyPr lIns="0" tIns="0" rIns="0" bIns="0" rtlCol="0" anchor="t">
            <a:spAutoFit/>
          </a:bodyPr>
          <a:lstStyle/>
          <a:p>
            <a:pPr>
              <a:lnSpc>
                <a:spcPts val="6884"/>
              </a:lnSpc>
            </a:pPr>
            <a:r>
              <a:rPr lang="en-US" sz="8100" spc="-81">
                <a:solidFill>
                  <a:srgbClr val="2B4B82"/>
                </a:solidFill>
                <a:latin typeface="Josefin Sans Bold"/>
              </a:rPr>
              <a:t>How MeetMate can change your professional lives</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43088" y="-1095217"/>
            <a:ext cx="6414740" cy="6631780"/>
          </a:xfrm>
          <a:prstGeom prst="rect">
            <a:avLst/>
          </a:prstGeom>
        </p:spPr>
      </p:pic>
      <p:sp>
        <p:nvSpPr>
          <p:cNvPr id="4" name="TextBox 4"/>
          <p:cNvSpPr txBox="1"/>
          <p:nvPr/>
        </p:nvSpPr>
        <p:spPr>
          <a:xfrm>
            <a:off x="6656712" y="6381651"/>
            <a:ext cx="4310914" cy="3472180"/>
          </a:xfrm>
          <a:prstGeom prst="rect">
            <a:avLst/>
          </a:prstGeom>
        </p:spPr>
        <p:txBody>
          <a:bodyPr lIns="0" tIns="0" rIns="0" bIns="0" rtlCol="0" anchor="t">
            <a:spAutoFit/>
          </a:bodyPr>
          <a:lstStyle/>
          <a:p>
            <a:pPr>
              <a:lnSpc>
                <a:spcPts val="3919"/>
              </a:lnSpc>
            </a:pPr>
            <a:r>
              <a:rPr lang="en-US" sz="2799">
                <a:solidFill>
                  <a:srgbClr val="2B4B82"/>
                </a:solidFill>
                <a:latin typeface="Josefin Sans Regular"/>
              </a:rPr>
              <a:t>By the ability to record screen, taking screenshot and complete speech to text of the meet, and PDF generation the user has all the variety of features for great meeting experience</a:t>
            </a:r>
          </a:p>
        </p:txBody>
      </p:sp>
      <p:sp>
        <p:nvSpPr>
          <p:cNvPr id="5" name="TextBox 5"/>
          <p:cNvSpPr txBox="1"/>
          <p:nvPr/>
        </p:nvSpPr>
        <p:spPr>
          <a:xfrm>
            <a:off x="1028700" y="4088898"/>
            <a:ext cx="4310914" cy="1429386"/>
          </a:xfrm>
          <a:prstGeom prst="rect">
            <a:avLst/>
          </a:prstGeom>
        </p:spPr>
        <p:txBody>
          <a:bodyPr lIns="0" tIns="0" rIns="0" bIns="0" rtlCol="0" anchor="t">
            <a:spAutoFit/>
          </a:bodyPr>
          <a:lstStyle/>
          <a:p>
            <a:pPr>
              <a:lnSpc>
                <a:spcPts val="5739"/>
              </a:lnSpc>
            </a:pPr>
            <a:r>
              <a:rPr lang="en-US" sz="4099">
                <a:solidFill>
                  <a:srgbClr val="2B4B82"/>
                </a:solidFill>
                <a:latin typeface="Josefin Sans Bold Bold"/>
              </a:rPr>
              <a:t>More Attentiveness</a:t>
            </a:r>
          </a:p>
        </p:txBody>
      </p:sp>
      <p:sp>
        <p:nvSpPr>
          <p:cNvPr id="6" name="TextBox 6"/>
          <p:cNvSpPr txBox="1"/>
          <p:nvPr/>
        </p:nvSpPr>
        <p:spPr>
          <a:xfrm>
            <a:off x="1028700" y="5638939"/>
            <a:ext cx="4310914" cy="3967480"/>
          </a:xfrm>
          <a:prstGeom prst="rect">
            <a:avLst/>
          </a:prstGeom>
        </p:spPr>
        <p:txBody>
          <a:bodyPr lIns="0" tIns="0" rIns="0" bIns="0" rtlCol="0" anchor="t">
            <a:spAutoFit/>
          </a:bodyPr>
          <a:lstStyle/>
          <a:p>
            <a:pPr>
              <a:lnSpc>
                <a:spcPts val="3919"/>
              </a:lnSpc>
            </a:pPr>
            <a:r>
              <a:rPr lang="en-US" sz="2799">
                <a:solidFill>
                  <a:srgbClr val="2B4B82"/>
                </a:solidFill>
                <a:latin typeface="Josefin Sans Regular"/>
              </a:rPr>
              <a:t>By monitoring your attentiveness during your meet, we tend to increase your attentive ness, and by showing you attentiveness percentage, we motivate the user to perform better</a:t>
            </a:r>
          </a:p>
        </p:txBody>
      </p:sp>
      <p:sp>
        <p:nvSpPr>
          <p:cNvPr id="7" name="TextBox 7"/>
          <p:cNvSpPr txBox="1"/>
          <p:nvPr/>
        </p:nvSpPr>
        <p:spPr>
          <a:xfrm>
            <a:off x="6656712" y="4760728"/>
            <a:ext cx="4310914" cy="1429385"/>
          </a:xfrm>
          <a:prstGeom prst="rect">
            <a:avLst/>
          </a:prstGeom>
        </p:spPr>
        <p:txBody>
          <a:bodyPr lIns="0" tIns="0" rIns="0" bIns="0" rtlCol="0" anchor="t">
            <a:spAutoFit/>
          </a:bodyPr>
          <a:lstStyle/>
          <a:p>
            <a:pPr>
              <a:lnSpc>
                <a:spcPts val="5740"/>
              </a:lnSpc>
            </a:pPr>
            <a:r>
              <a:rPr lang="en-US" sz="4100">
                <a:solidFill>
                  <a:srgbClr val="2B4B82"/>
                </a:solidFill>
                <a:latin typeface="Josefin Sans Bold Bold"/>
              </a:rPr>
              <a:t>Meeting Summary</a:t>
            </a:r>
          </a:p>
        </p:txBody>
      </p:sp>
      <p:sp>
        <p:nvSpPr>
          <p:cNvPr id="8" name="TextBox 8"/>
          <p:cNvSpPr txBox="1"/>
          <p:nvPr/>
        </p:nvSpPr>
        <p:spPr>
          <a:xfrm>
            <a:off x="11765363" y="5700296"/>
            <a:ext cx="4310914" cy="705486"/>
          </a:xfrm>
          <a:prstGeom prst="rect">
            <a:avLst/>
          </a:prstGeom>
        </p:spPr>
        <p:txBody>
          <a:bodyPr lIns="0" tIns="0" rIns="0" bIns="0" rtlCol="0" anchor="t">
            <a:spAutoFit/>
          </a:bodyPr>
          <a:lstStyle/>
          <a:p>
            <a:pPr>
              <a:lnSpc>
                <a:spcPts val="5739"/>
              </a:lnSpc>
            </a:pPr>
            <a:r>
              <a:rPr lang="en-US" sz="4099">
                <a:solidFill>
                  <a:srgbClr val="2B4B82"/>
                </a:solidFill>
                <a:latin typeface="Josefin Sans Bold Bold"/>
              </a:rPr>
              <a:t>Class Status</a:t>
            </a:r>
          </a:p>
        </p:txBody>
      </p:sp>
      <p:sp>
        <p:nvSpPr>
          <p:cNvPr id="9" name="TextBox 9"/>
          <p:cNvSpPr txBox="1"/>
          <p:nvPr/>
        </p:nvSpPr>
        <p:spPr>
          <a:xfrm>
            <a:off x="11765363" y="6648590"/>
            <a:ext cx="4310914" cy="2957830"/>
          </a:xfrm>
          <a:prstGeom prst="rect">
            <a:avLst/>
          </a:prstGeom>
        </p:spPr>
        <p:txBody>
          <a:bodyPr lIns="0" tIns="0" rIns="0" bIns="0" rtlCol="0" anchor="t">
            <a:spAutoFit/>
          </a:bodyPr>
          <a:lstStyle/>
          <a:p>
            <a:pPr>
              <a:lnSpc>
                <a:spcPts val="3920"/>
              </a:lnSpc>
            </a:pPr>
            <a:r>
              <a:rPr lang="en-US" sz="2800">
                <a:solidFill>
                  <a:srgbClr val="2B4B82"/>
                </a:solidFill>
                <a:latin typeface="Josefin Sans Regular"/>
              </a:rPr>
              <a:t>With continuous monitoring of your speech to text results, we would notify you whenver the status of the class is not good.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56147" y="5143500"/>
            <a:ext cx="4590548" cy="4114800"/>
          </a:xfrm>
          <a:prstGeom prst="rect">
            <a:avLst/>
          </a:prstGeom>
        </p:spPr>
      </p:pic>
      <p:sp>
        <p:nvSpPr>
          <p:cNvPr id="3" name="TextBox 3"/>
          <p:cNvSpPr txBox="1"/>
          <p:nvPr/>
        </p:nvSpPr>
        <p:spPr>
          <a:xfrm>
            <a:off x="1187453" y="1375698"/>
            <a:ext cx="7079577" cy="2961708"/>
          </a:xfrm>
          <a:prstGeom prst="rect">
            <a:avLst/>
          </a:prstGeom>
        </p:spPr>
        <p:txBody>
          <a:bodyPr lIns="0" tIns="0" rIns="0" bIns="0" rtlCol="0" anchor="t">
            <a:spAutoFit/>
          </a:bodyPr>
          <a:lstStyle/>
          <a:p>
            <a:pPr defTabSz="914445">
              <a:lnSpc>
                <a:spcPts val="7680"/>
              </a:lnSpc>
            </a:pPr>
            <a:r>
              <a:rPr lang="en-US" sz="6399" dirty="0">
                <a:solidFill>
                  <a:srgbClr val="94DDDE"/>
                </a:solidFill>
                <a:latin typeface="Josefin Sans Bold" pitchFamily="2" charset="0"/>
              </a:rPr>
              <a:t>How MeetMate can change your Workspace?</a:t>
            </a:r>
          </a:p>
        </p:txBody>
      </p:sp>
      <p:grpSp>
        <p:nvGrpSpPr>
          <p:cNvPr id="4" name="Group 4"/>
          <p:cNvGrpSpPr/>
          <p:nvPr/>
        </p:nvGrpSpPr>
        <p:grpSpPr>
          <a:xfrm>
            <a:off x="8040787" y="1926945"/>
            <a:ext cx="8640644" cy="6517620"/>
            <a:chOff x="0" y="-104775"/>
            <a:chExt cx="11520858" cy="8690160"/>
          </a:xfrm>
        </p:grpSpPr>
        <p:sp>
          <p:nvSpPr>
            <p:cNvPr id="5" name="TextBox 5"/>
            <p:cNvSpPr txBox="1"/>
            <p:nvPr/>
          </p:nvSpPr>
          <p:spPr>
            <a:xfrm>
              <a:off x="0" y="-104775"/>
              <a:ext cx="11520858" cy="1154932"/>
            </a:xfrm>
            <a:prstGeom prst="rect">
              <a:avLst/>
            </a:prstGeom>
          </p:spPr>
          <p:txBody>
            <a:bodyPr lIns="0" tIns="0" rIns="0" bIns="0" rtlCol="0" anchor="t">
              <a:spAutoFit/>
            </a:bodyPr>
            <a:lstStyle/>
            <a:p>
              <a:pPr defTabSz="914445">
                <a:lnSpc>
                  <a:spcPts val="7023"/>
                </a:lnSpc>
              </a:pPr>
              <a:r>
                <a:rPr lang="en-US" sz="5016">
                  <a:solidFill>
                    <a:srgbClr val="94DDDE"/>
                  </a:solidFill>
                  <a:latin typeface="Josefin Sans Bold Bold"/>
                </a:rPr>
                <a:t>More focus on attentiveness </a:t>
              </a:r>
            </a:p>
          </p:txBody>
        </p:sp>
        <p:sp>
          <p:nvSpPr>
            <p:cNvPr id="6" name="TextBox 6"/>
            <p:cNvSpPr txBox="1"/>
            <p:nvPr/>
          </p:nvSpPr>
          <p:spPr>
            <a:xfrm>
              <a:off x="0" y="1369221"/>
              <a:ext cx="11520858" cy="7216164"/>
            </a:xfrm>
            <a:prstGeom prst="rect">
              <a:avLst/>
            </a:prstGeom>
          </p:spPr>
          <p:txBody>
            <a:bodyPr lIns="0" tIns="0" rIns="0" bIns="0" rtlCol="0" anchor="t">
              <a:spAutoFit/>
            </a:bodyPr>
            <a:lstStyle/>
            <a:p>
              <a:pPr defTabSz="914445">
                <a:lnSpc>
                  <a:spcPts val="5264"/>
                </a:lnSpc>
              </a:pPr>
              <a:r>
                <a:rPr lang="en-US" sz="3759" dirty="0">
                  <a:solidFill>
                    <a:srgbClr val="FEFEFE"/>
                  </a:solidFill>
                  <a:latin typeface="Josefin Sans Regular"/>
                </a:rPr>
                <a:t>Now the company knows who pays how much attention during their worktime and by giving incentives based on Attentive Score, the productivity of the office can be increased!</a:t>
              </a:r>
            </a:p>
            <a:p>
              <a:pPr defTabSz="914445">
                <a:lnSpc>
                  <a:spcPts val="5264"/>
                </a:lnSpc>
              </a:pPr>
              <a:r>
                <a:rPr lang="en-US" sz="3759" dirty="0">
                  <a:solidFill>
                    <a:srgbClr val="FEFEFE"/>
                  </a:solidFill>
                  <a:latin typeface="Josefin Sans Regular"/>
                </a:rPr>
                <a:t>Also by studying attentiveness pattern, mental health professionals can help anyone facing attention issues!</a:t>
              </a:r>
            </a:p>
          </p:txBody>
        </p:sp>
      </p:grpSp>
    </p:spTree>
  </p:cSld>
  <p:clrMapOvr>
    <a:masterClrMapping/>
  </p:clrMapOvr>
  <mc:AlternateContent xmlns:mc="http://schemas.openxmlformats.org/markup-compatibility/2006" xmlns:p14="http://schemas.microsoft.com/office/powerpoint/2010/main">
    <mc:Choice Requires="p14">
      <p:transition spd="slow" p14:dur="2000" advTm="30018"/>
    </mc:Choice>
    <mc:Fallback xmlns="">
      <p:transition spd="slow" advTm="3001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46612" y="5287536"/>
            <a:ext cx="3359174" cy="4114800"/>
          </a:xfrm>
          <a:prstGeom prst="rect">
            <a:avLst/>
          </a:prstGeom>
        </p:spPr>
      </p:pic>
      <p:sp>
        <p:nvSpPr>
          <p:cNvPr id="3" name="TextBox 3"/>
          <p:cNvSpPr txBox="1"/>
          <p:nvPr/>
        </p:nvSpPr>
        <p:spPr>
          <a:xfrm>
            <a:off x="1187453" y="1375698"/>
            <a:ext cx="7079577" cy="2961708"/>
          </a:xfrm>
          <a:prstGeom prst="rect">
            <a:avLst/>
          </a:prstGeom>
        </p:spPr>
        <p:txBody>
          <a:bodyPr lIns="0" tIns="0" rIns="0" bIns="0" rtlCol="0" anchor="t">
            <a:spAutoFit/>
          </a:bodyPr>
          <a:lstStyle/>
          <a:p>
            <a:pPr defTabSz="914445">
              <a:lnSpc>
                <a:spcPts val="7680"/>
              </a:lnSpc>
            </a:pPr>
            <a:r>
              <a:rPr lang="en-US" sz="6399" dirty="0">
                <a:solidFill>
                  <a:srgbClr val="94DDDE"/>
                </a:solidFill>
                <a:latin typeface="Josefin Sans Bold" pitchFamily="2" charset="0"/>
              </a:rPr>
              <a:t>How MeetMate can change your Workspace?</a:t>
            </a:r>
          </a:p>
        </p:txBody>
      </p:sp>
      <p:grpSp>
        <p:nvGrpSpPr>
          <p:cNvPr id="4" name="Group 4"/>
          <p:cNvGrpSpPr/>
          <p:nvPr/>
        </p:nvGrpSpPr>
        <p:grpSpPr>
          <a:xfrm>
            <a:off x="7941805" y="1926946"/>
            <a:ext cx="8640644" cy="6517618"/>
            <a:chOff x="0" y="-104775"/>
            <a:chExt cx="11520858" cy="8690159"/>
          </a:xfrm>
        </p:grpSpPr>
        <p:sp>
          <p:nvSpPr>
            <p:cNvPr id="5" name="TextBox 5"/>
            <p:cNvSpPr txBox="1"/>
            <p:nvPr/>
          </p:nvSpPr>
          <p:spPr>
            <a:xfrm>
              <a:off x="0" y="-104775"/>
              <a:ext cx="11520858" cy="1154932"/>
            </a:xfrm>
            <a:prstGeom prst="rect">
              <a:avLst/>
            </a:prstGeom>
          </p:spPr>
          <p:txBody>
            <a:bodyPr lIns="0" tIns="0" rIns="0" bIns="0" rtlCol="0" anchor="t">
              <a:spAutoFit/>
            </a:bodyPr>
            <a:lstStyle/>
            <a:p>
              <a:pPr defTabSz="914445">
                <a:lnSpc>
                  <a:spcPts val="7023"/>
                </a:lnSpc>
              </a:pPr>
              <a:r>
                <a:rPr lang="en-US" sz="5016">
                  <a:solidFill>
                    <a:srgbClr val="94DDDE"/>
                  </a:solidFill>
                  <a:latin typeface="Josefin Sans Bold Bold"/>
                </a:rPr>
                <a:t>More focus on clarity </a:t>
              </a:r>
            </a:p>
          </p:txBody>
        </p:sp>
        <p:sp>
          <p:nvSpPr>
            <p:cNvPr id="6" name="TextBox 6"/>
            <p:cNvSpPr txBox="1"/>
            <p:nvPr/>
          </p:nvSpPr>
          <p:spPr>
            <a:xfrm>
              <a:off x="0" y="1369219"/>
              <a:ext cx="11520858" cy="7216165"/>
            </a:xfrm>
            <a:prstGeom prst="rect">
              <a:avLst/>
            </a:prstGeom>
          </p:spPr>
          <p:txBody>
            <a:bodyPr lIns="0" tIns="0" rIns="0" bIns="0" rtlCol="0" anchor="t">
              <a:spAutoFit/>
            </a:bodyPr>
            <a:lstStyle/>
            <a:p>
              <a:pPr defTabSz="914445">
                <a:lnSpc>
                  <a:spcPts val="5264"/>
                </a:lnSpc>
              </a:pPr>
              <a:r>
                <a:rPr lang="en-US" sz="3759" dirty="0">
                  <a:solidFill>
                    <a:srgbClr val="FEFEFE"/>
                  </a:solidFill>
                  <a:latin typeface="Josefin Sans Regular"/>
                </a:rPr>
                <a:t>Sometimes miscommunication can lead to wrong decisions and this is where MeetMate comes in, equipped with useful technologies makes sure that you are always clear about everything.</a:t>
              </a:r>
            </a:p>
            <a:p>
              <a:pPr defTabSz="914445">
                <a:lnSpc>
                  <a:spcPts val="5264"/>
                </a:lnSpc>
              </a:pPr>
              <a:r>
                <a:rPr lang="en-US" sz="3759" dirty="0">
                  <a:solidFill>
                    <a:srgbClr val="FEFEFE"/>
                  </a:solidFill>
                  <a:latin typeface="Josefin Sans Regular"/>
                </a:rPr>
                <a:t>This would help in increasing efficiency of various organizations and decision making would be accurate! </a:t>
              </a:r>
            </a:p>
          </p:txBody>
        </p:sp>
      </p:grpSp>
    </p:spTree>
  </p:cSld>
  <p:clrMapOvr>
    <a:masterClrMapping/>
  </p:clrMapOvr>
  <mc:AlternateContent xmlns:mc="http://schemas.openxmlformats.org/markup-compatibility/2006" xmlns:p14="http://schemas.microsoft.com/office/powerpoint/2010/main">
    <mc:Choice Requires="p14">
      <p:transition spd="slow" p14:dur="2000" advTm="27339"/>
    </mc:Choice>
    <mc:Fallback xmlns="">
      <p:transition spd="slow" advTm="2733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476342" y="1951228"/>
            <a:ext cx="6338112" cy="6384545"/>
          </a:xfrm>
          <a:prstGeom prst="rect">
            <a:avLst/>
          </a:prstGeom>
        </p:spPr>
      </p:pic>
      <p:sp>
        <p:nvSpPr>
          <p:cNvPr id="3" name="TextBox 3"/>
          <p:cNvSpPr txBox="1"/>
          <p:nvPr/>
        </p:nvSpPr>
        <p:spPr>
          <a:xfrm>
            <a:off x="1064070" y="1997357"/>
            <a:ext cx="9678948" cy="6343650"/>
          </a:xfrm>
          <a:prstGeom prst="rect">
            <a:avLst/>
          </a:prstGeom>
        </p:spPr>
        <p:txBody>
          <a:bodyPr lIns="0" tIns="0" rIns="0" bIns="0" rtlCol="0" anchor="t">
            <a:spAutoFit/>
          </a:bodyPr>
          <a:lstStyle/>
          <a:p>
            <a:pPr algn="ctr">
              <a:lnSpc>
                <a:spcPts val="12599"/>
              </a:lnSpc>
            </a:pPr>
            <a:r>
              <a:rPr lang="en-US" sz="9000">
                <a:solidFill>
                  <a:srgbClr val="F7B4A7"/>
                </a:solidFill>
                <a:latin typeface="Josefin Sans Bold"/>
              </a:rPr>
              <a:t>MeetMate surely</a:t>
            </a:r>
          </a:p>
          <a:p>
            <a:pPr algn="ctr">
              <a:lnSpc>
                <a:spcPts val="12599"/>
              </a:lnSpc>
            </a:pPr>
            <a:r>
              <a:rPr lang="en-US" sz="9000">
                <a:solidFill>
                  <a:srgbClr val="F7B4A7"/>
                </a:solidFill>
                <a:latin typeface="Josefin Sans Bold"/>
              </a:rPr>
              <a:t>helps you in your </a:t>
            </a:r>
          </a:p>
          <a:p>
            <a:pPr algn="ctr">
              <a:lnSpc>
                <a:spcPts val="12599"/>
              </a:lnSpc>
            </a:pPr>
            <a:r>
              <a:rPr lang="en-US" sz="9000">
                <a:solidFill>
                  <a:srgbClr val="F7B4A7"/>
                </a:solidFill>
                <a:latin typeface="Josefin Sans Bold"/>
              </a:rPr>
              <a:t>professional</a:t>
            </a:r>
          </a:p>
          <a:p>
            <a:pPr algn="ctr">
              <a:lnSpc>
                <a:spcPts val="12599"/>
              </a:lnSpc>
            </a:pPr>
            <a:r>
              <a:rPr lang="en-US" sz="9000">
                <a:solidFill>
                  <a:srgbClr val="F7B4A7"/>
                </a:solidFill>
                <a:latin typeface="Josefin Sans Bold"/>
              </a:rPr>
              <a:t>progress!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370694" y="2660798"/>
            <a:ext cx="6508390" cy="6709028"/>
            <a:chOff x="0" y="0"/>
            <a:chExt cx="8677854" cy="8945371"/>
          </a:xfrm>
        </p:grpSpPr>
        <p:sp>
          <p:nvSpPr>
            <p:cNvPr id="3" name="TextBox 3"/>
            <p:cNvSpPr txBox="1"/>
            <p:nvPr/>
          </p:nvSpPr>
          <p:spPr>
            <a:xfrm>
              <a:off x="0" y="-19050"/>
              <a:ext cx="8677854" cy="2620010"/>
            </a:xfrm>
            <a:prstGeom prst="rect">
              <a:avLst/>
            </a:prstGeom>
          </p:spPr>
          <p:txBody>
            <a:bodyPr lIns="0" tIns="0" rIns="0" bIns="0" rtlCol="0" anchor="t">
              <a:spAutoFit/>
            </a:bodyPr>
            <a:lstStyle/>
            <a:p>
              <a:pPr>
                <a:lnSpc>
                  <a:spcPts val="7680"/>
                </a:lnSpc>
              </a:pPr>
              <a:r>
                <a:rPr lang="en-US" sz="6400">
                  <a:solidFill>
                    <a:srgbClr val="2B4B82"/>
                  </a:solidFill>
                  <a:latin typeface="Josefin Sans Bold Bold"/>
                </a:rPr>
                <a:t>Traditional Online Meets</a:t>
              </a:r>
            </a:p>
          </p:txBody>
        </p:sp>
        <p:sp>
          <p:nvSpPr>
            <p:cNvPr id="4" name="TextBox 4"/>
            <p:cNvSpPr txBox="1"/>
            <p:nvPr/>
          </p:nvSpPr>
          <p:spPr>
            <a:xfrm>
              <a:off x="0" y="3236508"/>
              <a:ext cx="8677854" cy="5708863"/>
            </a:xfrm>
            <a:prstGeom prst="rect">
              <a:avLst/>
            </a:prstGeom>
          </p:spPr>
          <p:txBody>
            <a:bodyPr lIns="0" tIns="0" rIns="0" bIns="0" rtlCol="0" anchor="t">
              <a:spAutoFit/>
            </a:bodyPr>
            <a:lstStyle/>
            <a:p>
              <a:pPr marL="755644" lvl="1" indent="-377822">
                <a:lnSpc>
                  <a:spcPts val="4899"/>
                </a:lnSpc>
                <a:buFont typeface="Arial"/>
                <a:buChar char="•"/>
              </a:pPr>
              <a:r>
                <a:rPr lang="en-US" sz="3499">
                  <a:solidFill>
                    <a:srgbClr val="2B4B82"/>
                  </a:solidFill>
                  <a:latin typeface="Josefin Sans Regular"/>
                </a:rPr>
                <a:t>Troublesome Note Making</a:t>
              </a:r>
            </a:p>
            <a:p>
              <a:pPr marL="755644" lvl="1" indent="-377822">
                <a:lnSpc>
                  <a:spcPts val="4899"/>
                </a:lnSpc>
                <a:buFont typeface="Arial"/>
                <a:buChar char="•"/>
              </a:pPr>
              <a:r>
                <a:rPr lang="en-US" sz="3499">
                  <a:solidFill>
                    <a:srgbClr val="2B4B82"/>
                  </a:solidFill>
                  <a:latin typeface="Josefin Sans Regular"/>
                </a:rPr>
                <a:t>Less Motivation</a:t>
              </a:r>
            </a:p>
            <a:p>
              <a:pPr marL="755644" lvl="1" indent="-377822">
                <a:lnSpc>
                  <a:spcPts val="4899"/>
                </a:lnSpc>
                <a:buFont typeface="Arial"/>
                <a:buChar char="•"/>
              </a:pPr>
              <a:r>
                <a:rPr lang="en-US" sz="3499">
                  <a:solidFill>
                    <a:srgbClr val="2B4B82"/>
                  </a:solidFill>
                  <a:latin typeface="Josefin Sans Regular"/>
                </a:rPr>
                <a:t>Low Attentiveness</a:t>
              </a:r>
            </a:p>
            <a:p>
              <a:pPr marL="755644" lvl="1" indent="-377822">
                <a:lnSpc>
                  <a:spcPts val="4899"/>
                </a:lnSpc>
                <a:buFont typeface="Arial"/>
                <a:buChar char="•"/>
              </a:pPr>
              <a:r>
                <a:rPr lang="en-US" sz="3499">
                  <a:solidFill>
                    <a:srgbClr val="2B4B82"/>
                  </a:solidFill>
                  <a:latin typeface="Josefin Sans Regular"/>
                </a:rPr>
                <a:t>Clutter of of large minutes of meeting</a:t>
              </a:r>
            </a:p>
            <a:p>
              <a:pPr marL="755644" lvl="1" indent="-377822">
                <a:lnSpc>
                  <a:spcPts val="4899"/>
                </a:lnSpc>
                <a:buFont typeface="Arial"/>
                <a:buChar char="•"/>
              </a:pPr>
              <a:r>
                <a:rPr lang="en-US" sz="3499">
                  <a:solidFill>
                    <a:srgbClr val="2B4B82"/>
                  </a:solidFill>
                  <a:latin typeface="Josefin Sans Regular"/>
                </a:rPr>
                <a:t>Meeting recording on the mercy of the host</a:t>
              </a:r>
            </a:p>
          </p:txBody>
        </p:sp>
      </p:grpSp>
      <p:sp>
        <p:nvSpPr>
          <p:cNvPr id="5" name="TextBox 5"/>
          <p:cNvSpPr txBox="1"/>
          <p:nvPr/>
        </p:nvSpPr>
        <p:spPr>
          <a:xfrm>
            <a:off x="10104502" y="2641748"/>
            <a:ext cx="6872165" cy="1969770"/>
          </a:xfrm>
          <a:prstGeom prst="rect">
            <a:avLst/>
          </a:prstGeom>
        </p:spPr>
        <p:txBody>
          <a:bodyPr lIns="0" tIns="0" rIns="0" bIns="0" rtlCol="0" anchor="t">
            <a:spAutoFit/>
          </a:bodyPr>
          <a:lstStyle/>
          <a:p>
            <a:pPr>
              <a:lnSpc>
                <a:spcPts val="7680"/>
              </a:lnSpc>
            </a:pPr>
            <a:r>
              <a:rPr lang="en-US" sz="6399">
                <a:solidFill>
                  <a:srgbClr val="2B4B82"/>
                </a:solidFill>
                <a:latin typeface="Josefin Sans Bold Bold"/>
              </a:rPr>
              <a:t>Online Meets with MeetMate</a:t>
            </a:r>
          </a:p>
        </p:txBody>
      </p:sp>
      <p:sp>
        <p:nvSpPr>
          <p:cNvPr id="6" name="TextBox 6"/>
          <p:cNvSpPr txBox="1"/>
          <p:nvPr/>
        </p:nvSpPr>
        <p:spPr>
          <a:xfrm>
            <a:off x="10104502" y="5071510"/>
            <a:ext cx="6872165" cy="4376198"/>
          </a:xfrm>
          <a:prstGeom prst="rect">
            <a:avLst/>
          </a:prstGeom>
        </p:spPr>
        <p:txBody>
          <a:bodyPr lIns="0" tIns="0" rIns="0" bIns="0" rtlCol="0" anchor="t">
            <a:spAutoFit/>
          </a:bodyPr>
          <a:lstStyle/>
          <a:p>
            <a:pPr marL="755644" lvl="1" indent="-377822">
              <a:lnSpc>
                <a:spcPts val="4899"/>
              </a:lnSpc>
              <a:buFont typeface="Arial"/>
              <a:buChar char="•"/>
            </a:pPr>
            <a:r>
              <a:rPr lang="en-US" sz="3499" dirty="0">
                <a:solidFill>
                  <a:srgbClr val="2B4B82"/>
                </a:solidFill>
                <a:latin typeface="Josefin Sans Regular"/>
              </a:rPr>
              <a:t>Smooth Note making process</a:t>
            </a:r>
          </a:p>
          <a:p>
            <a:pPr marL="755644" lvl="1" indent="-377822">
              <a:lnSpc>
                <a:spcPts val="4899"/>
              </a:lnSpc>
              <a:buFont typeface="Arial"/>
              <a:buChar char="•"/>
            </a:pPr>
            <a:r>
              <a:rPr lang="en-US" sz="3499" dirty="0">
                <a:solidFill>
                  <a:srgbClr val="2B4B82"/>
                </a:solidFill>
                <a:latin typeface="Josefin Sans Regular"/>
              </a:rPr>
              <a:t>Live Attentiveness Tracking</a:t>
            </a:r>
          </a:p>
          <a:p>
            <a:pPr marL="755644" lvl="1" indent="-377822">
              <a:lnSpc>
                <a:spcPts val="4899"/>
              </a:lnSpc>
              <a:buFont typeface="Arial"/>
              <a:buChar char="•"/>
            </a:pPr>
            <a:r>
              <a:rPr lang="en-US" sz="3499" dirty="0">
                <a:solidFill>
                  <a:srgbClr val="2B4B82"/>
                </a:solidFill>
                <a:latin typeface="Josefin Sans Regular"/>
              </a:rPr>
              <a:t>Complete Speech to text</a:t>
            </a:r>
          </a:p>
          <a:p>
            <a:pPr marL="755644" lvl="1" indent="-377822">
              <a:lnSpc>
                <a:spcPts val="4899"/>
              </a:lnSpc>
              <a:buFont typeface="Arial"/>
              <a:buChar char="•"/>
            </a:pPr>
            <a:r>
              <a:rPr lang="en-US" sz="3499" dirty="0">
                <a:solidFill>
                  <a:srgbClr val="2B4B82"/>
                </a:solidFill>
                <a:latin typeface="Josefin Sans Regular"/>
              </a:rPr>
              <a:t>Fast Screenshot</a:t>
            </a:r>
          </a:p>
          <a:p>
            <a:pPr marL="755644" lvl="1" indent="-377822">
              <a:lnSpc>
                <a:spcPts val="4899"/>
              </a:lnSpc>
              <a:buFont typeface="Arial"/>
              <a:buChar char="•"/>
            </a:pPr>
            <a:r>
              <a:rPr lang="en-US" sz="3499" dirty="0">
                <a:solidFill>
                  <a:srgbClr val="2B4B82"/>
                </a:solidFill>
                <a:latin typeface="Josefin Sans Regular"/>
              </a:rPr>
              <a:t>Quick Screen Recording</a:t>
            </a:r>
          </a:p>
          <a:p>
            <a:pPr marL="755644" lvl="1" indent="-377822">
              <a:lnSpc>
                <a:spcPts val="4899"/>
              </a:lnSpc>
              <a:buFont typeface="Arial"/>
              <a:buChar char="•"/>
            </a:pPr>
            <a:r>
              <a:rPr lang="en-US" sz="3499" dirty="0">
                <a:solidFill>
                  <a:srgbClr val="2B4B82"/>
                </a:solidFill>
                <a:latin typeface="Josefin Sans Regular"/>
              </a:rPr>
              <a:t>Class Status Warning</a:t>
            </a:r>
          </a:p>
          <a:p>
            <a:pPr marL="755644" lvl="1" indent="-377822">
              <a:lnSpc>
                <a:spcPts val="4899"/>
              </a:lnSpc>
              <a:buFont typeface="Arial"/>
              <a:buChar char="•"/>
            </a:pPr>
            <a:r>
              <a:rPr lang="en-US" sz="3499" dirty="0">
                <a:solidFill>
                  <a:srgbClr val="2B4B82"/>
                </a:solidFill>
                <a:latin typeface="Josefin Sans Regular"/>
              </a:rPr>
              <a:t>Full PDF Generation</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963412"/>
            <a:ext cx="4597438" cy="2842053"/>
          </a:xfrm>
          <a:prstGeom prst="rect">
            <a:avLst/>
          </a:prstGeom>
        </p:spPr>
      </p:pic>
      <p:pic>
        <p:nvPicPr>
          <p:cNvPr id="8"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0551837" y="390596"/>
            <a:ext cx="2076668" cy="1276207"/>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138681" y="-2447996"/>
            <a:ext cx="3837986" cy="4114800"/>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4994246" y="-3759204"/>
            <a:ext cx="5357753" cy="559158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51764" y="1107505"/>
            <a:ext cx="3489749" cy="286159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90793" y="4342478"/>
            <a:ext cx="4618653" cy="4114800"/>
          </a:xfrm>
          <a:prstGeom prst="rect">
            <a:avLst/>
          </a:prstGeom>
        </p:spPr>
      </p:pic>
      <p:sp>
        <p:nvSpPr>
          <p:cNvPr id="4" name="TextBox 4"/>
          <p:cNvSpPr txBox="1"/>
          <p:nvPr/>
        </p:nvSpPr>
        <p:spPr>
          <a:xfrm>
            <a:off x="8515267" y="3692873"/>
            <a:ext cx="8744036" cy="4980466"/>
          </a:xfrm>
          <a:prstGeom prst="rect">
            <a:avLst/>
          </a:prstGeom>
        </p:spPr>
        <p:txBody>
          <a:bodyPr lIns="0" tIns="0" rIns="0" bIns="0" rtlCol="0" anchor="t">
            <a:spAutoFit/>
          </a:bodyPr>
          <a:lstStyle/>
          <a:p>
            <a:pPr marL="944486" lvl="1" indent="-472242" defTabSz="914445">
              <a:lnSpc>
                <a:spcPts val="7917"/>
              </a:lnSpc>
              <a:buFont typeface="Arial"/>
              <a:buChar char="•"/>
            </a:pPr>
            <a:r>
              <a:rPr lang="en-US" sz="4374" dirty="0">
                <a:solidFill>
                  <a:srgbClr val="2B4B82"/>
                </a:solidFill>
                <a:latin typeface="Josefin Sans Bold" pitchFamily="2" charset="0"/>
              </a:rPr>
              <a:t>A Great Opportunity</a:t>
            </a:r>
          </a:p>
          <a:p>
            <a:pPr marL="944486" lvl="1" indent="-472242" defTabSz="914445">
              <a:lnSpc>
                <a:spcPts val="7917"/>
              </a:lnSpc>
              <a:buFont typeface="Arial"/>
              <a:buChar char="•"/>
            </a:pPr>
            <a:r>
              <a:rPr lang="en-US" sz="4374" dirty="0">
                <a:solidFill>
                  <a:srgbClr val="2B4B82"/>
                </a:solidFill>
                <a:latin typeface="Josefin Sans Bold" pitchFamily="2" charset="0"/>
              </a:rPr>
              <a:t>A Great Mentor</a:t>
            </a:r>
          </a:p>
          <a:p>
            <a:pPr marL="944486" lvl="1" indent="-472242" defTabSz="914445">
              <a:lnSpc>
                <a:spcPts val="7917"/>
              </a:lnSpc>
              <a:buFont typeface="Arial"/>
              <a:buChar char="•"/>
            </a:pPr>
            <a:r>
              <a:rPr lang="en-US" sz="4374" dirty="0">
                <a:solidFill>
                  <a:srgbClr val="2B4B82"/>
                </a:solidFill>
                <a:latin typeface="Josefin Sans Bold" pitchFamily="2" charset="0"/>
              </a:rPr>
              <a:t>A Great Team</a:t>
            </a:r>
          </a:p>
          <a:p>
            <a:pPr marL="944486" lvl="1" indent="-472242" defTabSz="914445">
              <a:lnSpc>
                <a:spcPts val="7917"/>
              </a:lnSpc>
              <a:buFont typeface="Arial"/>
              <a:buChar char="•"/>
            </a:pPr>
            <a:r>
              <a:rPr lang="en-US" sz="4374" dirty="0">
                <a:solidFill>
                  <a:srgbClr val="2B4B82"/>
                </a:solidFill>
                <a:latin typeface="Josefin Sans Bold" pitchFamily="2" charset="0"/>
              </a:rPr>
              <a:t>A Great Learning</a:t>
            </a:r>
          </a:p>
          <a:p>
            <a:pPr marL="944486" lvl="1" indent="-472242" defTabSz="914445">
              <a:lnSpc>
                <a:spcPts val="7917"/>
              </a:lnSpc>
              <a:buFont typeface="Arial"/>
              <a:buChar char="•"/>
            </a:pPr>
            <a:r>
              <a:rPr lang="en-US" sz="4374" dirty="0">
                <a:solidFill>
                  <a:srgbClr val="2B4B82"/>
                </a:solidFill>
                <a:latin typeface="Josefin Sans Bold" pitchFamily="2" charset="0"/>
              </a:rPr>
              <a:t>A Great Project</a:t>
            </a:r>
          </a:p>
        </p:txBody>
      </p:sp>
      <p:sp>
        <p:nvSpPr>
          <p:cNvPr id="5" name="TextBox 5"/>
          <p:cNvSpPr txBox="1"/>
          <p:nvPr/>
        </p:nvSpPr>
        <p:spPr>
          <a:xfrm>
            <a:off x="7589423" y="1499225"/>
            <a:ext cx="10255091" cy="1508105"/>
          </a:xfrm>
          <a:prstGeom prst="rect">
            <a:avLst/>
          </a:prstGeom>
        </p:spPr>
        <p:txBody>
          <a:bodyPr lIns="0" tIns="0" rIns="0" bIns="0" rtlCol="0" anchor="t">
            <a:spAutoFit/>
          </a:bodyPr>
          <a:lstStyle/>
          <a:p>
            <a:pPr algn="ctr" defTabSz="914445">
              <a:lnSpc>
                <a:spcPts val="12180"/>
              </a:lnSpc>
            </a:pPr>
            <a:r>
              <a:rPr lang="en-US" sz="8700" dirty="0">
                <a:solidFill>
                  <a:srgbClr val="2B4B82"/>
                </a:solidFill>
                <a:latin typeface="Josefin Sans Bold" pitchFamily="2" charset="0"/>
              </a:rPr>
              <a:t>Final Words</a:t>
            </a:r>
          </a:p>
        </p:txBody>
      </p:sp>
    </p:spTree>
  </p:cSld>
  <p:clrMapOvr>
    <a:masterClrMapping/>
  </p:clrMapOvr>
  <mc:AlternateContent xmlns:mc="http://schemas.openxmlformats.org/markup-compatibility/2006" xmlns:p14="http://schemas.microsoft.com/office/powerpoint/2010/main">
    <mc:Choice Requires="p14">
      <p:transition spd="slow" p14:dur="2000" advTm="40802"/>
    </mc:Choice>
    <mc:Fallback xmlns="">
      <p:transition spd="slow" advTm="4080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929434" y="1734512"/>
            <a:ext cx="7165867" cy="2367914"/>
          </a:xfrm>
          <a:prstGeom prst="rect">
            <a:avLst/>
          </a:prstGeom>
        </p:spPr>
        <p:txBody>
          <a:bodyPr lIns="0" tIns="0" rIns="0" bIns="0" rtlCol="0" anchor="t">
            <a:spAutoFit/>
          </a:bodyPr>
          <a:lstStyle/>
          <a:p>
            <a:pPr>
              <a:lnSpc>
                <a:spcPts val="9134"/>
              </a:lnSpc>
            </a:pPr>
            <a:r>
              <a:rPr lang="en-US" sz="8699">
                <a:solidFill>
                  <a:srgbClr val="F7B4A7"/>
                </a:solidFill>
                <a:latin typeface="Josefin Sans Bold Bold"/>
              </a:rPr>
              <a:t>Features of MeetMate</a:t>
            </a:r>
          </a:p>
        </p:txBody>
      </p:sp>
      <p:sp>
        <p:nvSpPr>
          <p:cNvPr id="3" name="TextBox 3"/>
          <p:cNvSpPr txBox="1"/>
          <p:nvPr/>
        </p:nvSpPr>
        <p:spPr>
          <a:xfrm>
            <a:off x="1028700" y="4990493"/>
            <a:ext cx="6967335" cy="3258820"/>
          </a:xfrm>
          <a:prstGeom prst="rect">
            <a:avLst/>
          </a:prstGeom>
        </p:spPr>
        <p:txBody>
          <a:bodyPr lIns="0" tIns="0" rIns="0" bIns="0" rtlCol="0" anchor="t">
            <a:spAutoFit/>
          </a:bodyPr>
          <a:lstStyle/>
          <a:p>
            <a:pPr>
              <a:lnSpc>
                <a:spcPts val="5179"/>
              </a:lnSpc>
            </a:pPr>
            <a:r>
              <a:rPr lang="en-US" sz="3699">
                <a:solidFill>
                  <a:srgbClr val="94DDDE"/>
                </a:solidFill>
                <a:latin typeface="Josefin Sans Regular"/>
              </a:rPr>
              <a:t>We tried our best to make MeetMate practical, feature rich, user friendly and also something eye pleasing!</a:t>
            </a:r>
          </a:p>
          <a:p>
            <a:pPr>
              <a:lnSpc>
                <a:spcPts val="5179"/>
              </a:lnSpc>
            </a:pPr>
            <a:r>
              <a:rPr lang="en-US" sz="3699">
                <a:solidFill>
                  <a:srgbClr val="94DDDE"/>
                </a:solidFill>
                <a:latin typeface="Josefin Sans Regular"/>
              </a:rPr>
              <a:t> </a:t>
            </a:r>
          </a:p>
        </p:txBody>
      </p:sp>
      <p:grpSp>
        <p:nvGrpSpPr>
          <p:cNvPr id="4" name="Group 4"/>
          <p:cNvGrpSpPr/>
          <p:nvPr/>
        </p:nvGrpSpPr>
        <p:grpSpPr>
          <a:xfrm>
            <a:off x="7822031" y="2061055"/>
            <a:ext cx="9437269" cy="6497954"/>
            <a:chOff x="0" y="0"/>
            <a:chExt cx="12583026" cy="8663939"/>
          </a:xfrm>
        </p:grpSpPr>
        <p:sp>
          <p:nvSpPr>
            <p:cNvPr id="5" name="TextBox 5"/>
            <p:cNvSpPr txBox="1"/>
            <p:nvPr/>
          </p:nvSpPr>
          <p:spPr>
            <a:xfrm>
              <a:off x="9664635" y="396377"/>
              <a:ext cx="2894310" cy="777468"/>
            </a:xfrm>
            <a:prstGeom prst="rect">
              <a:avLst/>
            </a:prstGeom>
          </p:spPr>
          <p:txBody>
            <a:bodyPr lIns="0" tIns="0" rIns="0" bIns="0" rtlCol="0" anchor="t">
              <a:spAutoFit/>
            </a:bodyPr>
            <a:lstStyle/>
            <a:p>
              <a:pPr algn="ctr">
                <a:lnSpc>
                  <a:spcPts val="2381"/>
                </a:lnSpc>
              </a:pPr>
              <a:r>
                <a:rPr lang="en-US" sz="1700">
                  <a:solidFill>
                    <a:srgbClr val="FFFFFF"/>
                  </a:solidFill>
                  <a:latin typeface="Open Sans Light"/>
                </a:rPr>
                <a:t>Attentiveness Tracking</a:t>
              </a:r>
            </a:p>
            <a:p>
              <a:pPr algn="ctr">
                <a:lnSpc>
                  <a:spcPts val="2381"/>
                </a:lnSpc>
              </a:pPr>
              <a:r>
                <a:rPr lang="en-US" sz="1700">
                  <a:solidFill>
                    <a:srgbClr val="FFFFFF"/>
                  </a:solidFill>
                  <a:latin typeface="Open Sans Light"/>
                </a:rPr>
                <a:t>22.2%</a:t>
              </a:r>
            </a:p>
          </p:txBody>
        </p:sp>
        <p:sp>
          <p:nvSpPr>
            <p:cNvPr id="6" name="TextBox 6"/>
            <p:cNvSpPr txBox="1"/>
            <p:nvPr/>
          </p:nvSpPr>
          <p:spPr>
            <a:xfrm>
              <a:off x="10613468" y="5777481"/>
              <a:ext cx="1969557" cy="777468"/>
            </a:xfrm>
            <a:prstGeom prst="rect">
              <a:avLst/>
            </a:prstGeom>
          </p:spPr>
          <p:txBody>
            <a:bodyPr lIns="0" tIns="0" rIns="0" bIns="0" rtlCol="0" anchor="t">
              <a:spAutoFit/>
            </a:bodyPr>
            <a:lstStyle/>
            <a:p>
              <a:pPr algn="ctr">
                <a:lnSpc>
                  <a:spcPts val="2381"/>
                </a:lnSpc>
              </a:pPr>
              <a:r>
                <a:rPr lang="en-US" sz="1700">
                  <a:solidFill>
                    <a:srgbClr val="FFFFFF"/>
                  </a:solidFill>
                  <a:latin typeface="Open Sans Light"/>
                </a:rPr>
                <a:t>Speech To Text</a:t>
              </a:r>
            </a:p>
            <a:p>
              <a:pPr algn="ctr">
                <a:lnSpc>
                  <a:spcPts val="2381"/>
                </a:lnSpc>
              </a:pPr>
              <a:r>
                <a:rPr lang="en-US" sz="1700">
                  <a:solidFill>
                    <a:srgbClr val="FFFFFF"/>
                  </a:solidFill>
                  <a:latin typeface="Open Sans Light"/>
                </a:rPr>
                <a:t>22.2%</a:t>
              </a:r>
            </a:p>
          </p:txBody>
        </p:sp>
        <p:sp>
          <p:nvSpPr>
            <p:cNvPr id="7" name="TextBox 7"/>
            <p:cNvSpPr txBox="1"/>
            <p:nvPr/>
          </p:nvSpPr>
          <p:spPr>
            <a:xfrm>
              <a:off x="2756846" y="-28575"/>
              <a:ext cx="2050567" cy="777468"/>
            </a:xfrm>
            <a:prstGeom prst="rect">
              <a:avLst/>
            </a:prstGeom>
          </p:spPr>
          <p:txBody>
            <a:bodyPr lIns="0" tIns="0" rIns="0" bIns="0" rtlCol="0" anchor="t">
              <a:spAutoFit/>
            </a:bodyPr>
            <a:lstStyle/>
            <a:p>
              <a:pPr algn="ctr">
                <a:lnSpc>
                  <a:spcPts val="2381"/>
                </a:lnSpc>
              </a:pPr>
              <a:r>
                <a:rPr lang="en-US" sz="1700">
                  <a:solidFill>
                    <a:srgbClr val="FFFFFF"/>
                  </a:solidFill>
                  <a:latin typeface="Open Sans Light"/>
                </a:rPr>
                <a:t>PDF Generation</a:t>
              </a:r>
            </a:p>
            <a:p>
              <a:pPr algn="ctr">
                <a:lnSpc>
                  <a:spcPts val="2381"/>
                </a:lnSpc>
              </a:pPr>
              <a:r>
                <a:rPr lang="en-US" sz="1700">
                  <a:solidFill>
                    <a:srgbClr val="FFFFFF"/>
                  </a:solidFill>
                  <a:latin typeface="Open Sans Light"/>
                </a:rPr>
                <a:t>16.7%</a:t>
              </a:r>
            </a:p>
          </p:txBody>
        </p:sp>
        <p:sp>
          <p:nvSpPr>
            <p:cNvPr id="8" name="TextBox 8"/>
            <p:cNvSpPr txBox="1"/>
            <p:nvPr/>
          </p:nvSpPr>
          <p:spPr>
            <a:xfrm>
              <a:off x="5426701" y="7886471"/>
              <a:ext cx="2270870" cy="777468"/>
            </a:xfrm>
            <a:prstGeom prst="rect">
              <a:avLst/>
            </a:prstGeom>
          </p:spPr>
          <p:txBody>
            <a:bodyPr lIns="0" tIns="0" rIns="0" bIns="0" rtlCol="0" anchor="t">
              <a:spAutoFit/>
            </a:bodyPr>
            <a:lstStyle/>
            <a:p>
              <a:pPr algn="ctr">
                <a:lnSpc>
                  <a:spcPts val="2381"/>
                </a:lnSpc>
              </a:pPr>
              <a:r>
                <a:rPr lang="en-US" sz="1700">
                  <a:solidFill>
                    <a:srgbClr val="FFFFFF"/>
                  </a:solidFill>
                  <a:latin typeface="Open Sans Light"/>
                </a:rPr>
                <a:t>Screen Recording</a:t>
              </a:r>
            </a:p>
            <a:p>
              <a:pPr algn="ctr">
                <a:lnSpc>
                  <a:spcPts val="2381"/>
                </a:lnSpc>
              </a:pPr>
              <a:r>
                <a:rPr lang="en-US" sz="1700">
                  <a:solidFill>
                    <a:srgbClr val="FFFFFF"/>
                  </a:solidFill>
                  <a:latin typeface="Open Sans Light"/>
                </a:rPr>
                <a:t>13.9%</a:t>
              </a:r>
            </a:p>
          </p:txBody>
        </p:sp>
        <p:sp>
          <p:nvSpPr>
            <p:cNvPr id="9" name="TextBox 9"/>
            <p:cNvSpPr txBox="1"/>
            <p:nvPr/>
          </p:nvSpPr>
          <p:spPr>
            <a:xfrm>
              <a:off x="0" y="3281876"/>
              <a:ext cx="2698423" cy="777468"/>
            </a:xfrm>
            <a:prstGeom prst="rect">
              <a:avLst/>
            </a:prstGeom>
          </p:spPr>
          <p:txBody>
            <a:bodyPr lIns="0" tIns="0" rIns="0" bIns="0" rtlCol="0" anchor="t">
              <a:spAutoFit/>
            </a:bodyPr>
            <a:lstStyle/>
            <a:p>
              <a:pPr algn="ctr">
                <a:lnSpc>
                  <a:spcPts val="2381"/>
                </a:lnSpc>
              </a:pPr>
              <a:r>
                <a:rPr lang="en-US" sz="1700">
                  <a:solidFill>
                    <a:srgbClr val="FFFFFF"/>
                  </a:solidFill>
                  <a:latin typeface="Open Sans Light"/>
                </a:rPr>
                <a:t>Class Status Warning</a:t>
              </a:r>
            </a:p>
            <a:p>
              <a:pPr algn="ctr">
                <a:lnSpc>
                  <a:spcPts val="2381"/>
                </a:lnSpc>
              </a:pPr>
              <a:r>
                <a:rPr lang="en-US" sz="1700">
                  <a:solidFill>
                    <a:srgbClr val="FFFFFF"/>
                  </a:solidFill>
                  <a:latin typeface="Open Sans Light"/>
                </a:rPr>
                <a:t>13.9%</a:t>
              </a:r>
            </a:p>
          </p:txBody>
        </p:sp>
        <p:sp>
          <p:nvSpPr>
            <p:cNvPr id="10" name="TextBox 10"/>
            <p:cNvSpPr txBox="1"/>
            <p:nvPr/>
          </p:nvSpPr>
          <p:spPr>
            <a:xfrm>
              <a:off x="2215305" y="6384375"/>
              <a:ext cx="1461332" cy="777468"/>
            </a:xfrm>
            <a:prstGeom prst="rect">
              <a:avLst/>
            </a:prstGeom>
          </p:spPr>
          <p:txBody>
            <a:bodyPr lIns="0" tIns="0" rIns="0" bIns="0" rtlCol="0" anchor="t">
              <a:spAutoFit/>
            </a:bodyPr>
            <a:lstStyle/>
            <a:p>
              <a:pPr algn="ctr">
                <a:lnSpc>
                  <a:spcPts val="2381"/>
                </a:lnSpc>
              </a:pPr>
              <a:r>
                <a:rPr lang="en-US" sz="1700">
                  <a:solidFill>
                    <a:srgbClr val="FFFFFF"/>
                  </a:solidFill>
                  <a:latin typeface="Open Sans Light"/>
                </a:rPr>
                <a:t>Screenshot</a:t>
              </a:r>
            </a:p>
            <a:p>
              <a:pPr algn="ctr">
                <a:lnSpc>
                  <a:spcPts val="2381"/>
                </a:lnSpc>
              </a:pPr>
              <a:r>
                <a:rPr lang="en-US" sz="1700">
                  <a:solidFill>
                    <a:srgbClr val="FFFFFF"/>
                  </a:solidFill>
                  <a:latin typeface="Open Sans Light"/>
                </a:rPr>
                <a:t>11.1%</a:t>
              </a:r>
            </a:p>
          </p:txBody>
        </p:sp>
        <p:grpSp>
          <p:nvGrpSpPr>
            <p:cNvPr id="11" name="Group 11"/>
            <p:cNvGrpSpPr>
              <a:grpSpLocks noChangeAspect="1"/>
            </p:cNvGrpSpPr>
            <p:nvPr/>
          </p:nvGrpSpPr>
          <p:grpSpPr>
            <a:xfrm>
              <a:off x="3287124" y="409886"/>
              <a:ext cx="7290905" cy="7290905"/>
              <a:chOff x="0" y="0"/>
              <a:chExt cx="2540000" cy="2540000"/>
            </a:xfrm>
          </p:grpSpPr>
          <p:sp>
            <p:nvSpPr>
              <p:cNvPr id="12" name="Freeform 12"/>
              <p:cNvSpPr/>
              <p:nvPr/>
            </p:nvSpPr>
            <p:spPr>
              <a:xfrm>
                <a:off x="1270000" y="0"/>
                <a:ext cx="1260165" cy="1191126"/>
              </a:xfrm>
              <a:custGeom>
                <a:avLst/>
                <a:gdLst/>
                <a:ahLst/>
                <a:cxnLst/>
                <a:rect l="l" t="t" r="r" b="b"/>
                <a:pathLst>
                  <a:path w="1260165" h="1191126">
                    <a:moveTo>
                      <a:pt x="0" y="0"/>
                    </a:moveTo>
                    <a:lnTo>
                      <a:pt x="0" y="0"/>
                    </a:lnTo>
                    <a:cubicBezTo>
                      <a:pt x="640405" y="0"/>
                      <a:pt x="1180619" y="476807"/>
                      <a:pt x="1260165" y="1112252"/>
                    </a:cubicBezTo>
                    <a:lnTo>
                      <a:pt x="630082" y="1191126"/>
                    </a:lnTo>
                    <a:cubicBezTo>
                      <a:pt x="590310" y="873403"/>
                      <a:pt x="320202" y="635000"/>
                      <a:pt x="0" y="635000"/>
                    </a:cubicBezTo>
                    <a:close/>
                  </a:path>
                </a:pathLst>
              </a:custGeom>
              <a:solidFill>
                <a:srgbClr val="F7B4A7"/>
              </a:solidFill>
            </p:spPr>
          </p:sp>
          <p:sp>
            <p:nvSpPr>
              <p:cNvPr id="13" name="Freeform 13"/>
              <p:cNvSpPr/>
              <p:nvPr/>
            </p:nvSpPr>
            <p:spPr>
              <a:xfrm>
                <a:off x="1457089" y="1049467"/>
                <a:ext cx="1174822" cy="1434161"/>
              </a:xfrm>
              <a:custGeom>
                <a:avLst/>
                <a:gdLst/>
                <a:ahLst/>
                <a:cxnLst/>
                <a:rect l="l" t="t" r="r" b="b"/>
                <a:pathLst>
                  <a:path w="1174822" h="1434161">
                    <a:moveTo>
                      <a:pt x="1063617" y="0"/>
                    </a:moveTo>
                    <a:cubicBezTo>
                      <a:pt x="1174822" y="630675"/>
                      <a:pt x="799067" y="1245480"/>
                      <a:pt x="187088" y="1434160"/>
                    </a:cubicBezTo>
                    <a:lnTo>
                      <a:pt x="0" y="827347"/>
                    </a:lnTo>
                    <a:cubicBezTo>
                      <a:pt x="305989" y="733006"/>
                      <a:pt x="493867" y="425604"/>
                      <a:pt x="438264" y="110266"/>
                    </a:cubicBezTo>
                    <a:close/>
                  </a:path>
                </a:pathLst>
              </a:custGeom>
              <a:solidFill>
                <a:srgbClr val="E99DA6"/>
              </a:solidFill>
            </p:spPr>
          </p:sp>
          <p:sp>
            <p:nvSpPr>
              <p:cNvPr id="14" name="Freeform 14"/>
              <p:cNvSpPr/>
              <p:nvPr/>
            </p:nvSpPr>
            <p:spPr>
              <a:xfrm>
                <a:off x="580824" y="1803371"/>
                <a:ext cx="1123542" cy="796051"/>
              </a:xfrm>
              <a:custGeom>
                <a:avLst/>
                <a:gdLst/>
                <a:ahLst/>
                <a:cxnLst/>
                <a:rect l="l" t="t" r="r" b="b"/>
                <a:pathLst>
                  <a:path w="1123542" h="796051">
                    <a:moveTo>
                      <a:pt x="1123542" y="660039"/>
                    </a:moveTo>
                    <a:cubicBezTo>
                      <a:pt x="749851" y="796051"/>
                      <a:pt x="334027" y="749170"/>
                      <a:pt x="0" y="533370"/>
                    </a:cubicBezTo>
                    <a:lnTo>
                      <a:pt x="344588" y="0"/>
                    </a:lnTo>
                    <a:cubicBezTo>
                      <a:pt x="511601" y="107900"/>
                      <a:pt x="719514" y="131340"/>
                      <a:pt x="906359" y="63334"/>
                    </a:cubicBezTo>
                    <a:close/>
                  </a:path>
                </a:pathLst>
              </a:custGeom>
              <a:solidFill>
                <a:srgbClr val="D589A8"/>
              </a:solidFill>
            </p:spPr>
          </p:sp>
          <p:sp>
            <p:nvSpPr>
              <p:cNvPr id="15" name="Freeform 15"/>
              <p:cNvSpPr/>
              <p:nvPr/>
            </p:nvSpPr>
            <p:spPr>
              <a:xfrm>
                <a:off x="56373" y="1457089"/>
                <a:ext cx="896127" cy="912764"/>
              </a:xfrm>
              <a:custGeom>
                <a:avLst/>
                <a:gdLst/>
                <a:ahLst/>
                <a:cxnLst/>
                <a:rect l="l" t="t" r="r" b="b"/>
                <a:pathLst>
                  <a:path w="896127" h="912764">
                    <a:moveTo>
                      <a:pt x="578627" y="912763"/>
                    </a:moveTo>
                    <a:cubicBezTo>
                      <a:pt x="301105" y="752536"/>
                      <a:pt x="94414" y="493318"/>
                      <a:pt x="0" y="187088"/>
                    </a:cubicBezTo>
                    <a:lnTo>
                      <a:pt x="606813" y="0"/>
                    </a:lnTo>
                    <a:cubicBezTo>
                      <a:pt x="654021" y="153115"/>
                      <a:pt x="757366" y="282724"/>
                      <a:pt x="896127" y="362837"/>
                    </a:cubicBezTo>
                    <a:close/>
                  </a:path>
                </a:pathLst>
              </a:custGeom>
              <a:solidFill>
                <a:srgbClr val="BA7AAB"/>
              </a:solidFill>
            </p:spPr>
          </p:sp>
          <p:sp>
            <p:nvSpPr>
              <p:cNvPr id="16" name="Freeform 16"/>
              <p:cNvSpPr/>
              <p:nvPr/>
            </p:nvSpPr>
            <p:spPr>
              <a:xfrm>
                <a:off x="-59422" y="580824"/>
                <a:ext cx="796051" cy="1123542"/>
              </a:xfrm>
              <a:custGeom>
                <a:avLst/>
                <a:gdLst/>
                <a:ahLst/>
                <a:cxnLst/>
                <a:rect l="l" t="t" r="r" b="b"/>
                <a:pathLst>
                  <a:path w="796051" h="1123542">
                    <a:moveTo>
                      <a:pt x="136012" y="1123542"/>
                    </a:moveTo>
                    <a:cubicBezTo>
                      <a:pt x="0" y="749851"/>
                      <a:pt x="46881" y="334027"/>
                      <a:pt x="262681" y="0"/>
                    </a:cubicBezTo>
                    <a:lnTo>
                      <a:pt x="796052" y="344588"/>
                    </a:lnTo>
                    <a:cubicBezTo>
                      <a:pt x="688151" y="511601"/>
                      <a:pt x="664711" y="719514"/>
                      <a:pt x="732717" y="906359"/>
                    </a:cubicBezTo>
                    <a:close/>
                  </a:path>
                </a:pathLst>
              </a:custGeom>
              <a:solidFill>
                <a:srgbClr val="966EAC"/>
              </a:solidFill>
            </p:spPr>
          </p:sp>
          <p:sp>
            <p:nvSpPr>
              <p:cNvPr id="17" name="Freeform 17"/>
              <p:cNvSpPr/>
              <p:nvPr/>
            </p:nvSpPr>
            <p:spPr>
              <a:xfrm>
                <a:off x="170148" y="0"/>
                <a:ext cx="1099789" cy="952500"/>
              </a:xfrm>
              <a:custGeom>
                <a:avLst/>
                <a:gdLst/>
                <a:ahLst/>
                <a:cxnLst/>
                <a:rect l="l" t="t" r="r" b="b"/>
                <a:pathLst>
                  <a:path w="1099789" h="952500">
                    <a:moveTo>
                      <a:pt x="0" y="635000"/>
                    </a:moveTo>
                    <a:cubicBezTo>
                      <a:pt x="226841" y="242100"/>
                      <a:pt x="646043" y="45"/>
                      <a:pt x="1099725" y="0"/>
                    </a:cubicBezTo>
                    <a:lnTo>
                      <a:pt x="1099789" y="635000"/>
                    </a:lnTo>
                    <a:cubicBezTo>
                      <a:pt x="872948" y="635023"/>
                      <a:pt x="663346" y="756050"/>
                      <a:pt x="549926" y="952500"/>
                    </a:cubicBezTo>
                    <a:close/>
                  </a:path>
                </a:pathLst>
              </a:custGeom>
              <a:solidFill>
                <a:srgbClr val="8D95D5"/>
              </a:solidFill>
            </p:spPr>
          </p:sp>
          <p:sp>
            <p:nvSpPr>
              <p:cNvPr id="18" name="Freeform 18"/>
              <p:cNvSpPr/>
              <p:nvPr/>
            </p:nvSpPr>
            <p:spPr>
              <a:xfrm>
                <a:off x="1270000" y="0"/>
                <a:ext cx="127" cy="635000"/>
              </a:xfrm>
              <a:custGeom>
                <a:avLst/>
                <a:gdLst/>
                <a:ahLst/>
                <a:cxnLst/>
                <a:rect l="l" t="t" r="r" b="b"/>
                <a:pathLst>
                  <a:path w="127" h="635000">
                    <a:moveTo>
                      <a:pt x="0" y="0"/>
                    </a:moveTo>
                    <a:cubicBezTo>
                      <a:pt x="42" y="0"/>
                      <a:pt x="85" y="0"/>
                      <a:pt x="127" y="0"/>
                    </a:cubicBezTo>
                    <a:lnTo>
                      <a:pt x="63" y="635000"/>
                    </a:lnTo>
                    <a:cubicBezTo>
                      <a:pt x="42" y="635000"/>
                      <a:pt x="21" y="635000"/>
                      <a:pt x="0" y="635000"/>
                    </a:cubicBezTo>
                    <a:close/>
                  </a:path>
                </a:pathLst>
              </a:custGeom>
              <a:solidFill>
                <a:srgbClr val="82BAEF"/>
              </a:solidFill>
            </p:spPr>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8461084" y="962120"/>
            <a:ext cx="8215681" cy="3806428"/>
          </a:xfrm>
          <a:prstGeom prst="rect">
            <a:avLst/>
          </a:prstGeom>
        </p:spPr>
        <p:txBody>
          <a:bodyPr lIns="0" tIns="0" rIns="0" bIns="0" rtlCol="0" anchor="t">
            <a:spAutoFit/>
          </a:bodyPr>
          <a:lstStyle/>
          <a:p>
            <a:pPr marL="0" marR="0" lvl="0" indent="0" algn="l" defTabSz="914400" rtl="0" eaLnBrk="1" fontAlgn="auto" latinLnBrk="0" hangingPunct="1">
              <a:lnSpc>
                <a:spcPts val="10051"/>
              </a:lnSpc>
              <a:spcBef>
                <a:spcPts val="0"/>
              </a:spcBef>
              <a:spcAft>
                <a:spcPts val="0"/>
              </a:spcAft>
              <a:buClrTx/>
              <a:buSzTx/>
              <a:buFontTx/>
              <a:buNone/>
              <a:tabLst/>
              <a:defRPr/>
            </a:pPr>
            <a:r>
              <a:rPr kumimoji="0" lang="en-US" sz="8376" b="0" i="0" u="none" strike="noStrike" kern="1200" cap="none" spc="0" normalizeH="0" baseline="0" noProof="0">
                <a:ln>
                  <a:noFill/>
                </a:ln>
                <a:solidFill>
                  <a:srgbClr val="F7B4A7"/>
                </a:solidFill>
                <a:effectLst/>
                <a:uLnTx/>
                <a:uFillTx/>
                <a:latin typeface="Josefin Sans Bold Bold"/>
                <a:ea typeface="+mn-ea"/>
                <a:cs typeface="+mn-cs"/>
              </a:rPr>
              <a:t>Feature:</a:t>
            </a:r>
          </a:p>
          <a:p>
            <a:pPr marL="0" marR="0" lvl="0" indent="0" algn="l" defTabSz="914400" rtl="0" eaLnBrk="1" fontAlgn="auto" latinLnBrk="0" hangingPunct="1">
              <a:lnSpc>
                <a:spcPts val="5190"/>
              </a:lnSpc>
              <a:spcBef>
                <a:spcPts val="0"/>
              </a:spcBef>
              <a:spcAft>
                <a:spcPts val="0"/>
              </a:spcAft>
              <a:buClrTx/>
              <a:buSzTx/>
              <a:buFontTx/>
              <a:buNone/>
              <a:tabLst/>
              <a:defRPr/>
            </a:pPr>
            <a:r>
              <a:rPr kumimoji="0" lang="en-US" sz="4325" b="0" i="0" u="none" strike="noStrike" kern="1200" cap="none" spc="0" normalizeH="0" baseline="0" noProof="0">
                <a:ln>
                  <a:noFill/>
                </a:ln>
                <a:solidFill>
                  <a:srgbClr val="F7B4A7"/>
                </a:solidFill>
                <a:effectLst/>
                <a:uLnTx/>
                <a:uFillTx/>
                <a:latin typeface="Josefin Sans Bold Bold"/>
                <a:ea typeface="+mn-ea"/>
                <a:cs typeface="+mn-cs"/>
              </a:rPr>
              <a:t>Attentiveness Tracking </a:t>
            </a:r>
          </a:p>
          <a:p>
            <a:pPr marL="0" marR="0" lvl="0" indent="0" algn="l" defTabSz="914400" rtl="0" eaLnBrk="1" fontAlgn="auto" latinLnBrk="0" hangingPunct="1">
              <a:lnSpc>
                <a:spcPts val="7291"/>
              </a:lnSpc>
              <a:spcBef>
                <a:spcPts val="0"/>
              </a:spcBef>
              <a:spcAft>
                <a:spcPts val="0"/>
              </a:spcAft>
              <a:buClrTx/>
              <a:buSzTx/>
              <a:buFontTx/>
              <a:buNone/>
              <a:tabLst/>
              <a:defRPr/>
            </a:pPr>
            <a:endParaRPr kumimoji="0" lang="en-US" sz="4325" b="0" i="0" u="none" strike="noStrike" kern="1200" cap="none" spc="0" normalizeH="0" baseline="0" noProof="0">
              <a:ln>
                <a:noFill/>
              </a:ln>
              <a:solidFill>
                <a:srgbClr val="F7B4A7"/>
              </a:solidFill>
              <a:effectLst/>
              <a:uLnTx/>
              <a:uFillTx/>
              <a:latin typeface="Josefin Sans Bold Bold"/>
              <a:ea typeface="+mn-ea"/>
              <a:cs typeface="+mn-cs"/>
            </a:endParaRPr>
          </a:p>
          <a:p>
            <a:pPr marL="0" marR="0" lvl="0" indent="0" algn="l" defTabSz="914400" rtl="0" eaLnBrk="1" fontAlgn="auto" latinLnBrk="0" hangingPunct="1">
              <a:lnSpc>
                <a:spcPts val="7291"/>
              </a:lnSpc>
              <a:spcBef>
                <a:spcPts val="0"/>
              </a:spcBef>
              <a:spcAft>
                <a:spcPts val="0"/>
              </a:spcAft>
              <a:buClrTx/>
              <a:buSzTx/>
              <a:buFontTx/>
              <a:buNone/>
              <a:tabLst/>
              <a:defRPr/>
            </a:pPr>
            <a:endParaRPr kumimoji="0" lang="en-US" sz="4325" b="0" i="0" u="none" strike="noStrike" kern="1200" cap="none" spc="0" normalizeH="0" baseline="0" noProof="0">
              <a:ln>
                <a:noFill/>
              </a:ln>
              <a:solidFill>
                <a:srgbClr val="F7B4A7"/>
              </a:solidFill>
              <a:effectLst/>
              <a:uLnTx/>
              <a:uFillTx/>
              <a:latin typeface="Josefin Sans Bold Bold"/>
              <a:ea typeface="+mn-ea"/>
              <a:cs typeface="+mn-cs"/>
            </a:endParaRPr>
          </a:p>
        </p:txBody>
      </p:sp>
      <p:sp>
        <p:nvSpPr>
          <p:cNvPr id="3" name="TextBox 3"/>
          <p:cNvSpPr txBox="1"/>
          <p:nvPr/>
        </p:nvSpPr>
        <p:spPr>
          <a:xfrm>
            <a:off x="8272687" y="3467100"/>
            <a:ext cx="8592473" cy="7095728"/>
          </a:xfrm>
          <a:prstGeom prst="rect">
            <a:avLst/>
          </a:prstGeom>
        </p:spPr>
        <p:txBody>
          <a:bodyPr lIns="0" tIns="0" rIns="0" bIns="0" rtlCol="0" anchor="t">
            <a:spAutoFit/>
          </a:bodyPr>
          <a:lstStyle/>
          <a:p>
            <a:pPr marL="0" marR="0" lvl="0" indent="0" algn="just" defTabSz="914400" rtl="0" eaLnBrk="1" fontAlgn="auto" latinLnBrk="0" hangingPunct="1">
              <a:lnSpc>
                <a:spcPts val="5599"/>
              </a:lnSpc>
              <a:spcBef>
                <a:spcPts val="0"/>
              </a:spcBef>
              <a:spcAft>
                <a:spcPts val="0"/>
              </a:spcAft>
              <a:buClrTx/>
              <a:buSzTx/>
              <a:buFontTx/>
              <a:buNone/>
              <a:tabLst/>
              <a:defRPr/>
            </a:pPr>
            <a:r>
              <a:rPr kumimoji="0" lang="en-US" sz="3999" b="0" i="0" u="none" strike="noStrike" kern="1200" cap="none" spc="0" normalizeH="0" baseline="0" noProof="0" dirty="0">
                <a:ln>
                  <a:noFill/>
                </a:ln>
                <a:solidFill>
                  <a:srgbClr val="94DDDE"/>
                </a:solidFill>
                <a:effectLst/>
                <a:uLnTx/>
                <a:uFillTx/>
                <a:latin typeface="Josefin Sans Regular"/>
                <a:ea typeface="+mn-ea"/>
                <a:cs typeface="+mn-cs"/>
              </a:rPr>
              <a:t>As we all know </a:t>
            </a:r>
            <a:r>
              <a:rPr kumimoji="0" lang="en-US" sz="3999" b="0" i="0" u="none" strike="noStrike" kern="1200" cap="none" spc="0" normalizeH="0" baseline="0" noProof="0" dirty="0">
                <a:ln>
                  <a:noFill/>
                </a:ln>
                <a:solidFill>
                  <a:srgbClr val="94DDDE"/>
                </a:solidFill>
                <a:effectLst/>
                <a:uLnTx/>
                <a:uFillTx/>
                <a:latin typeface="Josefin Sans Regular" panose="020B0604020202020204" charset="0"/>
                <a:ea typeface="+mn-ea"/>
                <a:cs typeface="+mn-cs"/>
              </a:rPr>
              <a:t>that sometimes we get distracted on small notice. So a basic solution to this problem is that if we get warning when ever our attention is low towards our screen, or when ever we are given a score corresponding to our attention span which will motivate user for paying attention.</a:t>
            </a:r>
          </a:p>
          <a:p>
            <a:pPr marL="0" marR="0" lvl="0" indent="0" algn="just" defTabSz="914400" rtl="0" eaLnBrk="1" fontAlgn="auto" latinLnBrk="0" hangingPunct="1">
              <a:lnSpc>
                <a:spcPts val="5599"/>
              </a:lnSpc>
              <a:spcBef>
                <a:spcPts val="0"/>
              </a:spcBef>
              <a:spcAft>
                <a:spcPts val="0"/>
              </a:spcAft>
              <a:buClrTx/>
              <a:buSzTx/>
              <a:buFontTx/>
              <a:buNone/>
              <a:tabLst/>
              <a:defRPr/>
            </a:pPr>
            <a:endParaRPr kumimoji="0" lang="en-US" sz="3999" b="0" i="0" u="none" strike="noStrike" kern="1200" cap="none" spc="0" normalizeH="0" baseline="0" noProof="0" dirty="0">
              <a:ln>
                <a:noFill/>
              </a:ln>
              <a:solidFill>
                <a:srgbClr val="94DDDE"/>
              </a:solidFill>
              <a:effectLst/>
              <a:uLnTx/>
              <a:uFillTx/>
              <a:latin typeface="Arimo"/>
              <a:ea typeface="+mn-ea"/>
              <a:cs typeface="+mn-cs"/>
            </a:endParaRP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9758" y="1684366"/>
            <a:ext cx="3874545" cy="5122596"/>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380976" y="2475095"/>
            <a:ext cx="3874545" cy="5122596"/>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495732" y="3214319"/>
            <a:ext cx="3874545" cy="5122596"/>
          </a:xfrm>
          <a:prstGeom prst="rect">
            <a:avLst/>
          </a:prstGeom>
        </p:spPr>
      </p:pic>
      <p:grpSp>
        <p:nvGrpSpPr>
          <p:cNvPr id="7" name="Group 11">
            <a:extLst>
              <a:ext uri="{FF2B5EF4-FFF2-40B4-BE49-F238E27FC236}">
                <a16:creationId xmlns:a16="http://schemas.microsoft.com/office/drawing/2014/main" id="{217930C3-F4D3-49F8-AFE4-87030757B608}"/>
              </a:ext>
            </a:extLst>
          </p:cNvPr>
          <p:cNvGrpSpPr/>
          <p:nvPr/>
        </p:nvGrpSpPr>
        <p:grpSpPr>
          <a:xfrm>
            <a:off x="14554200" y="825930"/>
            <a:ext cx="2766258" cy="2039404"/>
            <a:chOff x="0" y="0"/>
            <a:chExt cx="5127402" cy="4951934"/>
          </a:xfrm>
        </p:grpSpPr>
        <p:grpSp>
          <p:nvGrpSpPr>
            <p:cNvPr id="8" name="Group 12">
              <a:extLst>
                <a:ext uri="{FF2B5EF4-FFF2-40B4-BE49-F238E27FC236}">
                  <a16:creationId xmlns:a16="http://schemas.microsoft.com/office/drawing/2014/main" id="{E47C608B-6880-455E-ADBD-3E54FE727C1E}"/>
                </a:ext>
              </a:extLst>
            </p:cNvPr>
            <p:cNvGrpSpPr>
              <a:grpSpLocks noChangeAspect="1"/>
            </p:cNvGrpSpPr>
            <p:nvPr/>
          </p:nvGrpSpPr>
          <p:grpSpPr>
            <a:xfrm>
              <a:off x="399601" y="112066"/>
              <a:ext cx="4727801" cy="4727801"/>
              <a:chOff x="0" y="0"/>
              <a:chExt cx="10287000" cy="10287000"/>
            </a:xfrm>
          </p:grpSpPr>
          <p:sp>
            <p:nvSpPr>
              <p:cNvPr id="16" name="Freeform 13">
                <a:extLst>
                  <a:ext uri="{FF2B5EF4-FFF2-40B4-BE49-F238E27FC236}">
                    <a16:creationId xmlns:a16="http://schemas.microsoft.com/office/drawing/2014/main" id="{DF39FD4F-19B3-4E42-B0B6-6A83D4736485}"/>
                  </a:ext>
                </a:extLst>
              </p:cNvPr>
              <p:cNvSpPr/>
              <p:nvPr/>
            </p:nvSpPr>
            <p:spPr>
              <a:xfrm>
                <a:off x="0" y="-63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sp>
            <p:nvSpPr>
              <p:cNvPr id="17" name="Freeform 14">
                <a:extLst>
                  <a:ext uri="{FF2B5EF4-FFF2-40B4-BE49-F238E27FC236}">
                    <a16:creationId xmlns:a16="http://schemas.microsoft.com/office/drawing/2014/main" id="{002C86AD-84C3-4DBC-A155-C3ADCAD67ED3}"/>
                  </a:ext>
                </a:extLst>
              </p:cNvPr>
              <p:cNvSpPr/>
              <p:nvPr/>
            </p:nvSpPr>
            <p:spPr>
              <a:xfrm>
                <a:off x="0" y="256540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sp>
            <p:nvSpPr>
              <p:cNvPr id="18" name="Freeform 15">
                <a:extLst>
                  <a:ext uri="{FF2B5EF4-FFF2-40B4-BE49-F238E27FC236}">
                    <a16:creationId xmlns:a16="http://schemas.microsoft.com/office/drawing/2014/main" id="{009BE6F0-7FE8-4AB3-AD50-681985EA056E}"/>
                  </a:ext>
                </a:extLst>
              </p:cNvPr>
              <p:cNvSpPr/>
              <p:nvPr/>
            </p:nvSpPr>
            <p:spPr>
              <a:xfrm>
                <a:off x="0" y="51371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sp>
            <p:nvSpPr>
              <p:cNvPr id="19" name="Freeform 16">
                <a:extLst>
                  <a:ext uri="{FF2B5EF4-FFF2-40B4-BE49-F238E27FC236}">
                    <a16:creationId xmlns:a16="http://schemas.microsoft.com/office/drawing/2014/main" id="{253F60E1-19BD-46FF-BFA9-69487938853A}"/>
                  </a:ext>
                </a:extLst>
              </p:cNvPr>
              <p:cNvSpPr/>
              <p:nvPr/>
            </p:nvSpPr>
            <p:spPr>
              <a:xfrm>
                <a:off x="0" y="770890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sp>
            <p:nvSpPr>
              <p:cNvPr id="20" name="Freeform 17">
                <a:extLst>
                  <a:ext uri="{FF2B5EF4-FFF2-40B4-BE49-F238E27FC236}">
                    <a16:creationId xmlns:a16="http://schemas.microsoft.com/office/drawing/2014/main" id="{60864A4E-CDD2-4E7A-A67D-A3D0DF685482}"/>
                  </a:ext>
                </a:extLst>
              </p:cNvPr>
              <p:cNvSpPr/>
              <p:nvPr/>
            </p:nvSpPr>
            <p:spPr>
              <a:xfrm>
                <a:off x="0" y="10280650"/>
                <a:ext cx="10287000" cy="12700"/>
              </a:xfrm>
              <a:custGeom>
                <a:avLst/>
                <a:gdLst/>
                <a:ahLst/>
                <a:cxnLst/>
                <a:rect l="l" t="t" r="r" b="b"/>
                <a:pathLst>
                  <a:path w="10287000" h="12700">
                    <a:moveTo>
                      <a:pt x="0" y="0"/>
                    </a:moveTo>
                    <a:lnTo>
                      <a:pt x="10287000" y="0"/>
                    </a:lnTo>
                    <a:lnTo>
                      <a:pt x="10287000" y="12700"/>
                    </a:lnTo>
                    <a:lnTo>
                      <a:pt x="0" y="12700"/>
                    </a:lnTo>
                    <a:close/>
                  </a:path>
                </a:pathLst>
              </a:custGeom>
              <a:solidFill>
                <a:srgbClr val="FFFFFF"/>
              </a:solidFill>
            </p:spPr>
          </p:sp>
        </p:grpSp>
        <p:sp>
          <p:nvSpPr>
            <p:cNvPr id="9" name="TextBox 18">
              <a:extLst>
                <a:ext uri="{FF2B5EF4-FFF2-40B4-BE49-F238E27FC236}">
                  <a16:creationId xmlns:a16="http://schemas.microsoft.com/office/drawing/2014/main" id="{DFB083D6-DB62-4255-A6AC-E31BF578BCD4}"/>
                </a:ext>
              </a:extLst>
            </p:cNvPr>
            <p:cNvSpPr txBox="1"/>
            <p:nvPr/>
          </p:nvSpPr>
          <p:spPr>
            <a:xfrm>
              <a:off x="151027" y="-19050"/>
              <a:ext cx="155186" cy="243183"/>
            </a:xfrm>
            <a:prstGeom prst="rect">
              <a:avLst/>
            </a:prstGeom>
          </p:spPr>
          <p:txBody>
            <a:bodyPr lIns="0" tIns="0" rIns="0" bIns="0" rtlCol="0" anchor="t">
              <a:spAutoFit/>
            </a:bodyPr>
            <a:lstStyle/>
            <a:p>
              <a:pPr algn="r">
                <a:lnSpc>
                  <a:spcPts val="1544"/>
                </a:lnSpc>
              </a:pPr>
              <a:r>
                <a:rPr lang="en-US" sz="1103">
                  <a:solidFill>
                    <a:srgbClr val="FFFFFF"/>
                  </a:solidFill>
                  <a:latin typeface="Open Sans Light"/>
                </a:rPr>
                <a:t>2 </a:t>
              </a:r>
            </a:p>
          </p:txBody>
        </p:sp>
        <p:sp>
          <p:nvSpPr>
            <p:cNvPr id="10" name="TextBox 19">
              <a:extLst>
                <a:ext uri="{FF2B5EF4-FFF2-40B4-BE49-F238E27FC236}">
                  <a16:creationId xmlns:a16="http://schemas.microsoft.com/office/drawing/2014/main" id="{A77E5229-99EC-446B-9426-0E7908EAE1BD}"/>
                </a:ext>
              </a:extLst>
            </p:cNvPr>
            <p:cNvSpPr txBox="1"/>
            <p:nvPr/>
          </p:nvSpPr>
          <p:spPr>
            <a:xfrm>
              <a:off x="0" y="1162900"/>
              <a:ext cx="306213" cy="243183"/>
            </a:xfrm>
            <a:prstGeom prst="rect">
              <a:avLst/>
            </a:prstGeom>
          </p:spPr>
          <p:txBody>
            <a:bodyPr lIns="0" tIns="0" rIns="0" bIns="0" rtlCol="0" anchor="t">
              <a:spAutoFit/>
            </a:bodyPr>
            <a:lstStyle/>
            <a:p>
              <a:pPr algn="r">
                <a:lnSpc>
                  <a:spcPts val="1544"/>
                </a:lnSpc>
              </a:pPr>
              <a:r>
                <a:rPr lang="en-US" sz="1103">
                  <a:solidFill>
                    <a:srgbClr val="FFFFFF"/>
                  </a:solidFill>
                  <a:latin typeface="Open Sans Light"/>
                </a:rPr>
                <a:t>1.5 </a:t>
              </a:r>
            </a:p>
          </p:txBody>
        </p:sp>
        <p:sp>
          <p:nvSpPr>
            <p:cNvPr id="11" name="TextBox 20">
              <a:extLst>
                <a:ext uri="{FF2B5EF4-FFF2-40B4-BE49-F238E27FC236}">
                  <a16:creationId xmlns:a16="http://schemas.microsoft.com/office/drawing/2014/main" id="{F5A3FF40-93E7-4207-91F1-03E6C14DE510}"/>
                </a:ext>
              </a:extLst>
            </p:cNvPr>
            <p:cNvSpPr txBox="1"/>
            <p:nvPr/>
          </p:nvSpPr>
          <p:spPr>
            <a:xfrm>
              <a:off x="151027" y="2344850"/>
              <a:ext cx="155186" cy="243183"/>
            </a:xfrm>
            <a:prstGeom prst="rect">
              <a:avLst/>
            </a:prstGeom>
          </p:spPr>
          <p:txBody>
            <a:bodyPr lIns="0" tIns="0" rIns="0" bIns="0" rtlCol="0" anchor="t">
              <a:spAutoFit/>
            </a:bodyPr>
            <a:lstStyle/>
            <a:p>
              <a:pPr algn="r">
                <a:lnSpc>
                  <a:spcPts val="1544"/>
                </a:lnSpc>
              </a:pPr>
              <a:r>
                <a:rPr lang="en-US" sz="1103">
                  <a:solidFill>
                    <a:srgbClr val="FFFFFF"/>
                  </a:solidFill>
                  <a:latin typeface="Open Sans Light"/>
                </a:rPr>
                <a:t>1 </a:t>
              </a:r>
            </a:p>
          </p:txBody>
        </p:sp>
        <p:sp>
          <p:nvSpPr>
            <p:cNvPr id="12" name="TextBox 21">
              <a:extLst>
                <a:ext uri="{FF2B5EF4-FFF2-40B4-BE49-F238E27FC236}">
                  <a16:creationId xmlns:a16="http://schemas.microsoft.com/office/drawing/2014/main" id="{DCAD7713-528C-4E05-B481-28AECB6A704B}"/>
                </a:ext>
              </a:extLst>
            </p:cNvPr>
            <p:cNvSpPr txBox="1"/>
            <p:nvPr/>
          </p:nvSpPr>
          <p:spPr>
            <a:xfrm>
              <a:off x="0" y="3526801"/>
              <a:ext cx="306213" cy="243183"/>
            </a:xfrm>
            <a:prstGeom prst="rect">
              <a:avLst/>
            </a:prstGeom>
          </p:spPr>
          <p:txBody>
            <a:bodyPr lIns="0" tIns="0" rIns="0" bIns="0" rtlCol="0" anchor="t">
              <a:spAutoFit/>
            </a:bodyPr>
            <a:lstStyle/>
            <a:p>
              <a:pPr algn="r">
                <a:lnSpc>
                  <a:spcPts val="1544"/>
                </a:lnSpc>
              </a:pPr>
              <a:r>
                <a:rPr lang="en-US" sz="1103">
                  <a:solidFill>
                    <a:srgbClr val="FFFFFF"/>
                  </a:solidFill>
                  <a:latin typeface="Open Sans Light"/>
                </a:rPr>
                <a:t>0.5 </a:t>
              </a:r>
            </a:p>
          </p:txBody>
        </p:sp>
        <p:sp>
          <p:nvSpPr>
            <p:cNvPr id="13" name="TextBox 22">
              <a:extLst>
                <a:ext uri="{FF2B5EF4-FFF2-40B4-BE49-F238E27FC236}">
                  <a16:creationId xmlns:a16="http://schemas.microsoft.com/office/drawing/2014/main" id="{113B8740-B7BE-42DF-974B-DD3DDABD20EB}"/>
                </a:ext>
              </a:extLst>
            </p:cNvPr>
            <p:cNvSpPr txBox="1"/>
            <p:nvPr/>
          </p:nvSpPr>
          <p:spPr>
            <a:xfrm>
              <a:off x="151027" y="4708751"/>
              <a:ext cx="155186" cy="243183"/>
            </a:xfrm>
            <a:prstGeom prst="rect">
              <a:avLst/>
            </a:prstGeom>
          </p:spPr>
          <p:txBody>
            <a:bodyPr lIns="0" tIns="0" rIns="0" bIns="0" rtlCol="0" anchor="t">
              <a:spAutoFit/>
            </a:bodyPr>
            <a:lstStyle/>
            <a:p>
              <a:pPr algn="r">
                <a:lnSpc>
                  <a:spcPts val="1544"/>
                </a:lnSpc>
              </a:pPr>
              <a:r>
                <a:rPr lang="en-US" sz="1103">
                  <a:solidFill>
                    <a:srgbClr val="FFFFFF"/>
                  </a:solidFill>
                  <a:latin typeface="Open Sans Light"/>
                </a:rPr>
                <a:t>0 </a:t>
              </a:r>
            </a:p>
          </p:txBody>
        </p:sp>
        <p:grpSp>
          <p:nvGrpSpPr>
            <p:cNvPr id="14" name="Group 23">
              <a:extLst>
                <a:ext uri="{FF2B5EF4-FFF2-40B4-BE49-F238E27FC236}">
                  <a16:creationId xmlns:a16="http://schemas.microsoft.com/office/drawing/2014/main" id="{6AB1D55A-D861-45E0-815F-4E968CF661EF}"/>
                </a:ext>
              </a:extLst>
            </p:cNvPr>
            <p:cNvGrpSpPr>
              <a:grpSpLocks noChangeAspect="1"/>
            </p:cNvGrpSpPr>
            <p:nvPr/>
          </p:nvGrpSpPr>
          <p:grpSpPr>
            <a:xfrm>
              <a:off x="399601" y="112066"/>
              <a:ext cx="4727801" cy="4727801"/>
              <a:chOff x="0" y="0"/>
              <a:chExt cx="10287000" cy="10287000"/>
            </a:xfrm>
          </p:grpSpPr>
          <p:sp>
            <p:nvSpPr>
              <p:cNvPr id="15" name="Freeform 24">
                <a:extLst>
                  <a:ext uri="{FF2B5EF4-FFF2-40B4-BE49-F238E27FC236}">
                    <a16:creationId xmlns:a16="http://schemas.microsoft.com/office/drawing/2014/main" id="{6CB22371-33EF-45DE-BEAC-0CB9F8DBEDC0}"/>
                  </a:ext>
                </a:extLst>
              </p:cNvPr>
              <p:cNvSpPr/>
              <p:nvPr/>
            </p:nvSpPr>
            <p:spPr>
              <a:xfrm>
                <a:off x="135355" y="0"/>
                <a:ext cx="10016289" cy="10287000"/>
              </a:xfrm>
              <a:custGeom>
                <a:avLst/>
                <a:gdLst/>
                <a:ahLst/>
                <a:cxnLst/>
                <a:rect l="l" t="t" r="r" b="b"/>
                <a:pathLst>
                  <a:path w="10016289" h="10287000">
                    <a:moveTo>
                      <a:pt x="0" y="10287000"/>
                    </a:moveTo>
                    <a:lnTo>
                      <a:pt x="0" y="10287000"/>
                    </a:lnTo>
                    <a:lnTo>
                      <a:pt x="270711" y="0"/>
                    </a:lnTo>
                    <a:lnTo>
                      <a:pt x="541421" y="0"/>
                    </a:lnTo>
                    <a:lnTo>
                      <a:pt x="812132" y="5143500"/>
                    </a:lnTo>
                    <a:lnTo>
                      <a:pt x="1082842" y="0"/>
                    </a:lnTo>
                    <a:lnTo>
                      <a:pt x="1353553" y="0"/>
                    </a:lnTo>
                    <a:lnTo>
                      <a:pt x="1624263" y="0"/>
                    </a:lnTo>
                    <a:lnTo>
                      <a:pt x="1894974" y="0"/>
                    </a:lnTo>
                    <a:lnTo>
                      <a:pt x="2165684" y="5143500"/>
                    </a:lnTo>
                    <a:lnTo>
                      <a:pt x="2436395" y="10287000"/>
                    </a:lnTo>
                    <a:lnTo>
                      <a:pt x="2707106" y="10287000"/>
                    </a:lnTo>
                    <a:lnTo>
                      <a:pt x="2977816" y="0"/>
                    </a:lnTo>
                    <a:lnTo>
                      <a:pt x="3248526" y="0"/>
                    </a:lnTo>
                    <a:lnTo>
                      <a:pt x="3519237" y="0"/>
                    </a:lnTo>
                    <a:lnTo>
                      <a:pt x="3789948" y="0"/>
                    </a:lnTo>
                    <a:lnTo>
                      <a:pt x="4060658" y="0"/>
                    </a:lnTo>
                    <a:lnTo>
                      <a:pt x="4331369" y="0"/>
                    </a:lnTo>
                    <a:lnTo>
                      <a:pt x="4602079" y="0"/>
                    </a:lnTo>
                    <a:lnTo>
                      <a:pt x="4872790" y="0"/>
                    </a:lnTo>
                    <a:lnTo>
                      <a:pt x="5143500" y="0"/>
                    </a:lnTo>
                    <a:lnTo>
                      <a:pt x="5414211" y="0"/>
                    </a:lnTo>
                    <a:lnTo>
                      <a:pt x="5684921" y="5143500"/>
                    </a:lnTo>
                    <a:lnTo>
                      <a:pt x="5955632" y="5143500"/>
                    </a:lnTo>
                    <a:lnTo>
                      <a:pt x="6226342" y="5143500"/>
                    </a:lnTo>
                    <a:lnTo>
                      <a:pt x="6497053" y="5143500"/>
                    </a:lnTo>
                    <a:lnTo>
                      <a:pt x="6767763" y="5143500"/>
                    </a:lnTo>
                    <a:lnTo>
                      <a:pt x="7038474" y="0"/>
                    </a:lnTo>
                    <a:lnTo>
                      <a:pt x="7309184" y="0"/>
                    </a:lnTo>
                    <a:lnTo>
                      <a:pt x="7579895" y="0"/>
                    </a:lnTo>
                    <a:lnTo>
                      <a:pt x="7850606" y="5143500"/>
                    </a:lnTo>
                    <a:lnTo>
                      <a:pt x="8121316" y="5143500"/>
                    </a:lnTo>
                    <a:lnTo>
                      <a:pt x="8392027" y="5143500"/>
                    </a:lnTo>
                    <a:lnTo>
                      <a:pt x="8662737" y="5143500"/>
                    </a:lnTo>
                    <a:lnTo>
                      <a:pt x="8933447" y="0"/>
                    </a:lnTo>
                    <a:lnTo>
                      <a:pt x="9204158" y="0"/>
                    </a:lnTo>
                    <a:lnTo>
                      <a:pt x="9474868" y="10287000"/>
                    </a:lnTo>
                    <a:lnTo>
                      <a:pt x="9745579" y="10287000"/>
                    </a:lnTo>
                    <a:lnTo>
                      <a:pt x="10016290" y="10287000"/>
                    </a:lnTo>
                    <a:lnTo>
                      <a:pt x="10016290" y="10287000"/>
                    </a:lnTo>
                    <a:close/>
                  </a:path>
                </a:pathLst>
              </a:custGeom>
              <a:solidFill>
                <a:srgbClr val="F7B4A7"/>
              </a:solidFill>
            </p:spPr>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497814" y="3086100"/>
            <a:ext cx="5131837" cy="4114800"/>
          </a:xfrm>
          <a:prstGeom prst="rect">
            <a:avLst/>
          </a:prstGeom>
        </p:spPr>
      </p:pic>
      <p:sp>
        <p:nvSpPr>
          <p:cNvPr id="4" name="TextBox 4"/>
          <p:cNvSpPr txBox="1"/>
          <p:nvPr/>
        </p:nvSpPr>
        <p:spPr>
          <a:xfrm>
            <a:off x="1028700" y="1009650"/>
            <a:ext cx="9768230" cy="1048364"/>
          </a:xfrm>
          <a:prstGeom prst="rect">
            <a:avLst/>
          </a:prstGeom>
        </p:spPr>
        <p:txBody>
          <a:bodyPr lIns="0" tIns="0" rIns="0" bIns="0" rtlCol="0" anchor="t">
            <a:spAutoFit/>
          </a:bodyPr>
          <a:lstStyle/>
          <a:p>
            <a:pPr marL="0" marR="0" lvl="0" indent="0" algn="l" defTabSz="914400" rtl="0" eaLnBrk="1" fontAlgn="auto" latinLnBrk="0" hangingPunct="1">
              <a:lnSpc>
                <a:spcPts val="7680"/>
              </a:lnSpc>
              <a:spcBef>
                <a:spcPts val="0"/>
              </a:spcBef>
              <a:spcAft>
                <a:spcPts val="0"/>
              </a:spcAft>
              <a:buClrTx/>
              <a:buSzTx/>
              <a:buFontTx/>
              <a:buNone/>
              <a:tabLst/>
              <a:defRPr/>
            </a:pPr>
            <a:r>
              <a:rPr kumimoji="0" lang="en-US" sz="7700" b="0" i="0" u="none" strike="noStrike" kern="1200" cap="none" spc="0" normalizeH="0" baseline="0" noProof="0" dirty="0">
                <a:ln>
                  <a:noFill/>
                </a:ln>
                <a:solidFill>
                  <a:srgbClr val="31356E"/>
                </a:solidFill>
                <a:effectLst/>
                <a:uLnTx/>
                <a:uFillTx/>
                <a:latin typeface="Josefin Sans Bold"/>
                <a:ea typeface="+mn-ea"/>
                <a:cs typeface="+mn-cs"/>
              </a:rPr>
              <a:t>IMPLEMENTATION</a:t>
            </a:r>
          </a:p>
        </p:txBody>
      </p:sp>
      <p:sp>
        <p:nvSpPr>
          <p:cNvPr id="5" name="TextBox 5"/>
          <p:cNvSpPr txBox="1"/>
          <p:nvPr/>
        </p:nvSpPr>
        <p:spPr>
          <a:xfrm>
            <a:off x="1028700" y="2855595"/>
            <a:ext cx="9358913" cy="6540701"/>
          </a:xfrm>
          <a:prstGeom prst="rect">
            <a:avLst/>
          </a:prstGeom>
        </p:spPr>
        <p:txBody>
          <a:bodyPr lIns="0" tIns="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579" b="0" i="0" u="none" strike="noStrike" kern="1200" cap="none" spc="0" normalizeH="0" baseline="0" noProof="0" dirty="0">
                <a:ln>
                  <a:noFill/>
                </a:ln>
                <a:solidFill>
                  <a:srgbClr val="2B4B82"/>
                </a:solidFill>
                <a:effectLst/>
                <a:uLnTx/>
                <a:uFillTx/>
                <a:latin typeface="Josefin Sans Regular"/>
                <a:ea typeface="+mn-ea"/>
                <a:cs typeface="+mn-cs"/>
              </a:rPr>
              <a:t>As soon as the user starts using MeetMate , the attentiveness tracking starts and produces a attScore at every two seconds according to criteria shown </a:t>
            </a:r>
            <a:r>
              <a:rPr lang="en-US" sz="3579">
                <a:solidFill>
                  <a:srgbClr val="2B4B82"/>
                </a:solidFill>
                <a:latin typeface="Josefin Sans Regular"/>
              </a:rPr>
              <a:t>in our README</a:t>
            </a:r>
            <a:r>
              <a:rPr kumimoji="0" lang="en-US" sz="3579" b="0" i="0" u="none" strike="noStrike" kern="1200" cap="none" spc="0" normalizeH="0" baseline="0" noProof="0">
                <a:ln>
                  <a:noFill/>
                </a:ln>
                <a:solidFill>
                  <a:srgbClr val="2B4B82"/>
                </a:solidFill>
                <a:effectLst/>
                <a:uLnTx/>
                <a:uFillTx/>
                <a:latin typeface="Josefin Sans Regular"/>
                <a:ea typeface="+mn-ea"/>
                <a:cs typeface="+mn-cs"/>
              </a:rPr>
              <a:t> </a:t>
            </a:r>
            <a:r>
              <a:rPr kumimoji="0" lang="en-US" sz="3579" b="0" i="0" u="none" strike="noStrike" kern="1200" cap="none" spc="0" normalizeH="0" baseline="0" noProof="0" dirty="0">
                <a:ln>
                  <a:noFill/>
                </a:ln>
                <a:solidFill>
                  <a:srgbClr val="2B4B82"/>
                </a:solidFill>
                <a:effectLst/>
                <a:uLnTx/>
                <a:uFillTx/>
                <a:latin typeface="Josefin Sans Regular"/>
                <a:ea typeface="+mn-ea"/>
                <a:cs typeface="+mn-cs"/>
              </a:rPr>
              <a:t>and the attention status and attentive score is displayed to the user with a live plot of attentiveness vs time. A beep is produced when the attentiveness is too low. </a:t>
            </a:r>
          </a:p>
        </p:txBody>
      </p:sp>
      <p:pic>
        <p:nvPicPr>
          <p:cNvPr id="6" name="Picture 4">
            <a:extLst>
              <a:ext uri="{FF2B5EF4-FFF2-40B4-BE49-F238E27FC236}">
                <a16:creationId xmlns:a16="http://schemas.microsoft.com/office/drawing/2014/main" id="{63C05D66-52E1-4CEA-B5B8-81F3DAC2C9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765439" y="1009650"/>
            <a:ext cx="1117403" cy="8675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1295400" y="1014613"/>
            <a:ext cx="10578305" cy="8257773"/>
          </a:xfrm>
          <a:prstGeom prst="rect">
            <a:avLst/>
          </a:prstGeom>
        </p:spPr>
        <p:txBody>
          <a:bodyPr lIns="0" tIns="0" rIns="0" bIns="0" rtlCol="0" anchor="t">
            <a:spAutoFit/>
          </a:bodyPr>
          <a:lstStyle/>
          <a:p>
            <a:pPr marL="0" marR="0" lvl="0" indent="0" algn="l" defTabSz="914400" rtl="0" eaLnBrk="1" fontAlgn="auto" latinLnBrk="0" hangingPunct="1">
              <a:lnSpc>
                <a:spcPts val="4571"/>
              </a:lnSpc>
              <a:spcBef>
                <a:spcPts val="0"/>
              </a:spcBef>
              <a:spcAft>
                <a:spcPts val="0"/>
              </a:spcAft>
              <a:buClrTx/>
              <a:buSzTx/>
              <a:buFontTx/>
              <a:buNone/>
              <a:tabLst/>
              <a:defRPr/>
            </a:pPr>
            <a:r>
              <a:rPr kumimoji="0" lang="en-US" sz="3809" b="0" i="0" u="none" strike="noStrike" kern="1200" cap="none" spc="0" normalizeH="0" baseline="0" noProof="0" dirty="0">
                <a:ln>
                  <a:noFill/>
                </a:ln>
                <a:solidFill>
                  <a:srgbClr val="F7B4A7"/>
                </a:solidFill>
                <a:effectLst/>
                <a:uLnTx/>
                <a:uFillTx/>
                <a:latin typeface="Josefin Sans Bold"/>
                <a:ea typeface="+mn-ea"/>
                <a:cs typeface="+mn-cs"/>
              </a:rPr>
              <a:t>As soon as MeetMate starts, webgazer.js is initiated to predict eye location on the screen and return the x &amp; y coordinates. Then after each two seconds , we generate attentiveness score and status by following the criteria shown in our README through x &amp; y coordinates and a beep sound at low attentiveness. We also generate a cumulative attentiveness score in form of percentage.</a:t>
            </a:r>
          </a:p>
          <a:p>
            <a:pPr marL="0" marR="0" lvl="0" indent="0" algn="l" defTabSz="914400" rtl="0" eaLnBrk="1" fontAlgn="auto" latinLnBrk="0" hangingPunct="1">
              <a:lnSpc>
                <a:spcPts val="4571"/>
              </a:lnSpc>
              <a:spcBef>
                <a:spcPts val="0"/>
              </a:spcBef>
              <a:spcAft>
                <a:spcPts val="0"/>
              </a:spcAft>
              <a:buClrTx/>
              <a:buSzTx/>
              <a:buFontTx/>
              <a:buNone/>
              <a:tabLst/>
              <a:defRPr/>
            </a:pPr>
            <a:endParaRPr kumimoji="0" lang="en-US" sz="3809" b="0" i="0" u="none" strike="noStrike" kern="1200" cap="none" spc="0" normalizeH="0" baseline="0" noProof="0" dirty="0">
              <a:ln>
                <a:noFill/>
              </a:ln>
              <a:solidFill>
                <a:srgbClr val="F7B4A7"/>
              </a:solidFill>
              <a:effectLst/>
              <a:uLnTx/>
              <a:uFillTx/>
              <a:latin typeface="Josefin Sans Bold"/>
              <a:ea typeface="+mn-ea"/>
              <a:cs typeface="+mn-cs"/>
            </a:endParaRPr>
          </a:p>
          <a:p>
            <a:pPr marL="0" marR="0" lvl="0" indent="0" algn="l" defTabSz="914400" rtl="0" eaLnBrk="1" fontAlgn="auto" latinLnBrk="0" hangingPunct="1">
              <a:lnSpc>
                <a:spcPts val="4571"/>
              </a:lnSpc>
              <a:spcBef>
                <a:spcPts val="0"/>
              </a:spcBef>
              <a:spcAft>
                <a:spcPts val="0"/>
              </a:spcAft>
              <a:buClrTx/>
              <a:buSzTx/>
              <a:buFontTx/>
              <a:buNone/>
              <a:tabLst/>
              <a:defRPr/>
            </a:pPr>
            <a:r>
              <a:rPr kumimoji="0" lang="en-US" sz="3809" b="0" i="0" u="none" strike="noStrike" kern="1200" cap="none" spc="0" normalizeH="0" baseline="0" noProof="0" dirty="0">
                <a:ln>
                  <a:noFill/>
                </a:ln>
                <a:solidFill>
                  <a:srgbClr val="F7B4A7"/>
                </a:solidFill>
                <a:effectLst/>
                <a:uLnTx/>
                <a:uFillTx/>
                <a:latin typeface="Josefin Sans Bold"/>
                <a:ea typeface="+mn-ea"/>
                <a:cs typeface="+mn-cs"/>
              </a:rPr>
              <a:t>Storing all the previous scores and time stamps that generate after every two seconds in two different arrays, we plot a live attentiveness vs time graph.</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01822" y="1710976"/>
            <a:ext cx="3662625" cy="56426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9758" y="1684366"/>
            <a:ext cx="3874545" cy="512259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380976" y="2475095"/>
            <a:ext cx="3874545" cy="5122596"/>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495732" y="3214319"/>
            <a:ext cx="3874545" cy="5122596"/>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828431" y="670287"/>
            <a:ext cx="1161940" cy="1577944"/>
          </a:xfrm>
          <a:prstGeom prst="rect">
            <a:avLst/>
          </a:prstGeom>
        </p:spPr>
      </p:pic>
      <p:sp>
        <p:nvSpPr>
          <p:cNvPr id="6" name="TextBox 6"/>
          <p:cNvSpPr txBox="1"/>
          <p:nvPr/>
        </p:nvSpPr>
        <p:spPr>
          <a:xfrm>
            <a:off x="7972920" y="651237"/>
            <a:ext cx="5855511" cy="1823858"/>
          </a:xfrm>
          <a:prstGeom prst="rect">
            <a:avLst/>
          </a:prstGeom>
        </p:spPr>
        <p:txBody>
          <a:bodyPr lIns="0" tIns="0" rIns="0" bIns="0" rtlCol="0" anchor="t">
            <a:spAutoFit/>
          </a:bodyPr>
          <a:lstStyle/>
          <a:p>
            <a:pPr marL="0" marR="0" lvl="0" indent="0" algn="l" defTabSz="914400" rtl="0" eaLnBrk="1" fontAlgn="auto" latinLnBrk="0" hangingPunct="1">
              <a:lnSpc>
                <a:spcPts val="7105"/>
              </a:lnSpc>
              <a:spcBef>
                <a:spcPts val="0"/>
              </a:spcBef>
              <a:spcAft>
                <a:spcPts val="0"/>
              </a:spcAft>
              <a:buClrTx/>
              <a:buSzTx/>
              <a:buFontTx/>
              <a:buNone/>
              <a:tabLst/>
              <a:defRPr/>
            </a:pPr>
            <a:r>
              <a:rPr kumimoji="0" lang="en-US" sz="5921" b="0" i="0" u="none" strike="noStrike" kern="1200" cap="none" spc="0" normalizeH="0" baseline="0" noProof="0">
                <a:ln>
                  <a:noFill/>
                </a:ln>
                <a:solidFill>
                  <a:srgbClr val="F7B4A7"/>
                </a:solidFill>
                <a:effectLst/>
                <a:uLnTx/>
                <a:uFillTx/>
                <a:latin typeface="Josefin Sans Bold Bold"/>
                <a:ea typeface="+mn-ea"/>
                <a:cs typeface="+mn-cs"/>
              </a:rPr>
              <a:t>Feature: Speech-to-Text</a:t>
            </a:r>
          </a:p>
        </p:txBody>
      </p:sp>
      <p:sp>
        <p:nvSpPr>
          <p:cNvPr id="7" name="TextBox 7"/>
          <p:cNvSpPr txBox="1"/>
          <p:nvPr/>
        </p:nvSpPr>
        <p:spPr>
          <a:xfrm>
            <a:off x="7524584" y="2899392"/>
            <a:ext cx="10121519" cy="6388984"/>
          </a:xfrm>
          <a:prstGeom prst="rect">
            <a:avLst/>
          </a:prstGeom>
        </p:spPr>
        <p:txBody>
          <a:bodyPr lIns="0" tIns="0" rIns="0" bIns="0" rtlCol="0" anchor="t">
            <a:spAutoFit/>
          </a:bodyPr>
          <a:lstStyle/>
          <a:p>
            <a:pPr marL="865515" marR="0" lvl="1" indent="-432757" algn="l" defTabSz="914400" rtl="0" eaLnBrk="1" fontAlgn="auto" latinLnBrk="0" hangingPunct="1">
              <a:lnSpc>
                <a:spcPts val="5612"/>
              </a:lnSpc>
              <a:spcBef>
                <a:spcPts val="0"/>
              </a:spcBef>
              <a:spcAft>
                <a:spcPts val="0"/>
              </a:spcAft>
              <a:buClrTx/>
              <a:buSzTx/>
              <a:buFont typeface="Arial"/>
              <a:buChar char="•"/>
              <a:tabLst/>
              <a:defRPr/>
            </a:pPr>
            <a:r>
              <a:rPr kumimoji="0" lang="en-US" sz="4008" b="0" i="0" u="none" strike="noStrike" kern="1200" cap="none" spc="0" normalizeH="0" baseline="0" noProof="0">
                <a:ln>
                  <a:noFill/>
                </a:ln>
                <a:solidFill>
                  <a:srgbClr val="94DDDE"/>
                </a:solidFill>
                <a:effectLst/>
                <a:uLnTx/>
                <a:uFillTx/>
                <a:latin typeface="Josefin Sans Regular"/>
                <a:ea typeface="+mn-ea"/>
                <a:cs typeface="+mn-cs"/>
              </a:rPr>
              <a:t>Sometimes the things that the host explains is more understandable than what the lecture notes/minutes of meetings provide.</a:t>
            </a:r>
          </a:p>
          <a:p>
            <a:pPr marL="0" marR="0" lvl="0" indent="0" algn="l" defTabSz="914400" rtl="0" eaLnBrk="1" fontAlgn="auto" latinLnBrk="0" hangingPunct="1">
              <a:lnSpc>
                <a:spcPts val="5612"/>
              </a:lnSpc>
              <a:spcBef>
                <a:spcPts val="0"/>
              </a:spcBef>
              <a:spcAft>
                <a:spcPts val="0"/>
              </a:spcAft>
              <a:buClrTx/>
              <a:buSzTx/>
              <a:buFontTx/>
              <a:buNone/>
              <a:tabLst/>
              <a:defRPr/>
            </a:pPr>
            <a:endParaRPr kumimoji="0" lang="en-US" sz="4008" b="0" i="0" u="none" strike="noStrike" kern="1200" cap="none" spc="0" normalizeH="0" baseline="0" noProof="0">
              <a:ln>
                <a:noFill/>
              </a:ln>
              <a:solidFill>
                <a:srgbClr val="94DDDE"/>
              </a:solidFill>
              <a:effectLst/>
              <a:uLnTx/>
              <a:uFillTx/>
              <a:latin typeface="Josefin Sans Regular"/>
              <a:ea typeface="+mn-ea"/>
              <a:cs typeface="+mn-cs"/>
            </a:endParaRPr>
          </a:p>
          <a:p>
            <a:pPr marL="865515" marR="0" lvl="1" indent="-432757" algn="l" defTabSz="914400" rtl="0" eaLnBrk="1" fontAlgn="auto" latinLnBrk="0" hangingPunct="1">
              <a:lnSpc>
                <a:spcPts val="5612"/>
              </a:lnSpc>
              <a:spcBef>
                <a:spcPts val="0"/>
              </a:spcBef>
              <a:spcAft>
                <a:spcPts val="0"/>
              </a:spcAft>
              <a:buClrTx/>
              <a:buSzTx/>
              <a:buFont typeface="Arial"/>
              <a:buChar char="•"/>
              <a:tabLst/>
              <a:defRPr/>
            </a:pPr>
            <a:r>
              <a:rPr kumimoji="0" lang="en-US" sz="4008" b="0" i="0" u="none" strike="noStrike" kern="1200" cap="none" spc="0" normalizeH="0" baseline="0" noProof="0">
                <a:ln>
                  <a:noFill/>
                </a:ln>
                <a:solidFill>
                  <a:srgbClr val="94DDDE"/>
                </a:solidFill>
                <a:effectLst/>
                <a:uLnTx/>
                <a:uFillTx/>
                <a:latin typeface="Josefin Sans Regular"/>
                <a:ea typeface="+mn-ea"/>
                <a:cs typeface="+mn-cs"/>
              </a:rPr>
              <a:t>Sometimes due to forced inattentiveness during online meets we tend to miss the crucial moments in the meet.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127463" y="3086100"/>
            <a:ext cx="5131837" cy="4114800"/>
          </a:xfrm>
          <a:prstGeom prst="rect">
            <a:avLst/>
          </a:prstGeom>
        </p:spPr>
      </p:pic>
      <p:sp>
        <p:nvSpPr>
          <p:cNvPr id="3" name="TextBox 3"/>
          <p:cNvSpPr txBox="1"/>
          <p:nvPr/>
        </p:nvSpPr>
        <p:spPr>
          <a:xfrm>
            <a:off x="1028700" y="2450390"/>
            <a:ext cx="10577636" cy="7592068"/>
          </a:xfrm>
          <a:prstGeom prst="rect">
            <a:avLst/>
          </a:prstGeom>
        </p:spPr>
        <p:txBody>
          <a:bodyPr lIns="0" tIns="0" rIns="0" bIns="0" rtlCol="0" anchor="t">
            <a:spAutoFit/>
          </a:bodyPr>
          <a:lstStyle/>
          <a:p>
            <a:pPr marL="0" marR="0" lvl="0" indent="0" algn="l" defTabSz="914400" rtl="0" eaLnBrk="1" fontAlgn="auto" latinLnBrk="0" hangingPunct="1">
              <a:lnSpc>
                <a:spcPts val="5015"/>
              </a:lnSpc>
              <a:spcBef>
                <a:spcPts val="0"/>
              </a:spcBef>
              <a:spcAft>
                <a:spcPts val="0"/>
              </a:spcAft>
              <a:buClrTx/>
              <a:buSzTx/>
              <a:buFontTx/>
              <a:buNone/>
              <a:tabLst/>
              <a:defRPr/>
            </a:pPr>
            <a:r>
              <a:rPr kumimoji="0" lang="en-US" sz="3582" b="0" i="0" u="none" strike="noStrike" kern="1200" cap="none" spc="0" normalizeH="0" baseline="0" noProof="0">
                <a:ln>
                  <a:noFill/>
                </a:ln>
                <a:solidFill>
                  <a:srgbClr val="2B4B82"/>
                </a:solidFill>
                <a:effectLst/>
                <a:uLnTx/>
                <a:uFillTx/>
                <a:latin typeface="Josefin Sans Regular"/>
                <a:ea typeface="+mn-ea"/>
                <a:cs typeface="+mn-cs"/>
              </a:rPr>
              <a:t>When the user clicks speech-to-text Off button, the recognition starts and the user can see the speech-to-text results in the lower section of </a:t>
            </a:r>
            <a:r>
              <a:rPr kumimoji="0" lang="en-US" sz="3582" b="0" i="0" u="none" strike="noStrike" kern="1200" cap="none" spc="0" normalizeH="0" baseline="0" noProof="0">
                <a:ln>
                  <a:noFill/>
                </a:ln>
                <a:solidFill>
                  <a:srgbClr val="000000"/>
                </a:solidFill>
                <a:effectLst/>
                <a:uLnTx/>
                <a:uFillTx/>
                <a:latin typeface="Josefin Sans Regular Bold"/>
                <a:ea typeface="+mn-ea"/>
                <a:cs typeface="+mn-cs"/>
              </a:rPr>
              <a:t>MeetMate</a:t>
            </a:r>
            <a:r>
              <a:rPr kumimoji="0" lang="en-US" sz="3582" b="0" i="0" u="none" strike="noStrike" kern="1200" cap="none" spc="0" normalizeH="0" baseline="0" noProof="0">
                <a:ln>
                  <a:noFill/>
                </a:ln>
                <a:solidFill>
                  <a:srgbClr val="2B4B82"/>
                </a:solidFill>
                <a:effectLst/>
                <a:uLnTx/>
                <a:uFillTx/>
                <a:latin typeface="Josefin Sans Regular"/>
                <a:ea typeface="+mn-ea"/>
                <a:cs typeface="+mn-cs"/>
              </a:rPr>
              <a:t>. The program analyses each new increment in recognition result and generates a speech score to alert the user according to its value.</a:t>
            </a:r>
          </a:p>
          <a:p>
            <a:pPr marL="0" marR="0" lvl="0" indent="0" algn="l" defTabSz="914400" rtl="0" eaLnBrk="1" fontAlgn="auto" latinLnBrk="0" hangingPunct="1">
              <a:lnSpc>
                <a:spcPts val="5015"/>
              </a:lnSpc>
              <a:spcBef>
                <a:spcPts val="0"/>
              </a:spcBef>
              <a:spcAft>
                <a:spcPts val="0"/>
              </a:spcAft>
              <a:buClrTx/>
              <a:buSzTx/>
              <a:buFontTx/>
              <a:buNone/>
              <a:tabLst/>
              <a:defRPr/>
            </a:pPr>
            <a:endParaRPr kumimoji="0" lang="en-US" sz="3582" b="0" i="0" u="none" strike="noStrike" kern="1200" cap="none" spc="0" normalizeH="0" baseline="0" noProof="0">
              <a:ln>
                <a:noFill/>
              </a:ln>
              <a:solidFill>
                <a:srgbClr val="2B4B82"/>
              </a:solidFill>
              <a:effectLst/>
              <a:uLnTx/>
              <a:uFillTx/>
              <a:latin typeface="Josefin Sans Regular"/>
              <a:ea typeface="+mn-ea"/>
              <a:cs typeface="+mn-cs"/>
            </a:endParaRPr>
          </a:p>
          <a:p>
            <a:pPr marL="0" marR="0" lvl="0" indent="0" algn="l" defTabSz="914400" rtl="0" eaLnBrk="1" fontAlgn="auto" latinLnBrk="0" hangingPunct="1">
              <a:lnSpc>
                <a:spcPts val="5015"/>
              </a:lnSpc>
              <a:spcBef>
                <a:spcPts val="0"/>
              </a:spcBef>
              <a:spcAft>
                <a:spcPts val="0"/>
              </a:spcAft>
              <a:buClrTx/>
              <a:buSzTx/>
              <a:buFontTx/>
              <a:buNone/>
              <a:tabLst/>
              <a:defRPr/>
            </a:pPr>
            <a:r>
              <a:rPr kumimoji="0" lang="en-US" sz="3582" b="0" i="0" u="none" strike="noStrike" kern="1200" cap="none" spc="0" normalizeH="0" baseline="0" noProof="0">
                <a:ln>
                  <a:noFill/>
                </a:ln>
                <a:solidFill>
                  <a:srgbClr val="2B4B82"/>
                </a:solidFill>
                <a:effectLst/>
                <a:uLnTx/>
                <a:uFillTx/>
                <a:latin typeface="Josefin Sans Regular"/>
                <a:ea typeface="+mn-ea"/>
                <a:cs typeface="+mn-cs"/>
              </a:rPr>
              <a:t>The user has the choice to switch off speech recognition anytime he/she wants, it also alerts the user when the recognition stops due to prolonged inactivity.</a:t>
            </a:r>
          </a:p>
          <a:p>
            <a:pPr marL="0" marR="0" lvl="0" indent="0" algn="l" defTabSz="914400" rtl="0" eaLnBrk="1" fontAlgn="auto" latinLnBrk="0" hangingPunct="1">
              <a:lnSpc>
                <a:spcPts val="4298"/>
              </a:lnSpc>
              <a:spcBef>
                <a:spcPts val="0"/>
              </a:spcBef>
              <a:spcAft>
                <a:spcPts val="0"/>
              </a:spcAft>
              <a:buClrTx/>
              <a:buSzTx/>
              <a:buFontTx/>
              <a:buNone/>
              <a:tabLst/>
              <a:defRPr/>
            </a:pPr>
            <a:endParaRPr kumimoji="0" lang="en-US" sz="3582" b="0" i="0" u="none" strike="noStrike" kern="1200" cap="none" spc="0" normalizeH="0" baseline="0" noProof="0">
              <a:ln>
                <a:noFill/>
              </a:ln>
              <a:solidFill>
                <a:srgbClr val="2B4B82"/>
              </a:solidFill>
              <a:effectLst/>
              <a:uLnTx/>
              <a:uFillTx/>
              <a:latin typeface="Josefin Sans Regular"/>
              <a:ea typeface="+mn-ea"/>
              <a:cs typeface="+mn-cs"/>
            </a:endParaRP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792167" y="714431"/>
            <a:ext cx="1117403" cy="867511"/>
          </a:xfrm>
          <a:prstGeom prst="rect">
            <a:avLst/>
          </a:prstGeom>
        </p:spPr>
      </p:pic>
      <p:sp>
        <p:nvSpPr>
          <p:cNvPr id="5" name="TextBox 5"/>
          <p:cNvSpPr txBox="1"/>
          <p:nvPr/>
        </p:nvSpPr>
        <p:spPr>
          <a:xfrm>
            <a:off x="1028700" y="714431"/>
            <a:ext cx="9768230" cy="1182886"/>
          </a:xfrm>
          <a:prstGeom prst="rect">
            <a:avLst/>
          </a:prstGeom>
        </p:spPr>
        <p:txBody>
          <a:bodyPr lIns="0" tIns="0" rIns="0" bIns="0" rtlCol="0" anchor="t">
            <a:spAutoFit/>
          </a:bodyPr>
          <a:lstStyle/>
          <a:p>
            <a:pPr marL="0" marR="0" lvl="0" indent="0" algn="l" defTabSz="914400" rtl="0" eaLnBrk="1" fontAlgn="auto" latinLnBrk="0" hangingPunct="1">
              <a:lnSpc>
                <a:spcPts val="9239"/>
              </a:lnSpc>
              <a:spcBef>
                <a:spcPts val="0"/>
              </a:spcBef>
              <a:spcAft>
                <a:spcPts val="0"/>
              </a:spcAft>
              <a:buClrTx/>
              <a:buSzTx/>
              <a:buFontTx/>
              <a:buNone/>
              <a:tabLst/>
              <a:defRPr/>
            </a:pPr>
            <a:r>
              <a:rPr kumimoji="0" lang="en-US" sz="7699" b="0" i="0" u="none" strike="noStrike" kern="1200" cap="none" spc="0" normalizeH="0" baseline="0" noProof="0" dirty="0">
                <a:ln>
                  <a:noFill/>
                </a:ln>
                <a:solidFill>
                  <a:srgbClr val="31356E"/>
                </a:solidFill>
                <a:effectLst/>
                <a:uLnTx/>
                <a:uFillTx/>
                <a:latin typeface="Josefin Sans Bold"/>
                <a:ea typeface="+mn-ea"/>
                <a:cs typeface="+mn-cs"/>
              </a:rPr>
              <a:t>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01822" y="1710976"/>
            <a:ext cx="3662625" cy="5642699"/>
          </a:xfrm>
          <a:prstGeom prst="rect">
            <a:avLst/>
          </a:prstGeom>
        </p:spPr>
      </p:pic>
      <p:sp>
        <p:nvSpPr>
          <p:cNvPr id="3" name="TextBox 3"/>
          <p:cNvSpPr txBox="1"/>
          <p:nvPr/>
        </p:nvSpPr>
        <p:spPr>
          <a:xfrm>
            <a:off x="1028700" y="1038100"/>
            <a:ext cx="11251973" cy="7667805"/>
          </a:xfrm>
          <a:prstGeom prst="rect">
            <a:avLst/>
          </a:prstGeom>
        </p:spPr>
        <p:txBody>
          <a:bodyPr lIns="0" tIns="0" rIns="0" bIns="0" rtlCol="0" anchor="t">
            <a:spAutoFit/>
          </a:bodyPr>
          <a:lstStyle/>
          <a:p>
            <a:pPr marL="0" marR="0" lvl="0" indent="0" algn="l" defTabSz="914400" rtl="0" eaLnBrk="1" fontAlgn="auto" latinLnBrk="0" hangingPunct="1">
              <a:lnSpc>
                <a:spcPts val="4569"/>
              </a:lnSpc>
              <a:spcBef>
                <a:spcPts val="0"/>
              </a:spcBef>
              <a:spcAft>
                <a:spcPts val="0"/>
              </a:spcAft>
              <a:buClrTx/>
              <a:buSzTx/>
              <a:buFontTx/>
              <a:buNone/>
              <a:tabLst/>
              <a:defRPr/>
            </a:pPr>
            <a:r>
              <a:rPr kumimoji="0" lang="en-US" sz="3807" b="0" i="0" u="none" strike="noStrike" kern="1200" cap="none" spc="0" normalizeH="0" baseline="0" noProof="0" dirty="0">
                <a:ln>
                  <a:noFill/>
                </a:ln>
                <a:solidFill>
                  <a:srgbClr val="F7B4A7"/>
                </a:solidFill>
                <a:effectLst/>
                <a:uLnTx/>
                <a:uFillTx/>
                <a:latin typeface="Josefin Sans Bold" pitchFamily="2" charset="0"/>
                <a:ea typeface="+mn-ea"/>
                <a:cs typeface="+mn-cs"/>
              </a:rPr>
              <a:t>After clicking sp2txt button the recognition starts and the webkitSpeechRecognition API is fetched and is made continuous. </a:t>
            </a:r>
          </a:p>
          <a:p>
            <a:pPr marL="0" marR="0" lvl="0" indent="0" algn="l" defTabSz="914400" rtl="0" eaLnBrk="1" fontAlgn="auto" latinLnBrk="0" hangingPunct="1">
              <a:lnSpc>
                <a:spcPts val="4569"/>
              </a:lnSpc>
              <a:spcBef>
                <a:spcPts val="0"/>
              </a:spcBef>
              <a:spcAft>
                <a:spcPts val="0"/>
              </a:spcAft>
              <a:buClrTx/>
              <a:buSzTx/>
              <a:buFontTx/>
              <a:buNone/>
              <a:tabLst/>
              <a:defRPr/>
            </a:pPr>
            <a:endParaRPr kumimoji="0" lang="en-US" sz="3807" b="0" i="0" u="none" strike="noStrike" kern="1200" cap="none" spc="0" normalizeH="0" baseline="0" noProof="0" dirty="0">
              <a:ln>
                <a:noFill/>
              </a:ln>
              <a:solidFill>
                <a:srgbClr val="F7B4A7"/>
              </a:solidFill>
              <a:effectLst/>
              <a:uLnTx/>
              <a:uFillTx/>
              <a:latin typeface="Josefin Sans Bold" pitchFamily="2" charset="0"/>
              <a:ea typeface="+mn-ea"/>
              <a:cs typeface="+mn-cs"/>
            </a:endParaRPr>
          </a:p>
          <a:p>
            <a:pPr marL="0" marR="0" lvl="0" indent="0" algn="l" defTabSz="914400" rtl="0" eaLnBrk="1" fontAlgn="auto" latinLnBrk="0" hangingPunct="1">
              <a:lnSpc>
                <a:spcPts val="4569"/>
              </a:lnSpc>
              <a:spcBef>
                <a:spcPts val="0"/>
              </a:spcBef>
              <a:spcAft>
                <a:spcPts val="0"/>
              </a:spcAft>
              <a:buClrTx/>
              <a:buSzTx/>
              <a:buFontTx/>
              <a:buNone/>
              <a:tabLst/>
              <a:defRPr/>
            </a:pPr>
            <a:r>
              <a:rPr kumimoji="0" lang="en-US" sz="3807" b="0" i="0" u="none" strike="noStrike" kern="1200" cap="none" spc="0" normalizeH="0" baseline="0" noProof="0" dirty="0">
                <a:ln>
                  <a:noFill/>
                </a:ln>
                <a:solidFill>
                  <a:srgbClr val="F7B4A7"/>
                </a:solidFill>
                <a:effectLst/>
                <a:uLnTx/>
                <a:uFillTx/>
                <a:latin typeface="Josefin Sans Bold" pitchFamily="2" charset="0"/>
                <a:ea typeface="+mn-ea"/>
                <a:cs typeface="+mn-cs"/>
              </a:rPr>
              <a:t>We tokenize the last sentence and analyze those tokens through a dataset and generate a speech score by adding the values of charted words. If the speech score is positive then 'All good' is notified to the user else user is notified with a 'Warning' and three small beeps.</a:t>
            </a:r>
          </a:p>
          <a:p>
            <a:pPr marL="0" marR="0" lvl="0" indent="0" algn="l" defTabSz="914400" rtl="0" eaLnBrk="1" fontAlgn="auto" latinLnBrk="0" hangingPunct="1">
              <a:lnSpc>
                <a:spcPts val="4569"/>
              </a:lnSpc>
              <a:spcBef>
                <a:spcPts val="0"/>
              </a:spcBef>
              <a:spcAft>
                <a:spcPts val="0"/>
              </a:spcAft>
              <a:buClrTx/>
              <a:buSzTx/>
              <a:buFontTx/>
              <a:buNone/>
              <a:tabLst/>
              <a:defRPr/>
            </a:pPr>
            <a:endParaRPr kumimoji="0" lang="en-US" sz="3807" b="0" i="0" u="none" strike="noStrike" kern="1200" cap="none" spc="0" normalizeH="0" baseline="0" noProof="0" dirty="0">
              <a:ln>
                <a:noFill/>
              </a:ln>
              <a:solidFill>
                <a:srgbClr val="F7B4A7"/>
              </a:solidFill>
              <a:effectLst/>
              <a:uLnTx/>
              <a:uFillTx/>
              <a:latin typeface="Josefin Sans Bold" pitchFamily="2" charset="0"/>
              <a:ea typeface="+mn-ea"/>
              <a:cs typeface="+mn-cs"/>
            </a:endParaRPr>
          </a:p>
          <a:p>
            <a:pPr marL="0" marR="0" lvl="0" indent="0" algn="l" defTabSz="914400" rtl="0" eaLnBrk="1" fontAlgn="auto" latinLnBrk="0" hangingPunct="1">
              <a:lnSpc>
                <a:spcPts val="4569"/>
              </a:lnSpc>
              <a:spcBef>
                <a:spcPts val="0"/>
              </a:spcBef>
              <a:spcAft>
                <a:spcPts val="0"/>
              </a:spcAft>
              <a:buClrTx/>
              <a:buSzTx/>
              <a:buFontTx/>
              <a:buNone/>
              <a:tabLst/>
              <a:defRPr/>
            </a:pPr>
            <a:r>
              <a:rPr kumimoji="0" lang="en-US" sz="3807" b="0" i="0" u="none" strike="noStrike" kern="1200" cap="none" spc="0" normalizeH="0" baseline="0" noProof="0" dirty="0">
                <a:ln>
                  <a:noFill/>
                </a:ln>
                <a:solidFill>
                  <a:srgbClr val="F7B4A7"/>
                </a:solidFill>
                <a:effectLst/>
                <a:uLnTx/>
                <a:uFillTx/>
                <a:latin typeface="Josefin Sans Bold" pitchFamily="2" charset="0"/>
                <a:ea typeface="+mn-ea"/>
                <a:cs typeface="+mn-cs"/>
              </a:rPr>
              <a:t>Incase the sp2txt stops itself then we warn the user with two beeps and a window alert.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1254</Words>
  <Application>Microsoft Office PowerPoint</Application>
  <PresentationFormat>Custom</PresentationFormat>
  <Paragraphs>114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Josefin Sans Bold Bold</vt:lpstr>
      <vt:lpstr>Josefin Sans Regular</vt:lpstr>
      <vt:lpstr>Arimo</vt:lpstr>
      <vt:lpstr>Arial</vt:lpstr>
      <vt:lpstr>Josefin Sans Bold</vt:lpstr>
      <vt:lpstr>Calibri</vt:lpstr>
      <vt:lpstr>Open Sans Light</vt:lpstr>
      <vt:lpstr>Josefin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Isometric Elements &amp; Mockups Technology in Education Technology Presentation</dc:title>
  <dc:creator>Divyam Agrawal</dc:creator>
  <cp:lastModifiedBy>Divyam Agrawal</cp:lastModifiedBy>
  <cp:revision>6</cp:revision>
  <dcterms:created xsi:type="dcterms:W3CDTF">2006-08-16T00:00:00Z</dcterms:created>
  <dcterms:modified xsi:type="dcterms:W3CDTF">2021-12-07T16:03:11Z</dcterms:modified>
  <dc:identifier>DAExNq6bb-Y</dc:identifier>
</cp:coreProperties>
</file>