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83" r:id="rId1"/>
  </p:sldMasterIdLst>
  <p:sldIdLst>
    <p:sldId id="256" r:id="rId2"/>
    <p:sldId id="260" r:id="rId3"/>
    <p:sldId id="261" r:id="rId4"/>
    <p:sldId id="257" r:id="rId5"/>
    <p:sldId id="265" r:id="rId6"/>
    <p:sldId id="258" r:id="rId7"/>
    <p:sldId id="266"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9" d="100"/>
          <a:sy n="89" d="100"/>
        </p:scale>
        <p:origin x="46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764DE79-268F-4C1A-8933-263129D2AF90}" type="datetimeFigureOut">
              <a:rPr lang="en-US" smtClean="0"/>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998072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764DE79-268F-4C1A-8933-263129D2AF90}" type="datetimeFigureOut">
              <a:rPr lang="en-US" smtClean="0"/>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58432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764DE79-268F-4C1A-8933-263129D2AF90}" type="datetimeFigureOut">
              <a:rPr lang="en-US" smtClean="0"/>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970273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764DE79-268F-4C1A-8933-263129D2AF90}" type="datetimeFigureOut">
              <a:rPr lang="en-US" smtClean="0"/>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153367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938146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764DE79-268F-4C1A-8933-263129D2AF90}" type="datetimeFigureOut">
              <a:rPr lang="en-US" smtClean="0"/>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165041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764DE79-268F-4C1A-8933-263129D2AF90}" type="datetimeFigureOut">
              <a:rPr lang="en-US" smtClean="0"/>
              <a:t>11/15/2022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844894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764DE79-268F-4C1A-8933-263129D2AF90}" type="datetimeFigureOut">
              <a:rPr lang="en-US" smtClean="0"/>
              <a:t>11/15/2022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952683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11/15/2022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141819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036981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120438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11/15/2022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2907904577"/>
      </p:ext>
    </p:extLst>
  </p:cSld>
  <p:clrMap bg1="lt1" tx1="dk1" bg2="lt2" tx2="dk2" accent1="accent1" accent2="accent2" accent3="accent3" accent4="accent4" accent5="accent5" accent6="accent6" hlink="hlink" folHlink="folHlink"/>
  <p:sldLayoutIdLst>
    <p:sldLayoutId id="2147484084" r:id="rId1"/>
    <p:sldLayoutId id="2147484085" r:id="rId2"/>
    <p:sldLayoutId id="2147484086" r:id="rId3"/>
    <p:sldLayoutId id="2147484087" r:id="rId4"/>
    <p:sldLayoutId id="2147484088" r:id="rId5"/>
    <p:sldLayoutId id="2147484089" r:id="rId6"/>
    <p:sldLayoutId id="2147484090" r:id="rId7"/>
    <p:sldLayoutId id="2147484091" r:id="rId8"/>
    <p:sldLayoutId id="2147484092" r:id="rId9"/>
    <p:sldLayoutId id="2147484093" r:id="rId10"/>
    <p:sldLayoutId id="214748409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Project Presentation</a:t>
            </a:r>
            <a:endParaRPr lang="en-IN" dirty="0"/>
          </a:p>
        </p:txBody>
      </p:sp>
      <p:sp>
        <p:nvSpPr>
          <p:cNvPr id="3" name="Subtitle 2"/>
          <p:cNvSpPr>
            <a:spLocks noGrp="1"/>
          </p:cNvSpPr>
          <p:nvPr>
            <p:ph type="subTitle" idx="1"/>
          </p:nvPr>
        </p:nvSpPr>
        <p:spPr>
          <a:xfrm>
            <a:off x="1524000" y="3602037"/>
            <a:ext cx="9144000" cy="2877893"/>
          </a:xfrm>
        </p:spPr>
        <p:txBody>
          <a:bodyPr>
            <a:normAutofit fontScale="92500" lnSpcReduction="10000"/>
          </a:bodyPr>
          <a:lstStyle/>
          <a:p>
            <a:endParaRPr lang="en-US" dirty="0" smtClean="0"/>
          </a:p>
          <a:p>
            <a:r>
              <a:rPr lang="en-US" dirty="0" smtClean="0"/>
              <a:t>VIDEO </a:t>
            </a:r>
            <a:r>
              <a:rPr lang="en-US" dirty="0"/>
              <a:t>COMPRESSION USING </a:t>
            </a:r>
          </a:p>
          <a:p>
            <a:r>
              <a:rPr lang="en-US" dirty="0"/>
              <a:t>COLOR IMAGE </a:t>
            </a:r>
            <a:r>
              <a:rPr lang="en-US" dirty="0" smtClean="0"/>
              <a:t>QUANTIZATION</a:t>
            </a:r>
          </a:p>
          <a:p>
            <a:endParaRPr lang="en-US" dirty="0"/>
          </a:p>
          <a:p>
            <a:endParaRPr lang="en-US" dirty="0" smtClean="0"/>
          </a:p>
          <a:p>
            <a:r>
              <a:rPr lang="en-US" dirty="0" smtClean="0"/>
              <a:t>SHREY SHARMA 19JE0788</a:t>
            </a:r>
          </a:p>
          <a:p>
            <a:r>
              <a:rPr lang="en-US" dirty="0"/>
              <a:t>SHUBHAM JAMUAR 19JE0794</a:t>
            </a:r>
          </a:p>
        </p:txBody>
      </p:sp>
    </p:spTree>
    <p:extLst>
      <p:ext uri="{BB962C8B-B14F-4D97-AF65-F5344CB8AC3E}">
        <p14:creationId xmlns:p14="http://schemas.microsoft.com/office/powerpoint/2010/main" val="425740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FUTURE </a:t>
            </a:r>
            <a:r>
              <a:rPr lang="en-US" b="1" dirty="0" smtClean="0"/>
              <a:t>WORK</a:t>
            </a:r>
            <a:endParaRPr lang="en-IN" dirty="0"/>
          </a:p>
        </p:txBody>
      </p:sp>
      <p:sp>
        <p:nvSpPr>
          <p:cNvPr id="3" name="Content Placeholder 2"/>
          <p:cNvSpPr>
            <a:spLocks noGrp="1"/>
          </p:cNvSpPr>
          <p:nvPr>
            <p:ph idx="1"/>
          </p:nvPr>
        </p:nvSpPr>
        <p:spPr>
          <a:xfrm>
            <a:off x="838200" y="1468315"/>
            <a:ext cx="10515600" cy="4708648"/>
          </a:xfrm>
        </p:spPr>
        <p:txBody>
          <a:bodyPr>
            <a:normAutofit/>
          </a:bodyPr>
          <a:lstStyle/>
          <a:p>
            <a:pPr marL="0" indent="0">
              <a:buNone/>
            </a:pPr>
            <a:endParaRPr lang="en-IN" dirty="0"/>
          </a:p>
          <a:p>
            <a:pPr lvl="0" fontAlgn="base"/>
            <a:r>
              <a:rPr lang="en-IN" u="sng" dirty="0"/>
              <a:t>Spatial Compression on video</a:t>
            </a:r>
            <a:r>
              <a:rPr lang="en-IN" dirty="0"/>
              <a:t> –  </a:t>
            </a:r>
          </a:p>
          <a:p>
            <a:pPr lvl="1" fontAlgn="base"/>
            <a:r>
              <a:rPr lang="en-IN" dirty="0"/>
              <a:t>We would apply the technique we used to compress the image on video file to obtain </a:t>
            </a:r>
            <a:r>
              <a:rPr lang="en-IN" dirty="0" err="1"/>
              <a:t>color</a:t>
            </a:r>
            <a:r>
              <a:rPr lang="en-IN" dirty="0"/>
              <a:t> image quantization on each frame</a:t>
            </a:r>
            <a:r>
              <a:rPr lang="en-IN" dirty="0" smtClean="0"/>
              <a:t>.</a:t>
            </a:r>
            <a:endParaRPr lang="en-IN" dirty="0"/>
          </a:p>
          <a:p>
            <a:pPr lvl="0" fontAlgn="base"/>
            <a:r>
              <a:rPr lang="en-IN" u="sng" dirty="0"/>
              <a:t>Temporal Compression on video – </a:t>
            </a:r>
            <a:endParaRPr lang="en-IN" dirty="0"/>
          </a:p>
          <a:p>
            <a:pPr lvl="1" fontAlgn="base"/>
            <a:r>
              <a:rPr lang="en-IN" dirty="0"/>
              <a:t>We will learn techniques to compress video further by studying relationship between neighbouring frames i.e. by eliminating the redundant parts of neighbouring frames</a:t>
            </a:r>
            <a:r>
              <a:rPr lang="en-IN" dirty="0" smtClean="0"/>
              <a:t>.</a:t>
            </a:r>
            <a:endParaRPr lang="en-IN" dirty="0"/>
          </a:p>
          <a:p>
            <a:pPr lvl="0" fontAlgn="base"/>
            <a:r>
              <a:rPr lang="en-IN" u="sng" dirty="0"/>
              <a:t>Use Raspberry Pi to perform </a:t>
            </a:r>
            <a:r>
              <a:rPr lang="en-IN" u="sng" dirty="0" err="1"/>
              <a:t>color</a:t>
            </a:r>
            <a:r>
              <a:rPr lang="en-IN" u="sng" dirty="0"/>
              <a:t> image quantization on live video – </a:t>
            </a:r>
            <a:endParaRPr lang="en-IN" dirty="0"/>
          </a:p>
          <a:p>
            <a:pPr lvl="1" fontAlgn="base"/>
            <a:r>
              <a:rPr lang="en-IN" dirty="0"/>
              <a:t>Raspberry Pi can be used to capture live video and perform </a:t>
            </a:r>
            <a:r>
              <a:rPr lang="en-IN" dirty="0" err="1"/>
              <a:t>color</a:t>
            </a:r>
            <a:r>
              <a:rPr lang="en-IN" dirty="0"/>
              <a:t> image quantization on the obtained video</a:t>
            </a:r>
          </a:p>
          <a:p>
            <a:endParaRPr lang="en-IN" dirty="0"/>
          </a:p>
        </p:txBody>
      </p:sp>
    </p:spTree>
    <p:extLst>
      <p:ext uri="{BB962C8B-B14F-4D97-AF65-F5344CB8AC3E}">
        <p14:creationId xmlns:p14="http://schemas.microsoft.com/office/powerpoint/2010/main" val="1635175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IN" dirty="0"/>
          </a:p>
        </p:txBody>
      </p:sp>
      <p:sp>
        <p:nvSpPr>
          <p:cNvPr id="3" name="Content Placeholder 2"/>
          <p:cNvSpPr>
            <a:spLocks noGrp="1"/>
          </p:cNvSpPr>
          <p:nvPr>
            <p:ph idx="1"/>
          </p:nvPr>
        </p:nvSpPr>
        <p:spPr>
          <a:xfrm>
            <a:off x="838200" y="1825625"/>
            <a:ext cx="10515600" cy="4707060"/>
          </a:xfrm>
        </p:spPr>
        <p:txBody>
          <a:bodyPr>
            <a:normAutofit lnSpcReduction="10000"/>
          </a:bodyPr>
          <a:lstStyle/>
          <a:p>
            <a:r>
              <a:rPr lang="en-IN" dirty="0"/>
              <a:t>In this era of internet and social media, sharing and storage of multimedia files like images, videos, etc. have become very prevalent. It has led to a major challenge of storing these files as they require large amount of space. </a:t>
            </a:r>
            <a:endParaRPr lang="en-IN" dirty="0" smtClean="0"/>
          </a:p>
          <a:p>
            <a:r>
              <a:rPr lang="en-IN" dirty="0" smtClean="0"/>
              <a:t>One </a:t>
            </a:r>
            <a:r>
              <a:rPr lang="en-IN" dirty="0"/>
              <a:t>way of addressing this problem is to reduce the size of the file with little subjective degradation. </a:t>
            </a:r>
            <a:endParaRPr lang="en-IN" dirty="0" smtClean="0"/>
          </a:p>
          <a:p>
            <a:r>
              <a:rPr lang="en-IN" dirty="0" smtClean="0"/>
              <a:t>One </a:t>
            </a:r>
            <a:r>
              <a:rPr lang="en-IN" dirty="0"/>
              <a:t>way of achieving this goal is to use Colour Image Quantization</a:t>
            </a:r>
            <a:r>
              <a:rPr lang="en-IN" dirty="0" smtClean="0"/>
              <a:t>.</a:t>
            </a:r>
            <a:endParaRPr lang="en-IN" dirty="0"/>
          </a:p>
          <a:p>
            <a:r>
              <a:rPr lang="en-IN" dirty="0"/>
              <a:t>Our main aim is to apply this concept to video files with temporal compression techniques. As Colour Image Quantization applies to images and also we know that video files are collection of images. Hence, we first need to apply this principle to each frame of video independently.</a:t>
            </a:r>
          </a:p>
          <a:p>
            <a:endParaRPr lang="en-IN" dirty="0"/>
          </a:p>
        </p:txBody>
      </p:sp>
    </p:spTree>
    <p:extLst>
      <p:ext uri="{BB962C8B-B14F-4D97-AF65-F5344CB8AC3E}">
        <p14:creationId xmlns:p14="http://schemas.microsoft.com/office/powerpoint/2010/main" val="1514569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Basics of Image</a:t>
            </a:r>
            <a:endParaRPr lang="en-IN" dirty="0"/>
          </a:p>
        </p:txBody>
      </p:sp>
      <p:sp>
        <p:nvSpPr>
          <p:cNvPr id="3" name="Content Placeholder 2"/>
          <p:cNvSpPr>
            <a:spLocks noGrp="1"/>
          </p:cNvSpPr>
          <p:nvPr>
            <p:ph idx="1"/>
          </p:nvPr>
        </p:nvSpPr>
        <p:spPr>
          <a:xfrm>
            <a:off x="913795" y="1881554"/>
            <a:ext cx="10353762" cy="3909646"/>
          </a:xfrm>
        </p:spPr>
        <p:txBody>
          <a:bodyPr>
            <a:normAutofit lnSpcReduction="10000"/>
          </a:bodyPr>
          <a:lstStyle/>
          <a:p>
            <a:r>
              <a:rPr lang="en-US" dirty="0"/>
              <a:t>An image can be considered as a three dimensional matrix(w x h x c) where w is width of image, h is height of image and c corresponds to number of channels which is equal to 3 in case of RGB image. </a:t>
            </a:r>
            <a:endParaRPr lang="en-US" dirty="0" smtClean="0"/>
          </a:p>
          <a:p>
            <a:r>
              <a:rPr lang="en-US" dirty="0" smtClean="0"/>
              <a:t>Hence</a:t>
            </a:r>
            <a:r>
              <a:rPr lang="en-US" dirty="0"/>
              <a:t>, each pixel of the image can be represented by a tuple (</a:t>
            </a:r>
            <a:r>
              <a:rPr lang="en-US" dirty="0" err="1"/>
              <a:t>x</a:t>
            </a:r>
            <a:r>
              <a:rPr lang="en-US" baseline="-25000" dirty="0" err="1"/>
              <a:t>r</a:t>
            </a:r>
            <a:r>
              <a:rPr lang="en-US" baseline="-25000" dirty="0"/>
              <a:t> </a:t>
            </a:r>
            <a:r>
              <a:rPr lang="en-US" dirty="0"/>
              <a:t>, </a:t>
            </a:r>
            <a:r>
              <a:rPr lang="en-US" dirty="0" err="1"/>
              <a:t>x</a:t>
            </a:r>
            <a:r>
              <a:rPr lang="en-US" baseline="-25000" dirty="0" err="1"/>
              <a:t>g</a:t>
            </a:r>
            <a:r>
              <a:rPr lang="en-US" dirty="0"/>
              <a:t>, </a:t>
            </a:r>
            <a:r>
              <a:rPr lang="en-US" dirty="0" err="1"/>
              <a:t>x</a:t>
            </a:r>
            <a:r>
              <a:rPr lang="en-US" baseline="-25000" dirty="0" err="1"/>
              <a:t>b</a:t>
            </a:r>
            <a:r>
              <a:rPr lang="en-US" dirty="0"/>
              <a:t>), where the x</a:t>
            </a:r>
            <a:r>
              <a:rPr lang="en-US" baseline="-25000" dirty="0"/>
              <a:t>i </a:t>
            </a:r>
            <a:r>
              <a:rPr lang="en-US" dirty="0"/>
              <a:t>are color component values for red, green and blue respectively. </a:t>
            </a:r>
            <a:endParaRPr lang="en-US" dirty="0" smtClean="0"/>
          </a:p>
          <a:p>
            <a:r>
              <a:rPr lang="en-US" dirty="0" smtClean="0"/>
              <a:t>The </a:t>
            </a:r>
            <a:r>
              <a:rPr lang="en-US" dirty="0"/>
              <a:t>color components are usually represented by numbers in the range [0,255] which requires 8 bit per color component respectively, hence corresponding to 24 bits per pixel. </a:t>
            </a:r>
            <a:endParaRPr lang="en-IN" dirty="0"/>
          </a:p>
          <a:p>
            <a:r>
              <a:rPr lang="en-IN" dirty="0" smtClean="0"/>
              <a:t>Total size of an image can be said as 3 * w * h bytes. </a:t>
            </a:r>
          </a:p>
        </p:txBody>
      </p:sp>
    </p:spTree>
    <p:extLst>
      <p:ext uri="{BB962C8B-B14F-4D97-AF65-F5344CB8AC3E}">
        <p14:creationId xmlns:p14="http://schemas.microsoft.com/office/powerpoint/2010/main" val="4032672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COLOR IMAGE QUANTIZATION</a:t>
            </a:r>
          </a:p>
        </p:txBody>
      </p:sp>
      <p:sp>
        <p:nvSpPr>
          <p:cNvPr id="3" name="Content Placeholder 2"/>
          <p:cNvSpPr>
            <a:spLocks noGrp="1"/>
          </p:cNvSpPr>
          <p:nvPr>
            <p:ph idx="1"/>
          </p:nvPr>
        </p:nvSpPr>
        <p:spPr>
          <a:xfrm>
            <a:off x="913795" y="1644162"/>
            <a:ext cx="10353762" cy="4739053"/>
          </a:xfrm>
        </p:spPr>
        <p:txBody>
          <a:bodyPr>
            <a:normAutofit/>
          </a:bodyPr>
          <a:lstStyle/>
          <a:p>
            <a:r>
              <a:rPr lang="en-US" dirty="0" smtClean="0"/>
              <a:t>Quantization </a:t>
            </a:r>
            <a:r>
              <a:rPr lang="en-US" dirty="0"/>
              <a:t>is the process of assigning representation values to ranges of input values. We apply the same process to images/videos in the form of Color Image Quantization, where we do the following steps</a:t>
            </a:r>
            <a:r>
              <a:rPr lang="en-US" dirty="0" smtClean="0"/>
              <a:t>:</a:t>
            </a:r>
            <a:endParaRPr lang="en-US" dirty="0"/>
          </a:p>
          <a:p>
            <a:pPr lvl="1"/>
            <a:r>
              <a:rPr lang="en-US" sz="2800" b="1" u="sng" dirty="0"/>
              <a:t>Determining the color statistics for the input image</a:t>
            </a:r>
            <a:endParaRPr lang="en-IN" sz="2800" b="1" u="sng" dirty="0"/>
          </a:p>
          <a:p>
            <a:pPr lvl="2"/>
            <a:r>
              <a:rPr lang="en-US" sz="2400" dirty="0"/>
              <a:t>We convert the given image into a </a:t>
            </a:r>
            <a:r>
              <a:rPr lang="en-US" sz="2400" dirty="0" err="1"/>
              <a:t>numpy</a:t>
            </a:r>
            <a:r>
              <a:rPr lang="en-US" sz="2400" dirty="0"/>
              <a:t> array in order to obtain the pixel values.</a:t>
            </a:r>
            <a:endParaRPr lang="en-IN" sz="2400" dirty="0"/>
          </a:p>
          <a:p>
            <a:pPr lvl="1"/>
            <a:r>
              <a:rPr lang="en-US" sz="2800" b="1" u="sng" dirty="0"/>
              <a:t>Determining the optimal </a:t>
            </a:r>
            <a:r>
              <a:rPr lang="en-US" sz="2800" b="1" u="sng" dirty="0" err="1"/>
              <a:t>colormap</a:t>
            </a:r>
            <a:r>
              <a:rPr lang="en-US" sz="2800" b="1" u="sng" dirty="0"/>
              <a:t> for the distribution</a:t>
            </a:r>
            <a:endParaRPr lang="en-IN" sz="2800" b="1" u="sng" dirty="0"/>
          </a:p>
          <a:p>
            <a:pPr lvl="2"/>
            <a:r>
              <a:rPr lang="en-US" sz="2400" dirty="0"/>
              <a:t>To convert the original image into quantized image we need to form a </a:t>
            </a:r>
            <a:r>
              <a:rPr lang="en-US" sz="2400" dirty="0" err="1"/>
              <a:t>colormap</a:t>
            </a:r>
            <a:r>
              <a:rPr lang="en-US" sz="2400" dirty="0"/>
              <a:t>, which is an optimal set of colors which can represent the entire image.</a:t>
            </a:r>
            <a:endParaRPr lang="en-IN" sz="2400" dirty="0"/>
          </a:p>
          <a:p>
            <a:pPr marL="36900" indent="0">
              <a:buNone/>
            </a:pPr>
            <a:endParaRPr lang="en-IN" dirty="0"/>
          </a:p>
        </p:txBody>
      </p:sp>
    </p:spTree>
    <p:extLst>
      <p:ext uri="{BB962C8B-B14F-4D97-AF65-F5344CB8AC3E}">
        <p14:creationId xmlns:p14="http://schemas.microsoft.com/office/powerpoint/2010/main" val="914882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10053" y="650631"/>
            <a:ext cx="9111762" cy="5517540"/>
          </a:xfrm>
        </p:spPr>
        <p:txBody>
          <a:bodyPr/>
          <a:lstStyle/>
          <a:p>
            <a:pPr lvl="2"/>
            <a:r>
              <a:rPr lang="en-US" sz="2400" dirty="0" smtClean="0"/>
              <a:t>We need a measure to determine quantization error between the original pixel value and quantized pixel value. For this purpose we choose the Euclidean distance function to be the measure of quantization error. Total quantization error is defined by the sum of all individual quantization errors.</a:t>
            </a:r>
            <a:endParaRPr lang="en-IN" sz="2400" dirty="0" smtClean="0"/>
          </a:p>
          <a:p>
            <a:pPr marL="763200" lvl="2" indent="0">
              <a:buNone/>
            </a:pPr>
            <a:r>
              <a:rPr lang="en-US" sz="2400" dirty="0" smtClean="0"/>
              <a:t>		TQE = </a:t>
            </a:r>
            <a:r>
              <a:rPr lang="en-IN" sz="2400" dirty="0" err="1" smtClean="0"/>
              <a:t>Σ</a:t>
            </a:r>
            <a:r>
              <a:rPr lang="en-IN" sz="1600" dirty="0" err="1" smtClean="0"/>
              <a:t>i,j</a:t>
            </a:r>
            <a:r>
              <a:rPr lang="en-IN" sz="2400" baseline="-25000" dirty="0" smtClean="0"/>
              <a:t> </a:t>
            </a:r>
            <a:r>
              <a:rPr lang="en-IN" sz="2400" dirty="0" smtClean="0"/>
              <a:t> D(</a:t>
            </a:r>
            <a:r>
              <a:rPr lang="en-IN" sz="2400" dirty="0" err="1" smtClean="0"/>
              <a:t>c</a:t>
            </a:r>
            <a:r>
              <a:rPr lang="en-IN" sz="2400" baseline="-25000" dirty="0" err="1" smtClean="0"/>
              <a:t>i,j</a:t>
            </a:r>
            <a:r>
              <a:rPr lang="en-IN" sz="2400" dirty="0" smtClean="0"/>
              <a:t> , q(</a:t>
            </a:r>
            <a:r>
              <a:rPr lang="en-IN" sz="2400" dirty="0" err="1" smtClean="0"/>
              <a:t>c</a:t>
            </a:r>
            <a:r>
              <a:rPr lang="en-IN" sz="2400" baseline="-25000" dirty="0" err="1" smtClean="0"/>
              <a:t>i,j</a:t>
            </a:r>
            <a:r>
              <a:rPr lang="en-IN" sz="2400" dirty="0" smtClean="0"/>
              <a:t>))</a:t>
            </a:r>
          </a:p>
          <a:p>
            <a:pPr marL="914400" lvl="2" indent="0">
              <a:buNone/>
            </a:pPr>
            <a:r>
              <a:rPr lang="en-US" sz="2400" dirty="0" smtClean="0"/>
              <a:t>    where q is the mapping function from original pixel to its quantized value and </a:t>
            </a:r>
            <a:r>
              <a:rPr lang="en-US" sz="2400" dirty="0" err="1" smtClean="0"/>
              <a:t>i,j</a:t>
            </a:r>
            <a:r>
              <a:rPr lang="en-US" sz="2400" dirty="0" smtClean="0"/>
              <a:t> denote          the pixel co-ordinate in the image and D denotes the Euclidean Distance function</a:t>
            </a:r>
            <a:endParaRPr lang="en-IN" sz="2400" dirty="0" smtClean="0"/>
          </a:p>
          <a:p>
            <a:pPr lvl="2"/>
            <a:r>
              <a:rPr lang="en-US" sz="2400" dirty="0" smtClean="0"/>
              <a:t>In order to minimize this error, we apply K-means clustering on the pixel values to choose an optimal </a:t>
            </a:r>
            <a:r>
              <a:rPr lang="en-US" sz="2400" dirty="0" err="1" smtClean="0"/>
              <a:t>colormap</a:t>
            </a:r>
            <a:r>
              <a:rPr lang="en-US" sz="2400" dirty="0" smtClean="0"/>
              <a:t>.</a:t>
            </a:r>
            <a:endParaRPr lang="en-IN" sz="2400" dirty="0" smtClean="0"/>
          </a:p>
          <a:p>
            <a:endParaRPr lang="en-IN" dirty="0"/>
          </a:p>
        </p:txBody>
      </p:sp>
    </p:spTree>
    <p:extLst>
      <p:ext uri="{BB962C8B-B14F-4D97-AF65-F5344CB8AC3E}">
        <p14:creationId xmlns:p14="http://schemas.microsoft.com/office/powerpoint/2010/main" val="2664843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2161" y="835270"/>
            <a:ext cx="10515600" cy="5495192"/>
          </a:xfrm>
        </p:spPr>
        <p:txBody>
          <a:bodyPr>
            <a:normAutofit/>
          </a:bodyPr>
          <a:lstStyle/>
          <a:p>
            <a:pPr lvl="1"/>
            <a:r>
              <a:rPr lang="en-IN" sz="2800" dirty="0" smtClean="0"/>
              <a:t>The </a:t>
            </a:r>
            <a:r>
              <a:rPr lang="en-IN" sz="2800" dirty="0"/>
              <a:t>following stages will help us understand how the K-Means clustering technique works-</a:t>
            </a:r>
          </a:p>
          <a:p>
            <a:pPr lvl="2"/>
            <a:r>
              <a:rPr lang="en-IN" sz="2800" b="1" i="1" dirty="0"/>
              <a:t>Step 1:</a:t>
            </a:r>
            <a:r>
              <a:rPr lang="en-IN" sz="2800" dirty="0"/>
              <a:t> First, we need to provide the number of clusters, K, that need to be generated by this algorithm.</a:t>
            </a:r>
          </a:p>
          <a:p>
            <a:pPr lvl="2"/>
            <a:r>
              <a:rPr lang="en-IN" sz="2800" b="1" i="1" dirty="0"/>
              <a:t>Step 2:</a:t>
            </a:r>
            <a:r>
              <a:rPr lang="en-IN" sz="2800" dirty="0"/>
              <a:t> Next, choose K data points at random and assign each to a cluster. Briefly, categorize the data based on the number of data points.</a:t>
            </a:r>
          </a:p>
          <a:p>
            <a:pPr lvl="2"/>
            <a:r>
              <a:rPr lang="en-IN" sz="2800" b="1" i="1" dirty="0"/>
              <a:t>Step 3:</a:t>
            </a:r>
            <a:r>
              <a:rPr lang="en-IN" sz="2800" dirty="0"/>
              <a:t> The cluster centroids will now be computed.</a:t>
            </a:r>
          </a:p>
          <a:p>
            <a:pPr lvl="2"/>
            <a:r>
              <a:rPr lang="en-IN" sz="2800" b="1" i="1" dirty="0"/>
              <a:t>Step 4:</a:t>
            </a:r>
            <a:r>
              <a:rPr lang="en-IN" sz="2800" dirty="0"/>
              <a:t> Iterate the steps below until we find the ideal centroid, which is the assigning of data points to clusters that do not vary</a:t>
            </a:r>
            <a:r>
              <a:rPr lang="en-IN" sz="1800" dirty="0" smtClean="0"/>
              <a:t>.</a:t>
            </a:r>
          </a:p>
          <a:p>
            <a:pPr lvl="2"/>
            <a:endParaRPr lang="en-IN" dirty="0"/>
          </a:p>
        </p:txBody>
      </p:sp>
    </p:spTree>
    <p:extLst>
      <p:ext uri="{BB962C8B-B14F-4D97-AF65-F5344CB8AC3E}">
        <p14:creationId xmlns:p14="http://schemas.microsoft.com/office/powerpoint/2010/main" val="3350834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67154"/>
            <a:ext cx="10515600" cy="5209809"/>
          </a:xfrm>
        </p:spPr>
        <p:txBody>
          <a:bodyPr>
            <a:normAutofit/>
          </a:bodyPr>
          <a:lstStyle/>
          <a:p>
            <a:pPr lvl="3"/>
            <a:r>
              <a:rPr lang="en-IN" sz="2000" dirty="0" smtClean="0"/>
              <a:t>4.1 The sum of squared distances between data points and centroids would be calculated first.</a:t>
            </a:r>
          </a:p>
          <a:p>
            <a:pPr lvl="3"/>
            <a:r>
              <a:rPr lang="en-IN" sz="2000" dirty="0" smtClean="0"/>
              <a:t>4.2 At this point, we need to allocate each data point to the cluster that is closest to the others (centroid).</a:t>
            </a:r>
          </a:p>
          <a:p>
            <a:pPr lvl="3"/>
            <a:r>
              <a:rPr lang="en-IN" sz="2000" dirty="0" smtClean="0"/>
              <a:t>4.3 Finally, compute the centroids for the clusters by averaging all of the cluster’s data points.</a:t>
            </a:r>
          </a:p>
          <a:p>
            <a:r>
              <a:rPr lang="en-US" dirty="0" smtClean="0"/>
              <a:t>Once the convergence is reached, the obtained centroids denote the representative color for its corresponding cluster.</a:t>
            </a:r>
            <a:endParaRPr lang="en-IN" dirty="0" smtClean="0"/>
          </a:p>
          <a:p>
            <a:r>
              <a:rPr lang="en-US" dirty="0" smtClean="0"/>
              <a:t>Hence, the collection of these representative colors is known as </a:t>
            </a:r>
            <a:r>
              <a:rPr lang="en-US" dirty="0" err="1" smtClean="0"/>
              <a:t>colormap</a:t>
            </a:r>
            <a:r>
              <a:rPr lang="en-US" dirty="0" smtClean="0"/>
              <a:t>.</a:t>
            </a:r>
            <a:endParaRPr lang="en-IN" dirty="0" smtClean="0"/>
          </a:p>
          <a:p>
            <a:pPr lvl="0" fontAlgn="base"/>
            <a:r>
              <a:rPr lang="en-US" b="1" u="sng" dirty="0" smtClean="0"/>
              <a:t>Redrawing the image to form quantized image</a:t>
            </a:r>
            <a:endParaRPr lang="en-IN" b="1" u="sng" dirty="0" smtClean="0"/>
          </a:p>
          <a:p>
            <a:pPr lvl="1" fontAlgn="base"/>
            <a:r>
              <a:rPr lang="en-IN" dirty="0" smtClean="0"/>
              <a:t>We replace </a:t>
            </a:r>
            <a:r>
              <a:rPr lang="en-IN" dirty="0" err="1" smtClean="0"/>
              <a:t>c</a:t>
            </a:r>
            <a:r>
              <a:rPr lang="en-IN" baseline="-25000" dirty="0" err="1" smtClean="0"/>
              <a:t>i,j</a:t>
            </a:r>
            <a:r>
              <a:rPr lang="en-IN" dirty="0" smtClean="0"/>
              <a:t> in the image matrix with the index of q(</a:t>
            </a:r>
            <a:r>
              <a:rPr lang="en-IN" dirty="0" err="1" smtClean="0"/>
              <a:t>c</a:t>
            </a:r>
            <a:r>
              <a:rPr lang="en-IN" baseline="-25000" dirty="0" err="1" smtClean="0"/>
              <a:t>i,j</a:t>
            </a:r>
            <a:r>
              <a:rPr lang="en-IN" dirty="0" smtClean="0"/>
              <a:t>) in </a:t>
            </a:r>
            <a:r>
              <a:rPr lang="en-IN" dirty="0" err="1" smtClean="0"/>
              <a:t>colormap</a:t>
            </a:r>
            <a:r>
              <a:rPr lang="en-IN" dirty="0" smtClean="0"/>
              <a:t> i.e. the nearest representative of </a:t>
            </a:r>
            <a:r>
              <a:rPr lang="en-IN" dirty="0" err="1" smtClean="0"/>
              <a:t>c</a:t>
            </a:r>
            <a:r>
              <a:rPr lang="en-IN" baseline="-25000" dirty="0" err="1" smtClean="0"/>
              <a:t>i,j</a:t>
            </a:r>
            <a:r>
              <a:rPr lang="en-IN" dirty="0" smtClean="0"/>
              <a:t> obtained from the </a:t>
            </a:r>
            <a:r>
              <a:rPr lang="en-IN" dirty="0" err="1" smtClean="0"/>
              <a:t>colormap</a:t>
            </a:r>
            <a:endParaRPr lang="en-IN" dirty="0" smtClean="0"/>
          </a:p>
          <a:p>
            <a:endParaRPr lang="en-IN" dirty="0"/>
          </a:p>
        </p:txBody>
      </p:sp>
    </p:spTree>
    <p:extLst>
      <p:ext uri="{BB962C8B-B14F-4D97-AF65-F5344CB8AC3E}">
        <p14:creationId xmlns:p14="http://schemas.microsoft.com/office/powerpoint/2010/main" val="348961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PROGRESS REPORT</a:t>
            </a:r>
            <a:r>
              <a:rPr lang="en-IN" b="1" dirty="0" smtClean="0"/>
              <a:t/>
            </a:r>
            <a:br>
              <a:rPr lang="en-IN" b="1" dirty="0" smtClean="0"/>
            </a:br>
            <a:endParaRPr lang="en-IN" dirty="0"/>
          </a:p>
        </p:txBody>
      </p:sp>
      <p:sp>
        <p:nvSpPr>
          <p:cNvPr id="3" name="Content Placeholder 2"/>
          <p:cNvSpPr>
            <a:spLocks noGrp="1"/>
          </p:cNvSpPr>
          <p:nvPr>
            <p:ph idx="1"/>
          </p:nvPr>
        </p:nvSpPr>
        <p:spPr>
          <a:xfrm>
            <a:off x="838200" y="1027906"/>
            <a:ext cx="10515600" cy="4381744"/>
          </a:xfrm>
        </p:spPr>
        <p:txBody>
          <a:bodyPr>
            <a:normAutofit fontScale="70000" lnSpcReduction="20000"/>
          </a:bodyPr>
          <a:lstStyle/>
          <a:p>
            <a:pPr marL="0" indent="0">
              <a:buNone/>
            </a:pPr>
            <a:endParaRPr lang="en-IN" dirty="0"/>
          </a:p>
          <a:p>
            <a:pPr lvl="0"/>
            <a:r>
              <a:rPr lang="en-US" dirty="0"/>
              <a:t>First of all, we went through the basics of color image quantization and the steps required.</a:t>
            </a:r>
            <a:endParaRPr lang="en-IN" dirty="0"/>
          </a:p>
          <a:p>
            <a:endParaRPr lang="en-IN" dirty="0"/>
          </a:p>
          <a:p>
            <a:pPr lvl="0"/>
            <a:r>
              <a:rPr lang="en-US" dirty="0"/>
              <a:t>We went through several texts to know more about the optimal method to determine the </a:t>
            </a:r>
            <a:r>
              <a:rPr lang="en-US" dirty="0" err="1"/>
              <a:t>colormap</a:t>
            </a:r>
            <a:r>
              <a:rPr lang="en-US" dirty="0"/>
              <a:t>.</a:t>
            </a:r>
            <a:endParaRPr lang="en-IN" dirty="0"/>
          </a:p>
          <a:p>
            <a:endParaRPr lang="en-IN" dirty="0"/>
          </a:p>
          <a:p>
            <a:pPr lvl="0"/>
            <a:r>
              <a:rPr lang="en-US" dirty="0"/>
              <a:t>We chose k-means algorithm as the most optimal and feasible way to obtain the </a:t>
            </a:r>
            <a:r>
              <a:rPr lang="en-US" dirty="0" err="1"/>
              <a:t>colormap</a:t>
            </a:r>
            <a:r>
              <a:rPr lang="en-US" dirty="0"/>
              <a:t>.</a:t>
            </a:r>
            <a:endParaRPr lang="en-IN" dirty="0"/>
          </a:p>
          <a:p>
            <a:endParaRPr lang="en-IN" dirty="0"/>
          </a:p>
          <a:p>
            <a:pPr lvl="0"/>
            <a:r>
              <a:rPr lang="en-US" dirty="0"/>
              <a:t>We went through various ways to optimally assign the nearest representative to any pixel value.</a:t>
            </a:r>
            <a:endParaRPr lang="en-IN" dirty="0"/>
          </a:p>
          <a:p>
            <a:endParaRPr lang="en-IN" dirty="0"/>
          </a:p>
          <a:p>
            <a:pPr lvl="0"/>
            <a:r>
              <a:rPr lang="en-US" dirty="0"/>
              <a:t> We implemented the code and found the following </a:t>
            </a:r>
            <a:r>
              <a:rPr lang="en-US" dirty="0" smtClean="0"/>
              <a:t>results:</a:t>
            </a:r>
            <a:endParaRPr lang="en-IN" dirty="0"/>
          </a:p>
          <a:p>
            <a:pPr lvl="1"/>
            <a:r>
              <a:rPr lang="en-US" dirty="0"/>
              <a:t>The original image size was 738KB (.jpg format) which was reduced to 216KB (.jpg format) by using only 8 </a:t>
            </a:r>
            <a:endParaRPr lang="en-US" dirty="0" smtClean="0"/>
          </a:p>
          <a:p>
            <a:pPr marL="457200" lvl="1" indent="0">
              <a:buNone/>
            </a:pPr>
            <a:r>
              <a:rPr lang="en-US" dirty="0"/>
              <a:t> </a:t>
            </a:r>
            <a:r>
              <a:rPr lang="en-US" dirty="0" smtClean="0"/>
              <a:t>    colors</a:t>
            </a:r>
            <a:r>
              <a:rPr lang="en-US" dirty="0"/>
              <a:t>. The resultant image is shown below.</a:t>
            </a:r>
            <a:endParaRPr lang="en-IN" dirty="0"/>
          </a:p>
          <a:p>
            <a:endParaRPr lang="en-IN" dirty="0"/>
          </a:p>
        </p:txBody>
      </p:sp>
    </p:spTree>
    <p:extLst>
      <p:ext uri="{BB962C8B-B14F-4D97-AF65-F5344CB8AC3E}">
        <p14:creationId xmlns:p14="http://schemas.microsoft.com/office/powerpoint/2010/main" val="4094689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1960685" y="254977"/>
            <a:ext cx="8150469" cy="5921986"/>
          </a:xfrm>
          <a:prstGeom prst="rect">
            <a:avLst/>
          </a:prstGeom>
        </p:spPr>
      </p:pic>
    </p:spTree>
    <p:extLst>
      <p:ext uri="{BB962C8B-B14F-4D97-AF65-F5344CB8AC3E}">
        <p14:creationId xmlns:p14="http://schemas.microsoft.com/office/powerpoint/2010/main" val="9866218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85</TotalTime>
  <Words>682</Words>
  <Application>Microsoft Office PowerPoint</Application>
  <PresentationFormat>Widescreen</PresentationFormat>
  <Paragraphs>61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Project Presentation</vt:lpstr>
      <vt:lpstr>Problem Statement</vt:lpstr>
      <vt:lpstr>Basics of Image</vt:lpstr>
      <vt:lpstr>COLOR IMAGE QUANTIZATION</vt:lpstr>
      <vt:lpstr>PowerPoint Presentation</vt:lpstr>
      <vt:lpstr>PowerPoint Presentation</vt:lpstr>
      <vt:lpstr>PowerPoint Presentation</vt:lpstr>
      <vt:lpstr>PROGRESS REPORT </vt:lpstr>
      <vt:lpstr>PowerPoint Presentation</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dc:title>
  <dc:creator>SHREY</dc:creator>
  <cp:lastModifiedBy>SHREY</cp:lastModifiedBy>
  <cp:revision>13</cp:revision>
  <dcterms:created xsi:type="dcterms:W3CDTF">2022-11-14T11:02:54Z</dcterms:created>
  <dcterms:modified xsi:type="dcterms:W3CDTF">2022-11-15T05:16:27Z</dcterms:modified>
</cp:coreProperties>
</file>