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Canva Sans" charset="1" panose="020B0503030501040103"/>
      <p:regular r:id="rId10"/>
    </p:embeddedFont>
    <p:embeddedFont>
      <p:font typeface="Canva Sans Bold" charset="1" panose="020B0803030501040103"/>
      <p:regular r:id="rId11"/>
    </p:embeddedFont>
    <p:embeddedFont>
      <p:font typeface="Canva Sans Italics" charset="1" panose="020B0503030501040103"/>
      <p:regular r:id="rId12"/>
    </p:embeddedFont>
    <p:embeddedFont>
      <p:font typeface="Canva Sans Bold Italics" charset="1" panose="020B0803030501040103"/>
      <p:regular r:id="rId13"/>
    </p:embeddedFont>
    <p:embeddedFont>
      <p:font typeface="Canva Sans Medium" charset="1" panose="020B0603030501040103"/>
      <p:regular r:id="rId14"/>
    </p:embeddedFont>
    <p:embeddedFont>
      <p:font typeface="Canva Sans Medium Italics" charset="1" panose="020B06030305010401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slides/slide1.xml" Type="http://schemas.openxmlformats.org/officeDocument/2006/relationships/slide"/><Relationship Id="rId17" Target="slides/slide2.xml" Type="http://schemas.openxmlformats.org/officeDocument/2006/relationships/slide"/><Relationship Id="rId18" Target="slides/slide3.xml" Type="http://schemas.openxmlformats.org/officeDocument/2006/relationships/slide"/><Relationship Id="rId19" Target="slides/slide4.xml" Type="http://schemas.openxmlformats.org/officeDocument/2006/relationships/slide"/><Relationship Id="rId2" Target="presProps.xml" Type="http://schemas.openxmlformats.org/officeDocument/2006/relationships/presProps"/><Relationship Id="rId20" Target="slides/slide5.xml" Type="http://schemas.openxmlformats.org/officeDocument/2006/relationships/slide"/><Relationship Id="rId21" Target="slides/slide6.xml" Type="http://schemas.openxmlformats.org/officeDocument/2006/relationships/slide"/><Relationship Id="rId22" Target="slides/slide7.xml" Type="http://schemas.openxmlformats.org/officeDocument/2006/relationships/slide"/><Relationship Id="rId23" Target="slides/slide8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9282" y="1948379"/>
            <a:ext cx="10189435" cy="3195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Network Security </a:t>
            </a:r>
          </a:p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Assignment 04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332885" y="6058031"/>
            <a:ext cx="5622231" cy="118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Ankit Kumar 2021015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Lakshay Chauhan 2021060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645877"/>
            <a:ext cx="18288000" cy="4823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Project 3 </a:t>
            </a:r>
          </a:p>
          <a:p>
            <a:pPr algn="ctr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Canva Sans Bold"/>
              </a:rPr>
              <a:t>On-the-go verification of Driver’s License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69976" y="2164926"/>
            <a:ext cx="10948049" cy="6474375"/>
          </a:xfrm>
          <a:custGeom>
            <a:avLst/>
            <a:gdLst/>
            <a:ahLst/>
            <a:cxnLst/>
            <a:rect r="r" b="b" t="t" l="l"/>
            <a:pathLst>
              <a:path h="6474375" w="10948049">
                <a:moveTo>
                  <a:pt x="0" y="0"/>
                </a:moveTo>
                <a:lnTo>
                  <a:pt x="10948048" y="0"/>
                </a:lnTo>
                <a:lnTo>
                  <a:pt x="10948048" y="6474375"/>
                </a:lnTo>
                <a:lnTo>
                  <a:pt x="0" y="64743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880686" y="952500"/>
            <a:ext cx="5907629" cy="695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39"/>
              </a:lnSpc>
            </a:pPr>
            <a:r>
              <a:rPr lang="en-US" sz="4099">
                <a:solidFill>
                  <a:srgbClr val="000000"/>
                </a:solidFill>
                <a:latin typeface="Canva Sans"/>
              </a:rPr>
              <a:t>Sample Driving Licence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93479" y="1788619"/>
            <a:ext cx="15301042" cy="6656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62"/>
              </a:lnSpc>
            </a:pPr>
            <a:r>
              <a:rPr lang="en-US" sz="4187">
                <a:solidFill>
                  <a:srgbClr val="000000"/>
                </a:solidFill>
                <a:latin typeface="Canva Sans"/>
              </a:rPr>
              <a:t>The above image is a sample driver's license. The driver's license contains the following information:</a:t>
            </a:r>
          </a:p>
          <a:p>
            <a:pPr>
              <a:lnSpc>
                <a:spcPts val="5862"/>
              </a:lnSpc>
            </a:pPr>
          </a:p>
          <a:p>
            <a:pPr marL="904048" indent="-452024" lvl="1">
              <a:lnSpc>
                <a:spcPts val="5862"/>
              </a:lnSpc>
              <a:buFont typeface="Arial"/>
              <a:buChar char="•"/>
            </a:pPr>
            <a:r>
              <a:rPr lang="en-US" sz="4187">
                <a:solidFill>
                  <a:srgbClr val="000000"/>
                </a:solidFill>
                <a:latin typeface="Canva Sans"/>
              </a:rPr>
              <a:t>DL No: The driver's license number</a:t>
            </a:r>
          </a:p>
          <a:p>
            <a:pPr marL="904048" indent="-452024" lvl="1">
              <a:lnSpc>
                <a:spcPts val="5862"/>
              </a:lnSpc>
              <a:buFont typeface="Arial"/>
              <a:buChar char="•"/>
            </a:pPr>
            <a:r>
              <a:rPr lang="en-US" sz="4187">
                <a:solidFill>
                  <a:srgbClr val="000000"/>
                </a:solidFill>
                <a:latin typeface="Canva Sans"/>
              </a:rPr>
              <a:t>DOI: The date of issue of the driver's license</a:t>
            </a:r>
          </a:p>
          <a:p>
            <a:pPr marL="904048" indent="-452024" lvl="1">
              <a:lnSpc>
                <a:spcPts val="5862"/>
              </a:lnSpc>
              <a:buFont typeface="Arial"/>
              <a:buChar char="•"/>
            </a:pPr>
            <a:r>
              <a:rPr lang="en-US" sz="4187">
                <a:solidFill>
                  <a:srgbClr val="000000"/>
                </a:solidFill>
                <a:latin typeface="Canva Sans"/>
              </a:rPr>
              <a:t>Validity: The validity of the driver's license</a:t>
            </a:r>
          </a:p>
          <a:p>
            <a:pPr marL="904048" indent="-452024" lvl="1">
              <a:lnSpc>
                <a:spcPts val="5862"/>
              </a:lnSpc>
              <a:buFont typeface="Arial"/>
              <a:buChar char="•"/>
            </a:pPr>
            <a:r>
              <a:rPr lang="en-US" sz="4187">
                <a:solidFill>
                  <a:srgbClr val="000000"/>
                </a:solidFill>
                <a:latin typeface="Canva Sans"/>
              </a:rPr>
              <a:t>Name: The name of the driver</a:t>
            </a:r>
          </a:p>
          <a:p>
            <a:pPr marL="904048" indent="-452024" lvl="1">
              <a:lnSpc>
                <a:spcPts val="5862"/>
              </a:lnSpc>
              <a:buFont typeface="Arial"/>
              <a:buChar char="•"/>
            </a:pPr>
            <a:r>
              <a:rPr lang="en-US" sz="4187">
                <a:solidFill>
                  <a:srgbClr val="000000"/>
                </a:solidFill>
                <a:latin typeface="Canva Sans"/>
              </a:rPr>
              <a:t>DOB: The date of birth of the driver</a:t>
            </a:r>
          </a:p>
          <a:p>
            <a:pPr marL="904048" indent="-452024" lvl="1">
              <a:lnSpc>
                <a:spcPts val="5862"/>
              </a:lnSpc>
              <a:buFont typeface="Arial"/>
              <a:buChar char="•"/>
            </a:pPr>
            <a:r>
              <a:rPr lang="en-US" sz="4187">
                <a:solidFill>
                  <a:srgbClr val="000000"/>
                </a:solidFill>
                <a:latin typeface="Canva Sans"/>
              </a:rPr>
              <a:t>Address: The address of the driver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55580" y="2068467"/>
            <a:ext cx="9043698" cy="7189833"/>
            <a:chOff x="0" y="0"/>
            <a:chExt cx="2381879" cy="1893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81879" cy="1893619"/>
            </a:xfrm>
            <a:custGeom>
              <a:avLst/>
              <a:gdLst/>
              <a:ahLst/>
              <a:cxnLst/>
              <a:rect r="r" b="b" t="t" l="l"/>
              <a:pathLst>
                <a:path h="1893619" w="2381879">
                  <a:moveTo>
                    <a:pt x="0" y="0"/>
                  </a:moveTo>
                  <a:lnTo>
                    <a:pt x="2381879" y="0"/>
                  </a:lnTo>
                  <a:lnTo>
                    <a:pt x="2381879" y="1893619"/>
                  </a:lnTo>
                  <a:lnTo>
                    <a:pt x="0" y="1893619"/>
                  </a:lnTo>
                  <a:close/>
                </a:path>
              </a:pathLst>
            </a:custGeom>
            <a:solidFill>
              <a:srgbClr val="40ADA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381879" cy="19317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144000" y="2106720"/>
            <a:ext cx="8937432" cy="7008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630"/>
              </a:lnSpc>
              <a:spcBef>
                <a:spcPct val="0"/>
              </a:spcBef>
            </a:pPr>
            <a:r>
              <a:rPr lang="en-US" sz="3307">
                <a:solidFill>
                  <a:srgbClr val="FFFFFF"/>
                </a:solidFill>
                <a:latin typeface="Canva Sans Bold"/>
              </a:rPr>
              <a:t>{</a:t>
            </a:r>
          </a:p>
          <a:p>
            <a:pPr>
              <a:lnSpc>
                <a:spcPts val="4630"/>
              </a:lnSpc>
              <a:spcBef>
                <a:spcPct val="0"/>
              </a:spcBef>
            </a:pPr>
            <a:r>
              <a:rPr lang="en-US" sz="3307">
                <a:solidFill>
                  <a:srgbClr val="FFFFFF"/>
                </a:solidFill>
                <a:latin typeface="Canva Sans Bold"/>
              </a:rPr>
              <a:t>    "driving_license": {</a:t>
            </a:r>
          </a:p>
          <a:p>
            <a:pPr>
              <a:lnSpc>
                <a:spcPts val="4630"/>
              </a:lnSpc>
              <a:spcBef>
                <a:spcPct val="0"/>
              </a:spcBef>
            </a:pPr>
            <a:r>
              <a:rPr lang="en-US" sz="3307">
                <a:solidFill>
                  <a:srgbClr val="FFFFFF"/>
                </a:solidFill>
                <a:latin typeface="Canva Sans Bold"/>
              </a:rPr>
              <a:t>        "license_number": "DL-123456",</a:t>
            </a:r>
          </a:p>
          <a:p>
            <a:pPr>
              <a:lnSpc>
                <a:spcPts val="4630"/>
              </a:lnSpc>
              <a:spcBef>
                <a:spcPct val="0"/>
              </a:spcBef>
            </a:pPr>
            <a:r>
              <a:rPr lang="en-US" sz="3307">
                <a:solidFill>
                  <a:srgbClr val="FFFFFF"/>
                </a:solidFill>
                <a:latin typeface="Canva Sans Bold"/>
              </a:rPr>
              <a:t>        "full_name": "Ankit Kumar",</a:t>
            </a:r>
          </a:p>
          <a:p>
            <a:pPr>
              <a:lnSpc>
                <a:spcPts val="4630"/>
              </a:lnSpc>
              <a:spcBef>
                <a:spcPct val="0"/>
              </a:spcBef>
            </a:pPr>
            <a:r>
              <a:rPr lang="en-US" sz="3307">
                <a:solidFill>
                  <a:srgbClr val="FFFFFF"/>
                </a:solidFill>
                <a:latin typeface="Canva Sans Bold"/>
              </a:rPr>
              <a:t>        "date_of_birth": "01-01-2001",</a:t>
            </a:r>
          </a:p>
          <a:p>
            <a:pPr>
              <a:lnSpc>
                <a:spcPts val="4630"/>
              </a:lnSpc>
              <a:spcBef>
                <a:spcPct val="0"/>
              </a:spcBef>
            </a:pPr>
            <a:r>
              <a:rPr lang="en-US" sz="3307">
                <a:solidFill>
                  <a:srgbClr val="FFFFFF"/>
                </a:solidFill>
                <a:latin typeface="Canva Sans Bold"/>
              </a:rPr>
              <a:t>        "address": "H2-102, IIIT Delhi Hostel",</a:t>
            </a:r>
          </a:p>
          <a:p>
            <a:pPr>
              <a:lnSpc>
                <a:spcPts val="4630"/>
              </a:lnSpc>
              <a:spcBef>
                <a:spcPct val="0"/>
              </a:spcBef>
            </a:pPr>
            <a:r>
              <a:rPr lang="en-US" sz="3307">
                <a:solidFill>
                  <a:srgbClr val="FFFFFF"/>
                </a:solidFill>
                <a:latin typeface="Canva Sans Bold"/>
              </a:rPr>
              <a:t>        "issue_date": "15-04-2024",</a:t>
            </a:r>
          </a:p>
          <a:p>
            <a:pPr>
              <a:lnSpc>
                <a:spcPts val="4630"/>
              </a:lnSpc>
              <a:spcBef>
                <a:spcPct val="0"/>
              </a:spcBef>
            </a:pPr>
            <a:r>
              <a:rPr lang="en-US" sz="3307">
                <a:solidFill>
                  <a:srgbClr val="FFFFFF"/>
                </a:solidFill>
                <a:latin typeface="Canva Sans Bold"/>
              </a:rPr>
              <a:t>        "expiry_date": "29-02-2025",</a:t>
            </a:r>
          </a:p>
          <a:p>
            <a:pPr>
              <a:lnSpc>
                <a:spcPts val="4630"/>
              </a:lnSpc>
              <a:spcBef>
                <a:spcPct val="0"/>
              </a:spcBef>
            </a:pPr>
            <a:r>
              <a:rPr lang="en-US" sz="3307">
                <a:solidFill>
                  <a:srgbClr val="FFFFFF"/>
                </a:solidFill>
                <a:latin typeface="Canva Sans Bold"/>
              </a:rPr>
              <a:t>        "categories": ["A", "B"],</a:t>
            </a:r>
          </a:p>
          <a:p>
            <a:pPr>
              <a:lnSpc>
                <a:spcPts val="4630"/>
              </a:lnSpc>
              <a:spcBef>
                <a:spcPct val="0"/>
              </a:spcBef>
            </a:pPr>
            <a:r>
              <a:rPr lang="en-US" sz="3307">
                <a:solidFill>
                  <a:srgbClr val="FFFFFF"/>
                </a:solidFill>
                <a:latin typeface="Canva Sans Bold"/>
              </a:rPr>
              <a:t>        "restrictions": ["Glasses"]</a:t>
            </a:r>
          </a:p>
          <a:p>
            <a:pPr>
              <a:lnSpc>
                <a:spcPts val="4630"/>
              </a:lnSpc>
              <a:spcBef>
                <a:spcPct val="0"/>
              </a:spcBef>
            </a:pPr>
            <a:r>
              <a:rPr lang="en-US" sz="3307">
                <a:solidFill>
                  <a:srgbClr val="FFFFFF"/>
                </a:solidFill>
                <a:latin typeface="Canva Sans Bold"/>
              </a:rPr>
              <a:t>    }</a:t>
            </a:r>
          </a:p>
          <a:p>
            <a:pPr>
              <a:lnSpc>
                <a:spcPts val="4630"/>
              </a:lnSpc>
              <a:spcBef>
                <a:spcPct val="0"/>
              </a:spcBef>
            </a:pPr>
            <a:r>
              <a:rPr lang="en-US" sz="3307">
                <a:solidFill>
                  <a:srgbClr val="FFFFFF"/>
                </a:solidFill>
                <a:latin typeface="Canva Sans Bold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36517" y="933450"/>
            <a:ext cx="7814965" cy="88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 Bold"/>
              </a:rPr>
              <a:t>How is the code working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5332" y="2049570"/>
            <a:ext cx="3262949" cy="999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3"/>
              </a:lnSpc>
            </a:pPr>
            <a:r>
              <a:rPr lang="en-US" sz="5795">
                <a:solidFill>
                  <a:srgbClr val="000000"/>
                </a:solidFill>
                <a:latin typeface="Canva Sans"/>
              </a:rPr>
              <a:t>data.json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5332" y="3260277"/>
            <a:ext cx="5930619" cy="5139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59"/>
              </a:lnSpc>
            </a:pPr>
            <a:r>
              <a:rPr lang="en-US" sz="4185">
                <a:solidFill>
                  <a:srgbClr val="000000"/>
                </a:solidFill>
                <a:latin typeface="Canva Sans"/>
              </a:rPr>
              <a:t>this is how a new driving licence is generated. This is also used create data_signature from data that prevents data temparing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957474"/>
            <a:ext cx="7300826" cy="7300826"/>
          </a:xfrm>
          <a:custGeom>
            <a:avLst/>
            <a:gdLst/>
            <a:ahLst/>
            <a:cxnLst/>
            <a:rect r="r" b="b" t="t" l="l"/>
            <a:pathLst>
              <a:path h="7300826" w="7300826">
                <a:moveTo>
                  <a:pt x="0" y="0"/>
                </a:moveTo>
                <a:lnTo>
                  <a:pt x="7300826" y="0"/>
                </a:lnTo>
                <a:lnTo>
                  <a:pt x="7300826" y="7300826"/>
                </a:lnTo>
                <a:lnTo>
                  <a:pt x="0" y="73008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58474" y="1957474"/>
            <a:ext cx="7300826" cy="7300826"/>
          </a:xfrm>
          <a:custGeom>
            <a:avLst/>
            <a:gdLst/>
            <a:ahLst/>
            <a:cxnLst/>
            <a:rect r="r" b="b" t="t" l="l"/>
            <a:pathLst>
              <a:path h="7300826" w="7300826">
                <a:moveTo>
                  <a:pt x="0" y="0"/>
                </a:moveTo>
                <a:lnTo>
                  <a:pt x="7300826" y="0"/>
                </a:lnTo>
                <a:lnTo>
                  <a:pt x="7300826" y="7300826"/>
                </a:lnTo>
                <a:lnTo>
                  <a:pt x="0" y="73008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05472" y="405262"/>
            <a:ext cx="13719199" cy="1180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Generate QR will create QRs using the data.json that can be inserted into the driving licence card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85380" y="2860358"/>
            <a:ext cx="12117240" cy="4490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106"/>
              </a:lnSpc>
            </a:pPr>
            <a:r>
              <a:rPr lang="en-US" sz="3647">
                <a:solidFill>
                  <a:srgbClr val="000000"/>
                </a:solidFill>
                <a:latin typeface="Canva Sans"/>
              </a:rPr>
              <a:t>if data.json is tempared or new qr code is generated by editing any of the fields, but the attacker cannot recreate the data_signature which was actually created with the data.json and salt using SHA256 algorithm.</a:t>
            </a:r>
          </a:p>
          <a:p>
            <a:pPr>
              <a:lnSpc>
                <a:spcPts val="5106"/>
              </a:lnSpc>
            </a:pPr>
            <a:r>
              <a:rPr lang="en-US" sz="3647">
                <a:solidFill>
                  <a:srgbClr val="000000"/>
                </a:solidFill>
                <a:latin typeface="Canva Sans"/>
              </a:rPr>
              <a:t>Not only that, the data_signature is also being signed by the public key of the server.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57269" y="5067300"/>
            <a:ext cx="2973462" cy="70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859"/>
              </a:lnSpc>
            </a:pPr>
            <a:r>
              <a:rPr lang="en-US" sz="4185">
                <a:solidFill>
                  <a:srgbClr val="000000"/>
                </a:solidFill>
                <a:latin typeface="Canva Sans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DAGC4RPcGrc</dc:identifier>
  <dcterms:modified xsi:type="dcterms:W3CDTF">2011-08-01T06:04:30Z</dcterms:modified>
  <cp:revision>1</cp:revision>
  <dc:title>Network Security Assignment 04</dc:title>
</cp:coreProperties>
</file>