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5" r:id="rId3"/>
    <p:sldId id="260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570-33CC-45A8-BC76-B55CB11EAF9E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BF00-D613-47DB-80D6-A13EEFFB6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1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570-33CC-45A8-BC76-B55CB11EAF9E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BF00-D613-47DB-80D6-A13EEFFB6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78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570-33CC-45A8-BC76-B55CB11EAF9E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BF00-D613-47DB-80D6-A13EEFFB6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74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570-33CC-45A8-BC76-B55CB11EAF9E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BF00-D613-47DB-80D6-A13EEFFB6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1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570-33CC-45A8-BC76-B55CB11EAF9E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BF00-D613-47DB-80D6-A13EEFFB6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570-33CC-45A8-BC76-B55CB11EAF9E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BF00-D613-47DB-80D6-A13EEFFB6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18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570-33CC-45A8-BC76-B55CB11EAF9E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BF00-D613-47DB-80D6-A13EEFFB6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1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570-33CC-45A8-BC76-B55CB11EAF9E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BF00-D613-47DB-80D6-A13EEFFB6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90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570-33CC-45A8-BC76-B55CB11EAF9E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BF00-D613-47DB-80D6-A13EEFFB6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0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570-33CC-45A8-BC76-B55CB11EAF9E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BF00-D613-47DB-80D6-A13EEFFB6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45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7570-33CC-45A8-BC76-B55CB11EAF9E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BF00-D613-47DB-80D6-A13EEFFB6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3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57570-33CC-45A8-BC76-B55CB11EAF9E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4BF00-D613-47DB-80D6-A13EEFFB6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3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AB786-816A-8758-E6CC-13C9F3491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" y="386080"/>
            <a:ext cx="11480800" cy="610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2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44D373-E6EB-49CB-D7B2-1FA8FB52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9" y="1533524"/>
            <a:ext cx="1337945" cy="1100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306FCE-3D39-A1AB-37AF-16B356F7D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1" y="3351213"/>
            <a:ext cx="1442403" cy="1486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ECC701-1861-430C-C125-322DA078C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38" y="1485583"/>
            <a:ext cx="1401208" cy="2400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72560A-3041-8EE8-48A3-82F7200AE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57" y="1634213"/>
            <a:ext cx="1234621" cy="2103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A3E4FF-D2C3-E978-8424-576302D7A4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82" y="1554954"/>
            <a:ext cx="2190750" cy="13595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AC8028-437E-EAD4-2A40-FC1362171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65" y="3831908"/>
            <a:ext cx="2190750" cy="10058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ACF720-8148-FA85-9B88-64003B431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59" y="2326317"/>
            <a:ext cx="1345249" cy="176121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D594A16-72B1-C9A7-7B80-59853465CC9A}"/>
              </a:ext>
            </a:extLst>
          </p:cNvPr>
          <p:cNvSpPr/>
          <p:nvPr/>
        </p:nvSpPr>
        <p:spPr>
          <a:xfrm>
            <a:off x="142241" y="1403985"/>
            <a:ext cx="1519554" cy="3777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EAEDDC-705F-C631-3F85-5B1851DC9045}"/>
              </a:ext>
            </a:extLst>
          </p:cNvPr>
          <p:cNvSpPr txBox="1"/>
          <p:nvPr/>
        </p:nvSpPr>
        <p:spPr>
          <a:xfrm>
            <a:off x="142241" y="5267851"/>
            <a:ext cx="277367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1" dirty="0"/>
              <a:t>Data From Source: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/>
              <a:t>Trial Balance – SAP BW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/>
              <a:t>Hierarchies – SAP BW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/>
              <a:t>Budget Data for P&amp;L – SAP BW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/>
              <a:t>PARN Data – Share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i="1" dirty="0"/>
              <a:t>Master Data -  SAP BW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ABA6214-A681-A6B3-7544-12AF636746E3}"/>
              </a:ext>
            </a:extLst>
          </p:cNvPr>
          <p:cNvSpPr/>
          <p:nvPr/>
        </p:nvSpPr>
        <p:spPr>
          <a:xfrm>
            <a:off x="128308" y="604894"/>
            <a:ext cx="1519553" cy="5272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Sources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3F64C3-DC51-CFF4-C2F8-C56EAC890A25}"/>
              </a:ext>
            </a:extLst>
          </p:cNvPr>
          <p:cNvSpPr/>
          <p:nvPr/>
        </p:nvSpPr>
        <p:spPr>
          <a:xfrm>
            <a:off x="2153893" y="601916"/>
            <a:ext cx="1519553" cy="5272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Ingestion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4CD3C2-78C0-2697-892F-BD05078C440A}"/>
              </a:ext>
            </a:extLst>
          </p:cNvPr>
          <p:cNvSpPr/>
          <p:nvPr/>
        </p:nvSpPr>
        <p:spPr>
          <a:xfrm>
            <a:off x="4049120" y="630104"/>
            <a:ext cx="1634470" cy="5272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Storage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E4B2A60-DFF4-80FC-598E-16C138DA8AC8}"/>
              </a:ext>
            </a:extLst>
          </p:cNvPr>
          <p:cNvSpPr/>
          <p:nvPr/>
        </p:nvSpPr>
        <p:spPr>
          <a:xfrm>
            <a:off x="6281857" y="630104"/>
            <a:ext cx="2547282" cy="5272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Transformation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5902C3-8215-8725-F1F9-1C7D3CFBE5F5}"/>
              </a:ext>
            </a:extLst>
          </p:cNvPr>
          <p:cNvSpPr/>
          <p:nvPr/>
        </p:nvSpPr>
        <p:spPr>
          <a:xfrm>
            <a:off x="9901407" y="601916"/>
            <a:ext cx="2071201" cy="52725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Visualization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729CB08-76C3-7FDA-0EBE-65AF36D4C491}"/>
              </a:ext>
            </a:extLst>
          </p:cNvPr>
          <p:cNvSpPr/>
          <p:nvPr/>
        </p:nvSpPr>
        <p:spPr>
          <a:xfrm>
            <a:off x="271619" y="2733036"/>
            <a:ext cx="1156804" cy="30056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8B92CB-646F-4BB6-6F25-D1A6BF77CE9A}"/>
              </a:ext>
            </a:extLst>
          </p:cNvPr>
          <p:cNvSpPr/>
          <p:nvPr/>
        </p:nvSpPr>
        <p:spPr>
          <a:xfrm>
            <a:off x="271618" y="4837749"/>
            <a:ext cx="1337945" cy="23479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SharePoint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98E6BF-7341-A96D-83E0-F258329DE248}"/>
              </a:ext>
            </a:extLst>
          </p:cNvPr>
          <p:cNvSpPr/>
          <p:nvPr/>
        </p:nvSpPr>
        <p:spPr>
          <a:xfrm>
            <a:off x="2185272" y="1403985"/>
            <a:ext cx="1575140" cy="2563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0D18E4-DC10-C937-8CF8-5EBF18728705}"/>
              </a:ext>
            </a:extLst>
          </p:cNvPr>
          <p:cNvCxnSpPr>
            <a:cxnSpLocks/>
          </p:cNvCxnSpPr>
          <p:nvPr/>
        </p:nvCxnSpPr>
        <p:spPr>
          <a:xfrm>
            <a:off x="1661794" y="2633979"/>
            <a:ext cx="50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57A55B9-8AB1-DF66-3092-3F266AC15B1B}"/>
              </a:ext>
            </a:extLst>
          </p:cNvPr>
          <p:cNvSpPr txBox="1"/>
          <p:nvPr/>
        </p:nvSpPr>
        <p:spPr>
          <a:xfrm>
            <a:off x="1956961" y="4087528"/>
            <a:ext cx="1954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/>
              <a:t>Scheduled Batch Job</a:t>
            </a:r>
          </a:p>
          <a:p>
            <a:r>
              <a:rPr lang="en-IN" sz="1400" b="1" i="1" dirty="0"/>
              <a:t>[5</a:t>
            </a:r>
            <a:r>
              <a:rPr lang="en-IN" sz="1400" b="1" i="1" baseline="30000" dirty="0"/>
              <a:t>th</a:t>
            </a:r>
            <a:r>
              <a:rPr lang="en-IN" sz="1400" b="1" i="1" dirty="0"/>
              <a:t> to 15</a:t>
            </a:r>
            <a:r>
              <a:rPr lang="en-IN" sz="1400" b="1" i="1" baseline="30000" dirty="0"/>
              <a:t>th</a:t>
            </a:r>
            <a:r>
              <a:rPr lang="en-IN" sz="1400" b="1" i="1" dirty="0"/>
              <a:t> every month]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2D727E-43A5-10F6-65A0-8FA5D909558E}"/>
              </a:ext>
            </a:extLst>
          </p:cNvPr>
          <p:cNvSpPr/>
          <p:nvPr/>
        </p:nvSpPr>
        <p:spPr>
          <a:xfrm>
            <a:off x="4094627" y="1403985"/>
            <a:ext cx="1575140" cy="2563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B735B2-5AE8-21F7-A38A-95949CC0DA14}"/>
              </a:ext>
            </a:extLst>
          </p:cNvPr>
          <p:cNvCxnSpPr>
            <a:cxnSpLocks/>
          </p:cNvCxnSpPr>
          <p:nvPr/>
        </p:nvCxnSpPr>
        <p:spPr>
          <a:xfrm>
            <a:off x="3760412" y="2494279"/>
            <a:ext cx="334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C04DD4-E607-BDF8-4AFB-0BE62A3507A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636657" y="2914488"/>
            <a:ext cx="0" cy="1053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177BBF-0DC6-999A-54CF-1E243561648A}"/>
              </a:ext>
            </a:extLst>
          </p:cNvPr>
          <p:cNvCxnSpPr>
            <a:cxnSpLocks/>
          </p:cNvCxnSpPr>
          <p:nvPr/>
        </p:nvCxnSpPr>
        <p:spPr>
          <a:xfrm>
            <a:off x="5699432" y="1976119"/>
            <a:ext cx="599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1BA903C-DFB5-A567-51AB-F90182EBEE49}"/>
              </a:ext>
            </a:extLst>
          </p:cNvPr>
          <p:cNvSpPr/>
          <p:nvPr/>
        </p:nvSpPr>
        <p:spPr>
          <a:xfrm>
            <a:off x="6299200" y="1403985"/>
            <a:ext cx="2722880" cy="3899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D5B0830-25EE-32ED-FD29-563D7E54991D}"/>
              </a:ext>
            </a:extLst>
          </p:cNvPr>
          <p:cNvSpPr/>
          <p:nvPr/>
        </p:nvSpPr>
        <p:spPr>
          <a:xfrm>
            <a:off x="6839859" y="4874533"/>
            <a:ext cx="1641561" cy="36117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Data Model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C887984-7A4B-1906-545E-FEC5ED1E643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610614" y="3206923"/>
            <a:ext cx="2016745" cy="1350917"/>
          </a:xfrm>
          <a:prstGeom prst="bentConnector3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3D915E4-55ED-24A9-858D-9327FB15649D}"/>
              </a:ext>
            </a:extLst>
          </p:cNvPr>
          <p:cNvSpPr/>
          <p:nvPr/>
        </p:nvSpPr>
        <p:spPr>
          <a:xfrm>
            <a:off x="6415805" y="3054984"/>
            <a:ext cx="1000995" cy="29622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DWH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CBC5E6-B680-3D41-5B49-D749FEFCFE46}"/>
              </a:ext>
            </a:extLst>
          </p:cNvPr>
          <p:cNvSpPr txBox="1"/>
          <p:nvPr/>
        </p:nvSpPr>
        <p:spPr>
          <a:xfrm>
            <a:off x="9177058" y="2773125"/>
            <a:ext cx="148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Live Connection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D07087-4837-3A14-174C-DED7A136FA6A}"/>
              </a:ext>
            </a:extLst>
          </p:cNvPr>
          <p:cNvSpPr txBox="1"/>
          <p:nvPr/>
        </p:nvSpPr>
        <p:spPr>
          <a:xfrm>
            <a:off x="10382094" y="4314529"/>
            <a:ext cx="16676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Live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Import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Direct Query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F24FAEE2-F753-DFA3-81DB-1E7A2748F4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08" y="4419128"/>
            <a:ext cx="1073416" cy="671464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903645F-D3F7-0976-E21F-4D2CBE37E91C}"/>
              </a:ext>
            </a:extLst>
          </p:cNvPr>
          <p:cNvSpPr/>
          <p:nvPr/>
        </p:nvSpPr>
        <p:spPr>
          <a:xfrm>
            <a:off x="4108450" y="4339318"/>
            <a:ext cx="1575140" cy="973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3C0BD37-1996-DE63-C3D4-C28B596868DA}"/>
              </a:ext>
            </a:extLst>
          </p:cNvPr>
          <p:cNvCxnSpPr>
            <a:stCxn id="69" idx="3"/>
            <a:endCxn id="16" idx="1"/>
          </p:cNvCxnSpPr>
          <p:nvPr/>
        </p:nvCxnSpPr>
        <p:spPr>
          <a:xfrm flipV="1">
            <a:off x="5683590" y="4334829"/>
            <a:ext cx="881675" cy="49136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AE5487C-465D-D98A-3450-6D2D99DAC087}"/>
              </a:ext>
            </a:extLst>
          </p:cNvPr>
          <p:cNvSpPr txBox="1"/>
          <p:nvPr/>
        </p:nvSpPr>
        <p:spPr>
          <a:xfrm>
            <a:off x="4108450" y="5508182"/>
            <a:ext cx="229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Refresh Data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Pause Analysis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Resume Analysis service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19DFBF-3F88-5F24-BCFD-B0B4F9799095}"/>
              </a:ext>
            </a:extLst>
          </p:cNvPr>
          <p:cNvSpPr txBox="1"/>
          <p:nvPr/>
        </p:nvSpPr>
        <p:spPr>
          <a:xfrm>
            <a:off x="6406482" y="5544850"/>
            <a:ext cx="2298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How Data is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Master Data – Full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Budget Data – Full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Trial Balance – Incremental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C7F1DE8-A40C-886B-8AF3-9D2A0383C367}"/>
              </a:ext>
            </a:extLst>
          </p:cNvPr>
          <p:cNvSpPr/>
          <p:nvPr/>
        </p:nvSpPr>
        <p:spPr>
          <a:xfrm>
            <a:off x="3581338" y="130444"/>
            <a:ext cx="3974160" cy="34662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Finance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1174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4" grpId="0"/>
      <p:bldP spid="35" grpId="0" animBg="1"/>
      <p:bldP spid="49" grpId="0" animBg="1"/>
      <p:bldP spid="56" grpId="0" animBg="1"/>
      <p:bldP spid="61" grpId="0" animBg="1"/>
      <p:bldP spid="63" grpId="0"/>
      <p:bldP spid="64" grpId="0"/>
      <p:bldP spid="69" grpId="0" animBg="1"/>
      <p:bldP spid="74" grpId="0"/>
      <p:bldP spid="76" grpId="0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8DC88B-289E-0334-B803-E9F66ACB7D4A}"/>
              </a:ext>
            </a:extLst>
          </p:cNvPr>
          <p:cNvSpPr/>
          <p:nvPr/>
        </p:nvSpPr>
        <p:spPr>
          <a:xfrm>
            <a:off x="345440" y="142240"/>
            <a:ext cx="11501120" cy="406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Continuous Integration  &amp; Delivery(CI/CD)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D4C871-7F2F-3A87-555A-CAAF59E1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103120"/>
            <a:ext cx="11419840" cy="4277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959CBF-FB9E-2536-3993-95784AB5F358}"/>
              </a:ext>
            </a:extLst>
          </p:cNvPr>
          <p:cNvSpPr txBox="1"/>
          <p:nvPr/>
        </p:nvSpPr>
        <p:spPr>
          <a:xfrm>
            <a:off x="426720" y="833120"/>
            <a:ext cx="11338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CI/CD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mean moving Data Factory pipelines, Datasets, Linked Services, and Triggers from one environment (development, test, production)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Azure Data Factory utilizes </a:t>
            </a:r>
            <a:r>
              <a:rPr lang="en-US" sz="1600" b="1" i="0" dirty="0">
                <a:solidFill>
                  <a:srgbClr val="292929"/>
                </a:solidFill>
                <a:effectLst/>
                <a:latin typeface="charter"/>
              </a:rPr>
              <a:t>Azure Resource Manager (ARM) </a:t>
            </a:r>
            <a:r>
              <a:rPr lang="en-US" sz="1600" b="0" i="0" dirty="0">
                <a:solidFill>
                  <a:srgbClr val="292929"/>
                </a:solidFill>
                <a:effectLst/>
                <a:latin typeface="charter"/>
              </a:rPr>
              <a:t>Templates to store the configuration of the various ADF entities (pipelines, datasets, data flows, and so on).</a:t>
            </a:r>
          </a:p>
        </p:txBody>
      </p:sp>
    </p:spTree>
    <p:extLst>
      <p:ext uri="{BB962C8B-B14F-4D97-AF65-F5344CB8AC3E}">
        <p14:creationId xmlns:p14="http://schemas.microsoft.com/office/powerpoint/2010/main" val="196196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8DC88B-289E-0334-B803-E9F66ACB7D4A}"/>
              </a:ext>
            </a:extLst>
          </p:cNvPr>
          <p:cNvSpPr/>
          <p:nvPr/>
        </p:nvSpPr>
        <p:spPr>
          <a:xfrm>
            <a:off x="345440" y="193040"/>
            <a:ext cx="11501120" cy="406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Continuous Integration  &amp; Delivery(CI/CD)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ABA56-5A61-6F74-0643-56897361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10" y="1954514"/>
            <a:ext cx="5651790" cy="4788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3E596F-8B26-52C2-F3F1-FE0E3DFE9F71}"/>
              </a:ext>
            </a:extLst>
          </p:cNvPr>
          <p:cNvSpPr txBox="1"/>
          <p:nvPr/>
        </p:nvSpPr>
        <p:spPr>
          <a:xfrm>
            <a:off x="345440" y="754184"/>
            <a:ext cx="874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What we can improve….?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Restriction to update directly on the Master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Approval for Pull request by another Senior developer on the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of Release pipeline for Prod Release.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2D92B-1CF7-722B-9707-D0B127351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586" y="1954513"/>
            <a:ext cx="5410478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78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034C-1600-6546-3993-1105E70712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982980"/>
            <a:ext cx="615188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Separate Development and Production environment.</a:t>
            </a:r>
          </a:p>
          <a:p>
            <a:r>
              <a:rPr lang="en-IN" dirty="0"/>
              <a:t>Use of Release Pipelines to deploy changes from DEV to PROD.</a:t>
            </a:r>
          </a:p>
          <a:p>
            <a:r>
              <a:rPr lang="en-IN" dirty="0"/>
              <a:t>Fix Data at Source system.</a:t>
            </a:r>
          </a:p>
          <a:p>
            <a:r>
              <a:rPr lang="en-IN" dirty="0"/>
              <a:t>Agile Approach for development (Bi-Weekly Sprint and Production deployment).</a:t>
            </a:r>
          </a:p>
          <a:p>
            <a:r>
              <a:rPr lang="en-IN" dirty="0"/>
              <a:t>Dedicated team to monitor the pipeline runs.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02C7B-CDC9-4AB7-FC3A-091A618A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41" y="1083945"/>
            <a:ext cx="5217899" cy="293941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CDEDA4-45F8-123A-38A0-A9F282654147}"/>
              </a:ext>
            </a:extLst>
          </p:cNvPr>
          <p:cNvSpPr/>
          <p:nvPr/>
        </p:nvSpPr>
        <p:spPr>
          <a:xfrm>
            <a:off x="345440" y="193040"/>
            <a:ext cx="11501120" cy="406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Best Practices Across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261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B11B78-A0AA-2415-FF44-225E7F10B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7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255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charter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kumar</dc:creator>
  <cp:lastModifiedBy>ankit kumar</cp:lastModifiedBy>
  <cp:revision>9</cp:revision>
  <dcterms:created xsi:type="dcterms:W3CDTF">2022-05-14T13:44:35Z</dcterms:created>
  <dcterms:modified xsi:type="dcterms:W3CDTF">2022-05-15T18:54:33Z</dcterms:modified>
</cp:coreProperties>
</file>