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73" r:id="rId5"/>
    <p:sldId id="275" r:id="rId6"/>
    <p:sldId id="277" r:id="rId7"/>
    <p:sldId id="298" r:id="rId8"/>
    <p:sldId id="301" r:id="rId9"/>
    <p:sldId id="280" r:id="rId10"/>
    <p:sldId id="299" r:id="rId11"/>
    <p:sldId id="300" r:id="rId12"/>
    <p:sldId id="302" r:id="rId13"/>
    <p:sldId id="303" r:id="rId14"/>
    <p:sldId id="304" r:id="rId15"/>
    <p:sldId id="284" r:id="rId16"/>
    <p:sldId id="285" r:id="rId17"/>
    <p:sldId id="279" r:id="rId18"/>
    <p:sldId id="286" r:id="rId19"/>
    <p:sldId id="287" r:id="rId20"/>
    <p:sldId id="288" r:id="rId21"/>
    <p:sldId id="289" r:id="rId22"/>
    <p:sldId id="283" r:id="rId23"/>
    <p:sldId id="293" r:id="rId24"/>
    <p:sldId id="294" r:id="rId25"/>
    <p:sldId id="295" r:id="rId26"/>
    <p:sldId id="296" r:id="rId27"/>
    <p:sldId id="297" r:id="rId28"/>
    <p:sldId id="290" r:id="rId29"/>
    <p:sldId id="276" r:id="rId30"/>
    <p:sldId id="291" r:id="rId31"/>
    <p:sldId id="292" r:id="rId32"/>
    <p:sldId id="278" r:id="rId33"/>
    <p:sldId id="274" r:id="rId3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42D88-D2DD-F335-AD71-0206B5470B72}" v="602" dt="2025-05-02T02:04:54.051"/>
    <p1510:client id="{4A9A7073-9A30-8C59-CE3C-BF7E379350BD}" v="501" dt="2025-05-02T03:29:37.756"/>
    <p1510:client id="{62473AD5-8DE9-2736-D931-73F619BA6222}" v="457" dt="2025-05-02T03:28:51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7"/>
    <p:restoredTop sz="97831"/>
  </p:normalViewPr>
  <p:slideViewPr>
    <p:cSldViewPr snapToGrid="0">
      <p:cViewPr varScale="1">
        <p:scale>
          <a:sx n="199" d="100"/>
          <a:sy n="199" d="100"/>
        </p:scale>
        <p:origin x="208" y="68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Kumar" userId="bf0eda4f-7b50-4a8f-858a-9bfc9d9216e5" providerId="ADAL" clId="{96630151-2245-5544-BA9D-4C23AB3C875C}"/>
    <pc:docChg chg="modSld modShowInfo">
      <pc:chgData name="Ankit Kumar" userId="bf0eda4f-7b50-4a8f-858a-9bfc9d9216e5" providerId="ADAL" clId="{96630151-2245-5544-BA9D-4C23AB3C875C}" dt="2025-05-02T04:04:14.442" v="12" actId="20577"/>
      <pc:docMkLst>
        <pc:docMk/>
      </pc:docMkLst>
      <pc:sldChg chg="modNotesTx">
        <pc:chgData name="Ankit Kumar" userId="bf0eda4f-7b50-4a8f-858a-9bfc9d9216e5" providerId="ADAL" clId="{96630151-2245-5544-BA9D-4C23AB3C875C}" dt="2025-05-02T04:04:14.442" v="12" actId="20577"/>
        <pc:sldMkLst>
          <pc:docMk/>
          <pc:sldMk cId="3551793469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5/1/25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28750" lvl="2" indent="-285750">
              <a:spcAft>
                <a:spcPts val="1500"/>
              </a:spcAft>
              <a:buFont typeface="Wingdings" panose="020B0604020202020204" pitchFamily="34" charset="0"/>
              <a:buChar char="§"/>
            </a:pPr>
            <a:endParaRPr lang="en-US" sz="1600" b="0" i="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804" y="1904631"/>
            <a:ext cx="6597072" cy="3051464"/>
          </a:xfrm>
        </p:spPr>
        <p:txBody>
          <a:bodyPr>
            <a:normAutofit/>
          </a:bodyPr>
          <a:lstStyle/>
          <a:p>
            <a:r>
              <a:rPr lang="en-US" sz="3200">
                <a:cs typeface="Arial"/>
              </a:rPr>
              <a:t>SWE 681</a:t>
            </a:r>
            <a:br>
              <a:rPr lang="en-US" sz="3200">
                <a:cs typeface="Arial"/>
              </a:rPr>
            </a:br>
            <a:br>
              <a:rPr lang="en-US" sz="3200">
                <a:cs typeface="+mj-lt"/>
              </a:rPr>
            </a:br>
            <a:r>
              <a:rPr lang="en-US" sz="3200">
                <a:ea typeface="+mj-lt"/>
                <a:cs typeface="+mj-lt"/>
              </a:rPr>
              <a:t>Secure Password Manager</a:t>
            </a:r>
            <a:endParaRPr lang="en-US" sz="3200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007" y="4631945"/>
            <a:ext cx="3239146" cy="10969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cs typeface="Arial"/>
              </a:rPr>
              <a:t>Antara </a:t>
            </a:r>
            <a:r>
              <a:rPr lang="en-US" sz="1600" err="1">
                <a:cs typeface="Arial"/>
              </a:rPr>
              <a:t>Tewary</a:t>
            </a:r>
            <a:r>
              <a:rPr lang="en-US" sz="1600">
                <a:cs typeface="Arial"/>
              </a:rPr>
              <a:t> (G01413546)</a:t>
            </a:r>
            <a:endParaRPr lang="en-US" err="1"/>
          </a:p>
          <a:p>
            <a:endParaRPr lang="en-US" sz="1600">
              <a:cs typeface="Arial"/>
            </a:endParaRPr>
          </a:p>
          <a:p>
            <a:r>
              <a:rPr lang="en-US" sz="1600">
                <a:cs typeface="Arial"/>
              </a:rPr>
              <a:t>Ankit Kumar (G01436204)</a:t>
            </a:r>
          </a:p>
          <a:p>
            <a:endParaRPr lang="en-US" sz="1600">
              <a:cs typeface="Arial"/>
            </a:endParaRPr>
          </a:p>
          <a:p>
            <a:r>
              <a:rPr lang="en-US" sz="1600">
                <a:cs typeface="Arial"/>
              </a:rPr>
              <a:t>Lingyun Dai (G01464288)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C87F7-FE44-D5DF-A952-8699318C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" y="2630637"/>
            <a:ext cx="4846320" cy="575191"/>
          </a:xfrm>
        </p:spPr>
        <p:txBody>
          <a:bodyPr/>
          <a:lstStyle/>
          <a:p>
            <a:r>
              <a:rPr lang="en-US" sz="3200">
                <a:cs typeface="Arial"/>
              </a:rPr>
              <a:t>Storage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05D09-2D0B-A39D-52D5-F1FE812D1706}"/>
              </a:ext>
            </a:extLst>
          </p:cNvPr>
          <p:cNvSpPr txBox="1"/>
          <p:nvPr/>
        </p:nvSpPr>
        <p:spPr>
          <a:xfrm>
            <a:off x="4616450" y="1822450"/>
            <a:ext cx="727089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Purpose</a:t>
            </a:r>
            <a:r>
              <a:rPr lang="en-US">
                <a:ea typeface="+mn-lt"/>
                <a:cs typeface="+mn-lt"/>
              </a:rPr>
              <a:t>: Manages persistent data storage across sessions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Key Components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lvl="1"/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err="1">
                <a:ea typeface="+mn-lt"/>
                <a:cs typeface="+mn-lt"/>
              </a:rPr>
              <a:t>localStorage</a:t>
            </a:r>
            <a:r>
              <a:rPr lang="en-US">
                <a:ea typeface="+mn-lt"/>
                <a:cs typeface="+mn-lt"/>
              </a:rPr>
              <a:t> integration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Features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JSON serialization for browser storage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Automatic data loading on startup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Secure credential storage format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Data clearing functionality for demonstrations</a:t>
            </a:r>
            <a:endParaRPr lang="en-US">
              <a:cs typeface="Arial"/>
            </a:endParaRPr>
          </a:p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79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F4228-8558-EA9A-CF4B-EA3A2CAC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" y="2196473"/>
            <a:ext cx="5510855" cy="885308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Performance Tracking System</a:t>
            </a:r>
            <a:endParaRPr lang="en-US" sz="320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3CEE3-B61B-60C5-81D2-945304BCF960}"/>
              </a:ext>
            </a:extLst>
          </p:cNvPr>
          <p:cNvSpPr txBox="1"/>
          <p:nvPr/>
        </p:nvSpPr>
        <p:spPr>
          <a:xfrm>
            <a:off x="4419157" y="1866900"/>
            <a:ext cx="770505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Purpose</a:t>
            </a:r>
            <a:r>
              <a:rPr lang="en-US">
                <a:ea typeface="+mn-lt"/>
                <a:cs typeface="+mn-lt"/>
              </a:rPr>
              <a:t>: Measures and displays cryptographic operation performance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Key Components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Timing functions using Performance API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Performance history storage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Features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Millisecond-precision timing for all operations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Comparative analytics between security configurations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Historical performance tracking for verification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D01-1F6A-0F1E-CEF9-BF2BB3862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97E0-1E7E-9D9E-E85E-968A4839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77" y="1855585"/>
            <a:ext cx="10515600" cy="575321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Authentication &amp; Authorization Flow</a:t>
            </a:r>
            <a:br>
              <a:rPr lang="en-US"/>
            </a:br>
            <a:endParaRPr lang="en-US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9F61B-C859-E99E-F80E-BE07DE62F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87" y="3273829"/>
            <a:ext cx="7698970" cy="2825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Login Authentication</a:t>
            </a:r>
            <a:r>
              <a:rPr lang="en-US">
                <a:ea typeface="+mn-lt"/>
                <a:cs typeface="+mn-lt"/>
              </a:rPr>
              <a:t>: [Include workflow diagram]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64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D353D-308E-D062-6BC9-85B86392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26C6-CD92-9A97-603F-0E51BD28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77" y="1855585"/>
            <a:ext cx="10515600" cy="575321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Authentication &amp; Authorization Flow</a:t>
            </a:r>
            <a:br>
              <a:rPr lang="en-US"/>
            </a:br>
            <a:endParaRPr lang="en-US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BB696-A751-DFAB-98BB-361311767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9851" y="3839556"/>
            <a:ext cx="8744504" cy="20060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Security Criteria</a:t>
            </a:r>
            <a:r>
              <a:rPr lang="en-US">
                <a:ea typeface="+mn-lt"/>
                <a:cs typeface="+mn-lt"/>
              </a:rPr>
              <a:t>: </a:t>
            </a:r>
            <a:endParaRPr lang="en-US">
              <a:cs typeface="Arial"/>
            </a:endParaRPr>
          </a:p>
          <a:p>
            <a:pPr marL="971550" lvl="1" indent="-283210">
              <a:buFont typeface="Arial"/>
            </a:pPr>
            <a:r>
              <a:rPr lang="en-US">
                <a:ea typeface="+mn-lt"/>
                <a:cs typeface="+mn-lt"/>
              </a:rPr>
              <a:t>Unique salt per password</a:t>
            </a:r>
            <a:endParaRPr lang="en-US">
              <a:cs typeface="Arial"/>
            </a:endParaRPr>
          </a:p>
          <a:p>
            <a:pPr marL="971550" lvl="1" indent="-283210">
              <a:buFont typeface="Arial"/>
            </a:pPr>
            <a:r>
              <a:rPr lang="en-US">
                <a:ea typeface="+mn-lt"/>
                <a:cs typeface="+mn-lt"/>
              </a:rPr>
              <a:t>PBKDF2 with different Hashing function</a:t>
            </a:r>
            <a:endParaRPr lang="en-US">
              <a:cs typeface="Arial"/>
            </a:endParaRPr>
          </a:p>
          <a:p>
            <a:pPr marL="971550" lvl="1" indent="-283210">
              <a:buFont typeface="Arial"/>
            </a:pPr>
            <a:r>
              <a:rPr lang="en-US">
                <a:ea typeface="+mn-lt"/>
                <a:cs typeface="+mn-lt"/>
              </a:rPr>
              <a:t>Configurable iterations ranging from 10,000 to 500,000</a:t>
            </a:r>
            <a:endParaRPr lang="en-US">
              <a:cs typeface="Arial"/>
            </a:endParaRPr>
          </a:p>
          <a:p>
            <a:pPr marL="971550" lvl="1" indent="-283210">
              <a:buFont typeface="Arial"/>
            </a:pPr>
            <a:r>
              <a:rPr lang="en-US">
                <a:ea typeface="+mn-lt"/>
                <a:cs typeface="+mn-lt"/>
              </a:rPr>
              <a:t>derived key ranging from 128 to 512</a:t>
            </a:r>
            <a:endParaRPr lang="en-US"/>
          </a:p>
          <a:p>
            <a:pPr marL="283210" indent="-28321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37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" y="1713625"/>
            <a:ext cx="3911139" cy="2028270"/>
          </a:xfrm>
        </p:spPr>
        <p:txBody>
          <a:bodyPr/>
          <a:lstStyle/>
          <a:p>
            <a:r>
              <a:rPr lang="en-US" sz="2400"/>
              <a:t>Core Cryptographic Implementation</a:t>
            </a:r>
            <a:endParaRPr lang="en-US" sz="2400">
              <a:cs typeface="Arial"/>
            </a:endParaRPr>
          </a:p>
          <a:p>
            <a:br>
              <a:rPr lang="en-US" sz="2400" b="1">
                <a:ea typeface="+mj-lt"/>
                <a:cs typeface="+mj-lt"/>
              </a:rPr>
            </a:br>
            <a:br>
              <a:rPr lang="en-US" sz="2400" b="1">
                <a:ea typeface="+mj-lt"/>
                <a:cs typeface="+mj-lt"/>
              </a:rPr>
            </a:br>
            <a:r>
              <a:rPr lang="en-US" sz="1600" b="1">
                <a:ea typeface="+mj-lt"/>
                <a:cs typeface="+mj-lt"/>
              </a:rPr>
              <a:t>PBKDF2 Implementation</a:t>
            </a:r>
            <a:endParaRPr lang="en-US" sz="1600">
              <a:cs typeface="Arial"/>
            </a:endParaRPr>
          </a:p>
          <a:p>
            <a:endParaRPr lang="en-US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CD78B-2566-7DE3-23C1-DAEC54297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88D2-F42B-DCD6-80F6-5D2CC27F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" y="1716533"/>
            <a:ext cx="3911139" cy="4961657"/>
          </a:xfrm>
        </p:spPr>
        <p:txBody>
          <a:bodyPr/>
          <a:lstStyle/>
          <a:p>
            <a:r>
              <a:rPr lang="en-US" sz="2400">
                <a:cs typeface="Arial"/>
              </a:rPr>
              <a:t>Core Cryptographic Implementation</a:t>
            </a:r>
            <a:br>
              <a:rPr lang="en-US" sz="2400">
                <a:cs typeface="Arial"/>
              </a:rPr>
            </a:br>
            <a:br>
              <a:rPr lang="en-US" sz="2400">
                <a:cs typeface="Arial"/>
              </a:rPr>
            </a:br>
            <a:br>
              <a:rPr lang="en-US" sz="2400"/>
            </a:br>
            <a:r>
              <a:rPr lang="en-US" sz="1600" b="1"/>
              <a:t>Slow Hashing Implementation</a:t>
            </a:r>
            <a:br>
              <a:rPr lang="en-US" sz="1600"/>
            </a:br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j-lt"/>
                <a:cs typeface="+mj-lt"/>
              </a:rPr>
              <a:t>Purpose</a:t>
            </a:r>
            <a:r>
              <a:rPr lang="en-US" sz="1600">
                <a:ea typeface="+mj-lt"/>
                <a:cs typeface="+mj-lt"/>
              </a:rPr>
              <a:t>: Increasing computational cost for attackers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j-lt"/>
                <a:cs typeface="+mj-lt"/>
              </a:rPr>
              <a:t>Implementation</a:t>
            </a:r>
            <a:r>
              <a:rPr lang="en-US" sz="1600">
                <a:ea typeface="+mj-lt"/>
                <a:cs typeface="+mj-lt"/>
              </a:rPr>
              <a:t>: User-configurable PBKDF2 iterations</a:t>
            </a:r>
            <a:endParaRPr lang="en-US" sz="1600">
              <a:cs typeface="Arial"/>
            </a:endParaRPr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52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8451-19BE-48A9-3B7C-035178594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71CB-A42D-E104-FE98-F68ACFCF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" y="1716533"/>
            <a:ext cx="3911139" cy="4961657"/>
          </a:xfrm>
        </p:spPr>
        <p:txBody>
          <a:bodyPr/>
          <a:lstStyle/>
          <a:p>
            <a:r>
              <a:rPr lang="en-US" sz="2400">
                <a:ea typeface="+mj-lt"/>
                <a:cs typeface="+mj-lt"/>
              </a:rPr>
              <a:t>User Registration Implementation</a:t>
            </a:r>
            <a:br>
              <a:rPr lang="en-US" sz="2400">
                <a:cs typeface="Arial"/>
              </a:rPr>
            </a:br>
            <a:br>
              <a:rPr lang="en-US" sz="2400"/>
            </a:br>
            <a:r>
              <a:rPr lang="en-US" sz="1600" b="1">
                <a:ea typeface="+mj-lt"/>
                <a:cs typeface="+mj-lt"/>
              </a:rPr>
              <a:t>Process</a:t>
            </a:r>
            <a:r>
              <a:rPr lang="en-US" sz="1600">
                <a:ea typeface="+mj-lt"/>
                <a:cs typeface="+mj-lt"/>
              </a:rPr>
              <a:t>: 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ea typeface="+mj-lt"/>
              <a:cs typeface="+mj-lt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Username/password collection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Iteration selection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Salt generation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Key derivation using PBKDF2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ea typeface="+mj-lt"/>
              <a:cs typeface="+mj-lt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Performance measurement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Storage of credentials</a:t>
            </a:r>
            <a:endParaRPr lang="en-US" sz="1600">
              <a:cs typeface="Arial"/>
            </a:endParaRPr>
          </a:p>
          <a:p>
            <a:endParaRPr lang="en-US" sz="2400"/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46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FC3A-4A6D-6113-AA7F-BADF834A3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E7F3-4574-4058-D3D9-DA2F0867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" y="1716533"/>
            <a:ext cx="3911139" cy="4961657"/>
          </a:xfrm>
        </p:spPr>
        <p:txBody>
          <a:bodyPr/>
          <a:lstStyle/>
          <a:p>
            <a:r>
              <a:rPr lang="en-US" sz="2400">
                <a:ea typeface="+mj-lt"/>
                <a:cs typeface="+mj-lt"/>
              </a:rPr>
              <a:t>User Authentication Implementation</a:t>
            </a:r>
            <a:br>
              <a:rPr lang="en-US" sz="2400">
                <a:cs typeface="Arial"/>
              </a:rPr>
            </a:br>
            <a:br>
              <a:rPr lang="en-US" sz="2400"/>
            </a:br>
            <a:r>
              <a:rPr lang="en-US" sz="1600" b="1">
                <a:ea typeface="+mj-lt"/>
                <a:cs typeface="+mj-lt"/>
              </a:rPr>
              <a:t>Process</a:t>
            </a:r>
            <a:r>
              <a:rPr lang="en-US" sz="1600">
                <a:ea typeface="+mj-lt"/>
                <a:cs typeface="+mj-lt"/>
              </a:rPr>
              <a:t>: 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ea typeface="+mj-lt"/>
              <a:cs typeface="+mj-lt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Username/password collection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ea typeface="+mj-lt"/>
              <a:cs typeface="+mj-lt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Retrieval of stored salt and iterations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Key derivation using same parameters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Hash comparison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600">
                <a:ea typeface="+mj-lt"/>
                <a:cs typeface="+mj-lt"/>
              </a:rPr>
              <a:t>Performance measurement</a:t>
            </a:r>
          </a:p>
          <a:p>
            <a:endParaRPr lang="en-US" sz="2400"/>
          </a:p>
          <a:p>
            <a:endParaRPr lang="en-US" sz="2400"/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40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6017-96F0-C9E1-AA76-1FBB57E0B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4AB9-DC90-35B7-70C2-38D8E793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4" y="1716533"/>
            <a:ext cx="3911139" cy="4961657"/>
          </a:xfrm>
        </p:spPr>
        <p:txBody>
          <a:bodyPr/>
          <a:lstStyle/>
          <a:p>
            <a:r>
              <a:rPr lang="en-US" sz="2400">
                <a:cs typeface="Arial"/>
              </a:rPr>
              <a:t>Performance Results</a:t>
            </a:r>
            <a:br>
              <a:rPr lang="en-US" sz="2400">
                <a:cs typeface="Arial"/>
              </a:rPr>
            </a:br>
            <a:br>
              <a:rPr lang="en-US" sz="2400">
                <a:cs typeface="Arial"/>
              </a:rPr>
            </a:br>
            <a:r>
              <a:rPr lang="en-US" sz="1600" b="1">
                <a:ea typeface="+mj-lt"/>
                <a:cs typeface="+mj-lt"/>
              </a:rPr>
              <a:t>Graph</a:t>
            </a:r>
            <a:r>
              <a:rPr lang="en-US" sz="1600">
                <a:ea typeface="+mj-lt"/>
                <a:cs typeface="+mj-lt"/>
              </a:rPr>
              <a:t>: </a:t>
            </a:r>
            <a:br>
              <a:rPr lang="en-US" sz="1600">
                <a:ea typeface="+mj-lt"/>
                <a:cs typeface="+mj-lt"/>
              </a:rPr>
            </a:br>
            <a:br>
              <a:rPr lang="en-US" sz="1600">
                <a:ea typeface="+mj-lt"/>
                <a:cs typeface="+mj-lt"/>
              </a:rPr>
            </a:br>
            <a:r>
              <a:rPr lang="en-US" sz="1600">
                <a:ea typeface="+mj-lt"/>
                <a:cs typeface="+mj-lt"/>
              </a:rPr>
              <a:t>Relationship between iterations and processing time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cs typeface="Arial"/>
            </a:endParaRPr>
          </a:p>
          <a:p>
            <a:r>
              <a:rPr lang="en-US" sz="1600" b="1">
                <a:ea typeface="+mj-lt"/>
                <a:cs typeface="+mj-lt"/>
              </a:rPr>
              <a:t>Key Findings</a:t>
            </a:r>
            <a:r>
              <a:rPr lang="en-US" sz="1600">
                <a:ea typeface="+mj-lt"/>
                <a:cs typeface="+mj-lt"/>
              </a:rPr>
              <a:t>: </a:t>
            </a:r>
            <a:br>
              <a:rPr lang="en-US" sz="1600">
                <a:ea typeface="+mj-lt"/>
                <a:cs typeface="+mj-lt"/>
              </a:rPr>
            </a:br>
            <a:endParaRPr lang="en-US" sz="1600">
              <a:cs typeface="Arial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600" kern="1200" cap="all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Linear relationship between iterations and time</a:t>
            </a:r>
            <a:br>
              <a:rPr lang="en-US" sz="1600" kern="1200" cap="all"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sz="1600" kern="1200" cap="all">
              <a:solidFill>
                <a:schemeClr val="accent4"/>
              </a:solidFill>
              <a:latin typeface="+mj-lt"/>
              <a:ea typeface="+mj-ea"/>
              <a:cs typeface="Arial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600" kern="1200" cap="all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Encoding time vs. verification time comparison</a:t>
            </a:r>
            <a:br>
              <a:rPr lang="en-US" sz="1600" kern="1200" cap="all">
                <a:solidFill>
                  <a:schemeClr val="accent4"/>
                </a:solidFill>
                <a:latin typeface="+mj-lt"/>
                <a:ea typeface="+mj-ea"/>
                <a:cs typeface="+mj-cs"/>
              </a:rPr>
            </a:br>
            <a:endParaRPr lang="en-US" sz="1600" kern="1200" cap="all">
              <a:solidFill>
                <a:schemeClr val="accent4"/>
              </a:solidFill>
              <a:latin typeface="+mj-lt"/>
              <a:ea typeface="+mj-ea"/>
              <a:cs typeface="Arial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600" kern="1200" cap="all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Performance impact on user experience</a:t>
            </a:r>
            <a:endParaRPr lang="en-US" sz="1600" kern="1200" cap="all">
              <a:solidFill>
                <a:schemeClr val="accent4"/>
              </a:solidFill>
              <a:latin typeface="+mj-lt"/>
              <a:ea typeface="+mj-ea"/>
              <a:cs typeface="Arial"/>
            </a:endParaRPr>
          </a:p>
          <a:p>
            <a:endParaRPr lang="en-US" sz="1800">
              <a:ea typeface="+mj-lt"/>
              <a:cs typeface="+mj-lt"/>
            </a:endParaRPr>
          </a:p>
          <a:p>
            <a:endParaRPr lang="en-US" sz="2400"/>
          </a:p>
          <a:p>
            <a:endParaRPr lang="en-US" sz="2400"/>
          </a:p>
          <a:p>
            <a:endParaRPr lang="en-US" sz="2000">
              <a:cs typeface="Arial"/>
            </a:endParaRPr>
          </a:p>
          <a:p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73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Experiment overview</a:t>
            </a:r>
            <a:b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75227" y="2888580"/>
            <a:ext cx="6562105" cy="289019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600" b="0">
                <a:solidFill>
                  <a:srgbClr val="030712"/>
                </a:solidFill>
                <a:ea typeface="+mn-lt"/>
                <a:cs typeface="+mn-lt"/>
              </a:rPr>
              <a:t>We tested various password security configurations with the following parameters:</a:t>
            </a:r>
          </a:p>
          <a:p>
            <a:pPr>
              <a:buFont typeface="Arial"/>
              <a:buChar char="•"/>
            </a:pPr>
            <a:r>
              <a:rPr lang="en-US" sz="1600" b="0">
                <a:solidFill>
                  <a:srgbClr val="030712"/>
                </a:solidFill>
                <a:ea typeface="+mn-lt"/>
                <a:cs typeface="+mn-lt"/>
              </a:rPr>
              <a:t>Different hashing algorithms (SHA-256, SHA-384, SHA-512)</a:t>
            </a:r>
            <a:endParaRPr lang="en-US" b="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 b="0">
                <a:solidFill>
                  <a:srgbClr val="030712"/>
                </a:solidFill>
                <a:ea typeface="+mn-lt"/>
                <a:cs typeface="+mn-lt"/>
              </a:rPr>
              <a:t>Variable salt lengths (16, 24, 32 bytes)</a:t>
            </a:r>
            <a:endParaRPr lang="en-US" b="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 b="0">
                <a:solidFill>
                  <a:srgbClr val="030712"/>
                </a:solidFill>
                <a:ea typeface="+mn-lt"/>
                <a:cs typeface="+mn-lt"/>
              </a:rPr>
              <a:t>Different iterations (10,000 vs 500,000)</a:t>
            </a:r>
            <a:endParaRPr lang="en-US" b="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 b="0">
                <a:solidFill>
                  <a:srgbClr val="030712"/>
                </a:solidFill>
                <a:ea typeface="+mn-lt"/>
                <a:cs typeface="+mn-lt"/>
              </a:rPr>
              <a:t>Key length variations (128 vs 512 bits)</a:t>
            </a:r>
            <a:endParaRPr lang="en-US" b="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 b="0">
                <a:solidFill>
                  <a:srgbClr val="030712"/>
                </a:solidFill>
                <a:ea typeface="+mn-lt"/>
                <a:cs typeface="+mn-lt"/>
              </a:rPr>
              <a:t>All tests were performed using the same test password "12345" to ensure consistency in measurements.</a:t>
            </a:r>
            <a:endParaRPr lang="en-US" b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03" y="1863507"/>
            <a:ext cx="4533511" cy="704088"/>
          </a:xfrm>
        </p:spPr>
        <p:txBody>
          <a:bodyPr/>
          <a:lstStyle/>
          <a:p>
            <a:r>
              <a:rPr lang="en-US" sz="3200"/>
              <a:t>Project Overview</a:t>
            </a:r>
            <a:endParaRPr lang="en-US" sz="3200"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617" y="2665297"/>
            <a:ext cx="10491468" cy="38969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a typeface="+mn-lt"/>
                <a:cs typeface="+mn-lt"/>
              </a:rPr>
              <a:t>Purpose</a:t>
            </a:r>
            <a:br>
              <a:rPr lang="en-US" sz="1800" b="0" i="0" dirty="0">
                <a:ea typeface="+mn-lt"/>
                <a:cs typeface="+mn-lt"/>
              </a:rPr>
            </a:br>
            <a:r>
              <a:rPr lang="en-US" sz="1800" b="0" dirty="0">
                <a:ea typeface="+mn-lt"/>
                <a:cs typeface="+mn-lt"/>
              </a:rPr>
              <a:t>  </a:t>
            </a:r>
            <a:r>
              <a:rPr lang="en-US" sz="1800" b="0" i="0" dirty="0">
                <a:ea typeface="+mn-lt"/>
                <a:cs typeface="+mn-lt"/>
              </a:rPr>
              <a:t>A secure password management system that implements modern cryptographic techniques</a:t>
            </a:r>
            <a:endParaRPr lang="en-US" sz="1800" b="1" i="0" dirty="0">
              <a:cs typeface="Arial"/>
            </a:endParaRPr>
          </a:p>
          <a:p>
            <a:pPr marL="285750" indent="-285750">
              <a:buChar char="•"/>
            </a:pPr>
            <a:r>
              <a:rPr lang="en-US" sz="1800" dirty="0">
                <a:ea typeface="+mn-lt"/>
                <a:cs typeface="+mn-lt"/>
              </a:rPr>
              <a:t>Key Features</a:t>
            </a:r>
            <a:endParaRPr lang="en-US" sz="1800" b="0" dirty="0">
              <a:ea typeface="+mn-lt"/>
              <a:cs typeface="+mn-lt"/>
            </a:endParaRPr>
          </a:p>
          <a:p>
            <a:pPr marL="1428750" lvl="2" indent="-28575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1600" b="0" i="0" dirty="0">
                <a:ea typeface="+mn-lt"/>
                <a:cs typeface="+mn-lt"/>
              </a:rPr>
              <a:t>PBKDF2 implementation with configurable iterations</a:t>
            </a:r>
          </a:p>
          <a:p>
            <a:pPr marL="1428750" lvl="2" indent="-28575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1600" dirty="0">
                <a:ea typeface="+mn-lt"/>
                <a:cs typeface="+mn-lt"/>
              </a:rPr>
              <a:t>Multiple hash function options (SHA-256, SHA-384, SHA-512)</a:t>
            </a:r>
          </a:p>
          <a:p>
            <a:pPr marL="1428750" lvl="2" indent="-28575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1600" dirty="0">
                <a:ea typeface="+mn-lt"/>
                <a:cs typeface="+mn-lt"/>
              </a:rPr>
              <a:t>Configurable key length (128-512 bits) for derived keys</a:t>
            </a:r>
          </a:p>
          <a:p>
            <a:pPr marL="1428750" lvl="2" indent="-28575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1600" dirty="0">
                <a:ea typeface="+mn-lt"/>
                <a:cs typeface="+mn-lt"/>
              </a:rPr>
              <a:t>Adjustable salt length (16, 24, or 32 bytes)</a:t>
            </a:r>
          </a:p>
          <a:p>
            <a:pPr marL="1428750" lvl="2" indent="-285750">
              <a:spcAft>
                <a:spcPts val="1500"/>
              </a:spcAft>
              <a:buFont typeface="Wingdings" panose="020B0604020202020204" pitchFamily="34" charset="0"/>
              <a:buChar char="§"/>
            </a:pPr>
            <a:r>
              <a:rPr lang="en-US" sz="1600" b="0" i="0" dirty="0">
                <a:ea typeface="+mn-lt"/>
                <a:cs typeface="+mn-lt"/>
              </a:rPr>
              <a:t>Web-based interface with local storage</a:t>
            </a:r>
            <a:endParaRPr lang="en-US" sz="1600" b="0" i="0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8E3BF-E179-ECA8-1672-A4071E6C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230" y="1363649"/>
            <a:ext cx="8414690" cy="704088"/>
          </a:xfrm>
        </p:spPr>
        <p:txBody>
          <a:bodyPr/>
          <a:lstStyle/>
          <a:p>
            <a:r>
              <a:rPr lang="en-US">
                <a:solidFill>
                  <a:srgbClr val="3B4546"/>
                </a:solidFill>
              </a:rPr>
              <a:t>Comparison of Hashing Algorithms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7CC2F-B10F-FADA-B851-95CAF7A6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5042386"/>
            <a:ext cx="8619169" cy="15169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Key Observations:</a:t>
            </a:r>
          </a:p>
          <a:p>
            <a:pPr marL="342900" indent="-342900">
              <a:buChar char="•"/>
            </a:pPr>
            <a:r>
              <a:rPr lang="en-US" sz="1600">
                <a:solidFill>
                  <a:srgbClr val="3B4546"/>
                </a:solidFill>
                <a:ea typeface="+mn-lt"/>
                <a:cs typeface="+mn-lt"/>
              </a:rPr>
              <a:t>SHA-256 is the fastest algorithm, completing operations in 9.2ms total</a:t>
            </a:r>
            <a:endParaRPr lang="en-US" sz="1600">
              <a:solidFill>
                <a:srgbClr val="3B4546"/>
              </a:solidFill>
              <a:cs typeface="Arial"/>
            </a:endParaRPr>
          </a:p>
          <a:p>
            <a:pPr marL="342900" indent="-342900">
              <a:buChar char="•"/>
            </a:pPr>
            <a:r>
              <a:rPr lang="en-US" sz="1600">
                <a:solidFill>
                  <a:srgbClr val="3B4546"/>
                </a:solidFill>
                <a:ea typeface="+mn-lt"/>
                <a:cs typeface="+mn-lt"/>
              </a:rPr>
              <a:t>SHA-512 is approximately 2x slower than SHA-256</a:t>
            </a:r>
            <a:endParaRPr lang="en-US" sz="1600">
              <a:cs typeface="Arial"/>
            </a:endParaRPr>
          </a:p>
          <a:p>
            <a:pPr marL="342900" indent="-342900">
              <a:buChar char="•"/>
            </a:pPr>
            <a:r>
              <a:rPr lang="en-US" sz="1600">
                <a:solidFill>
                  <a:srgbClr val="3B4546"/>
                </a:solidFill>
                <a:ea typeface="+mn-lt"/>
                <a:cs typeface="+mn-lt"/>
              </a:rPr>
              <a:t>Higher security comes with performance trade-offs</a:t>
            </a:r>
            <a:endParaRPr lang="en-US" sz="1600">
              <a:cs typeface="Arial"/>
            </a:endParaRPr>
          </a:p>
          <a:p>
            <a:pPr marL="342900" indent="-342900">
              <a:buChar char="•"/>
            </a:pPr>
            <a:endParaRPr lang="en-US"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1D0196-37EC-83F4-3314-51CCB253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B79192-A140-9B86-B7D3-4FFB3DE5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20</a:t>
            </a:fld>
            <a:endParaRPr lang="en-US" noProof="0"/>
          </a:p>
        </p:txBody>
      </p:sp>
      <p:pic>
        <p:nvPicPr>
          <p:cNvPr id="14" name="Picture 13" descr="A white rectangular grid with black text&#10;&#10;AI-generated content may be incorrect.">
            <a:extLst>
              <a:ext uri="{FF2B5EF4-FFF2-40B4-BE49-F238E27FC236}">
                <a16:creationId xmlns:a16="http://schemas.microsoft.com/office/drawing/2014/main" id="{874AE1CC-CD9B-DC85-D3C4-0E67A8D7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80" y="2698060"/>
            <a:ext cx="9639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1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EFE5-D006-149C-E4B2-50778A04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230" y="1463040"/>
            <a:ext cx="8315298" cy="704088"/>
          </a:xfrm>
        </p:spPr>
        <p:txBody>
          <a:bodyPr/>
          <a:lstStyle/>
          <a:p>
            <a:r>
              <a:rPr lang="en-US">
                <a:solidFill>
                  <a:srgbClr val="3B4546"/>
                </a:solidFill>
              </a:rPr>
              <a:t>Impact of Salt Length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00E2-354D-F0B4-A435-7D90EAC91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706" y="4731512"/>
            <a:ext cx="7470648" cy="18498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Key Observations:</a:t>
            </a:r>
          </a:p>
          <a:p>
            <a:pPr marL="285750" indent="-285750">
              <a:buFont typeface="Arial"/>
              <a:buChar char="•"/>
            </a:pPr>
            <a:r>
              <a:rPr lang="en-US" sz="1600" b="0">
                <a:solidFill>
                  <a:srgbClr val="030712"/>
                </a:solidFill>
                <a:ea typeface="+mn-lt"/>
                <a:cs typeface="+mn-lt"/>
              </a:rPr>
              <a:t>Surprisingly, increasing salt length doesn't significantly impact performance</a:t>
            </a:r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>
                <a:solidFill>
                  <a:srgbClr val="030712"/>
                </a:solidFill>
                <a:ea typeface="+mn-lt"/>
                <a:cs typeface="+mn-lt"/>
              </a:rPr>
              <a:t>24-byte salt provided the best overall performance in our tests</a:t>
            </a:r>
            <a:endParaRPr lang="en-US" sz="16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0">
                <a:solidFill>
                  <a:srgbClr val="030712"/>
                </a:solidFill>
                <a:ea typeface="+mn-lt"/>
                <a:cs typeface="+mn-lt"/>
              </a:rPr>
              <a:t>Security benefit of longer salt comes with minimal performance cost</a:t>
            </a:r>
            <a:endParaRPr lang="en-US" sz="1600"/>
          </a:p>
          <a:p>
            <a:endParaRPr lang="en-US" b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CC882-6CA0-93A9-D183-177C36F7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8DA-4FD6-4828-BBAB-A9373D4A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21</a:t>
            </a:fld>
            <a:endParaRPr lang="en-US" noProof="0"/>
          </a:p>
        </p:txBody>
      </p:sp>
      <p:pic>
        <p:nvPicPr>
          <p:cNvPr id="6" name="Picture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953371C5-98C5-4A60-C9D7-5260D767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55" y="2671624"/>
            <a:ext cx="92011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2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B80C-BA7D-29EC-1EC5-9DA78391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26" y="1363649"/>
            <a:ext cx="8359472" cy="704088"/>
          </a:xfrm>
        </p:spPr>
        <p:txBody>
          <a:bodyPr/>
          <a:lstStyle/>
          <a:p>
            <a:r>
              <a:rPr lang="en-US">
                <a:solidFill>
                  <a:srgbClr val="3B4546"/>
                </a:solidFill>
              </a:rPr>
              <a:t>Impact of Iterations and Key Length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341-6CB9-F48C-0419-D381BA42F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403" y="5018641"/>
            <a:ext cx="7581082" cy="15737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>
                <a:solidFill>
                  <a:srgbClr val="3B4546"/>
                </a:solidFill>
                <a:ea typeface="+mn-lt"/>
                <a:cs typeface="+mn-lt"/>
              </a:rPr>
              <a:t>Key Observations:</a:t>
            </a:r>
          </a:p>
          <a:p>
            <a:pPr marL="285750" indent="-285750">
              <a:buFont typeface="Arial"/>
              <a:buChar char="•"/>
            </a:pPr>
            <a:r>
              <a:rPr lang="en-US" sz="1200" b="0">
                <a:solidFill>
                  <a:srgbClr val="030712"/>
                </a:solidFill>
                <a:ea typeface="+mn-lt"/>
                <a:cs typeface="+mn-lt"/>
              </a:rPr>
              <a:t>Iterations have the most significant impact on processing time</a:t>
            </a:r>
            <a:endParaRPr lang="en-US" sz="12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0">
                <a:solidFill>
                  <a:srgbClr val="030712"/>
                </a:solidFill>
                <a:ea typeface="+mn-lt"/>
                <a:cs typeface="+mn-lt"/>
              </a:rPr>
              <a:t>High security configuration creates substantial delay, enhancing resistance to brute force attacks</a:t>
            </a:r>
            <a:endParaRPr lang="en-US" sz="12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0">
                <a:solidFill>
                  <a:srgbClr val="030712"/>
                </a:solidFill>
                <a:ea typeface="+mn-lt"/>
                <a:cs typeface="+mn-lt"/>
              </a:rPr>
              <a:t>The performance impact is approximately linear with iteration count</a:t>
            </a:r>
            <a:endParaRPr lang="en-US" sz="1200">
              <a:cs typeface="Arial"/>
            </a:endParaRPr>
          </a:p>
          <a:p>
            <a:endParaRPr lang="en-US" sz="1200" b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FE0E4-D56C-74E9-DDA6-040D01DB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C744A-1738-16CF-C758-289CB656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22</a:t>
            </a:fld>
            <a:endParaRPr lang="en-US" noProof="0"/>
          </a:p>
        </p:txBody>
      </p:sp>
      <p:pic>
        <p:nvPicPr>
          <p:cNvPr id="6" name="Picture 5" descr="A screenshot of a data&#10;&#10;AI-generated content may be incorrect.">
            <a:extLst>
              <a:ext uri="{FF2B5EF4-FFF2-40B4-BE49-F238E27FC236}">
                <a16:creationId xmlns:a16="http://schemas.microsoft.com/office/drawing/2014/main" id="{55DB037B-BAD5-AE1A-8E59-C8B13195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46" y="2650780"/>
            <a:ext cx="8695220" cy="236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8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0D50-E9D5-F82B-9713-C32A8472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230" y="601649"/>
            <a:ext cx="8834341" cy="1565479"/>
          </a:xfrm>
        </p:spPr>
        <p:txBody>
          <a:bodyPr/>
          <a:lstStyle/>
          <a:p>
            <a:r>
              <a:rPr lang="en-US">
                <a:solidFill>
                  <a:srgbClr val="3B4546"/>
                </a:solidFill>
              </a:rPr>
              <a:t>Visual Comparison: Algorithm Performance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BDB6-DA1F-2EEB-B6A5-1E4165F8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5868990"/>
            <a:ext cx="9458473" cy="9884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0">
                <a:ea typeface="+mn-lt"/>
                <a:cs typeface="+mn-lt"/>
              </a:rPr>
              <a:t>Comparison of password hashing performance across configurations. SHA-256 processes fastest (9.2ms), with SHA-384 (16.7ms) and SHA-512 (18.1ms) offering progressively stronger security at moderate time costs. The high-security configuration with 500,000 iterations and 512-bit key (144.2ms) demonstrates the significant performance impact of maximum security settings – approximately 16x slower than the baseline SHA-256 option.</a:t>
            </a:r>
            <a:endParaRPr lang="en-US" sz="1400" b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5185-94BD-1AFC-8ADC-81CC300F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432DE-9AB4-4B14-1E43-6DCB84E3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23</a:t>
            </a:fld>
            <a:endParaRPr lang="en-US" noProof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EF21E2-99BC-E322-651A-5C424B37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278" y="2560360"/>
            <a:ext cx="8832574" cy="33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68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FF15B-F6D2-9F4B-9549-89DF9EFF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8674-0E07-7576-B204-1B8D733D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3BDA3-8784-F64C-B50F-AEDD4198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Recommendations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E90D-B36B-CD18-0145-5329F9E15B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593" y="2980944"/>
            <a:ext cx="3362905" cy="9326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For most web applications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823AF7-F561-E3FF-2C6A-7638EF114E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00045" y="2981398"/>
            <a:ext cx="2714425" cy="9326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3B4546"/>
                </a:solidFill>
                <a:ea typeface="+mn-lt"/>
                <a:cs typeface="+mn-lt"/>
              </a:rPr>
              <a:t>For High-Security Applications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B905D9-E75C-734F-FB75-B47B8A637B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5864" y="4088064"/>
            <a:ext cx="2988592" cy="2606206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/>
            <a:r>
              <a:rPr lang="en-US" sz="1400">
                <a:solidFill>
                  <a:srgbClr val="3B4546"/>
                </a:solidFill>
                <a:ea typeface="+mn-lt"/>
                <a:cs typeface="+mn-lt"/>
              </a:rPr>
              <a:t>Use SHA-256 with at least 10,000 iterations</a:t>
            </a:r>
            <a:endParaRPr lang="en-US" sz="1400">
              <a:solidFill>
                <a:srgbClr val="3B4546"/>
              </a:solidFill>
              <a:cs typeface="Arial"/>
            </a:endParaRPr>
          </a:p>
          <a:p>
            <a:pPr marL="283210" indent="-283210"/>
            <a:r>
              <a:rPr lang="en-US" sz="1400">
                <a:solidFill>
                  <a:srgbClr val="3B4546"/>
                </a:solidFill>
                <a:ea typeface="+mn-lt"/>
                <a:cs typeface="+mn-lt"/>
              </a:rPr>
              <a:t>Implement 24-byte salt (good balance of security vs. performance)</a:t>
            </a:r>
            <a:endParaRPr lang="en-US" sz="1400">
              <a:cs typeface="Arial"/>
            </a:endParaRPr>
          </a:p>
          <a:p>
            <a:pPr marL="283210" indent="-283210"/>
            <a:r>
              <a:rPr lang="en-US" sz="1400">
                <a:solidFill>
                  <a:srgbClr val="3B4546"/>
                </a:solidFill>
                <a:ea typeface="+mn-lt"/>
                <a:cs typeface="+mn-lt"/>
              </a:rPr>
              <a:t>128-bit key length is sufficient for most applications</a:t>
            </a:r>
            <a:endParaRPr lang="en-US" sz="1400">
              <a:cs typeface="Arial"/>
            </a:endParaRPr>
          </a:p>
          <a:p>
            <a:pPr marL="283210" indent="-283210"/>
            <a:endParaRPr lang="en-US" sz="1400"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B8F750-47A0-5DCB-B327-6C6D7A535E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088064"/>
            <a:ext cx="3282696" cy="2378943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/>
            <a:r>
              <a:rPr lang="en-US" sz="1400">
                <a:cs typeface="Arial"/>
              </a:rPr>
              <a:t>Use SHA-512 with 100,000+ iterations</a:t>
            </a:r>
          </a:p>
          <a:p>
            <a:pPr marL="283210" indent="-283210"/>
            <a:r>
              <a:rPr lang="en-US" sz="1400">
                <a:cs typeface="Arial"/>
              </a:rPr>
              <a:t>Implement 32-byte salt or larger</a:t>
            </a:r>
          </a:p>
          <a:p>
            <a:pPr marL="283210" indent="-283210"/>
            <a:r>
              <a:rPr lang="en-US" sz="1400">
                <a:cs typeface="Arial"/>
              </a:rPr>
              <a:t>Consider 256-bit or 512-bit key length</a:t>
            </a:r>
          </a:p>
          <a:p>
            <a:pPr marL="283210" indent="-283210"/>
            <a:r>
              <a:rPr lang="en-US" sz="1400">
                <a:cs typeface="Arial"/>
              </a:rPr>
              <a:t>Be prepared for 10-15x performance impact</a:t>
            </a:r>
            <a:br>
              <a:rPr lang="en-US"/>
            </a:br>
            <a:endParaRPr lang="en-US" sz="1400">
              <a:cs typeface="Arial"/>
            </a:endParaRPr>
          </a:p>
          <a:p>
            <a:pPr marL="283210" indent="-283210"/>
            <a:endParaRPr lang="en-US" sz="1400"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9AC06E-D597-DAAD-9650-3CC9ED614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69125" y="2980944"/>
            <a:ext cx="2456121" cy="9385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3B4546"/>
                </a:solidFill>
                <a:ea typeface="+mn-lt"/>
                <a:cs typeface="+mn-lt"/>
              </a:rPr>
              <a:t>General Best Practices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5C8DFA-6935-F257-1D78-40F53296DA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37771" y="4088970"/>
            <a:ext cx="3489340" cy="2473428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/>
            <a:r>
              <a:rPr lang="en-US" sz="1400">
                <a:solidFill>
                  <a:srgbClr val="3B4546"/>
                </a:solidFill>
                <a:ea typeface="+mn-lt"/>
                <a:cs typeface="+mn-lt"/>
              </a:rPr>
              <a:t>Always use unique salt per password</a:t>
            </a:r>
            <a:endParaRPr lang="en-US" sz="1400">
              <a:solidFill>
                <a:srgbClr val="3B4546"/>
              </a:solidFill>
              <a:cs typeface="Arial"/>
            </a:endParaRPr>
          </a:p>
          <a:p>
            <a:pPr marL="283210" indent="-283210"/>
            <a:r>
              <a:rPr lang="en-US" sz="1400">
                <a:solidFill>
                  <a:srgbClr val="3B4546"/>
                </a:solidFill>
                <a:ea typeface="+mn-lt"/>
                <a:cs typeface="+mn-lt"/>
              </a:rPr>
              <a:t>Consider adaptive hashing functions like Argon2 or bcrypt</a:t>
            </a:r>
            <a:endParaRPr lang="en-US" sz="1400">
              <a:cs typeface="Arial"/>
            </a:endParaRPr>
          </a:p>
          <a:p>
            <a:pPr marL="283210" indent="-283210"/>
            <a:r>
              <a:rPr lang="en-US" sz="1400">
                <a:solidFill>
                  <a:srgbClr val="3B4546"/>
                </a:solidFill>
                <a:ea typeface="+mn-lt"/>
                <a:cs typeface="+mn-lt"/>
              </a:rPr>
              <a:t>Implement rate limiting and account lockouts</a:t>
            </a:r>
            <a:endParaRPr lang="en-US" sz="1400">
              <a:cs typeface="Arial"/>
            </a:endParaRPr>
          </a:p>
          <a:p>
            <a:pPr marL="283210" indent="-283210"/>
            <a:r>
              <a:rPr lang="en-US" sz="1400">
                <a:solidFill>
                  <a:srgbClr val="3B4546"/>
                </a:solidFill>
                <a:ea typeface="+mn-lt"/>
                <a:cs typeface="+mn-lt"/>
              </a:rPr>
              <a:t>Balance security needs with user experience</a:t>
            </a:r>
            <a:endParaRPr lang="en-US" sz="1400">
              <a:cs typeface="Arial"/>
            </a:endParaRPr>
          </a:p>
          <a:p>
            <a:pPr marL="283210" indent="-283210"/>
            <a:endParaRPr lang="en-US" sz="1400">
              <a:solidFill>
                <a:srgbClr val="3B454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182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919CB-0D8F-CA52-1809-1875AF95E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24561-9E2B-2557-DA6A-A257B4A6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Technical Challenges</a:t>
            </a:r>
            <a:br>
              <a:rPr lang="en-US" sz="5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88B30-5D83-FF21-3134-01A6C98523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56440" y="3223398"/>
            <a:ext cx="6365331" cy="23591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ea typeface="+mn-lt"/>
                <a:cs typeface="+mn-lt"/>
              </a:rPr>
              <a:t>Challenge 1: Browser crypto API limitations </a:t>
            </a:r>
            <a:endParaRPr lang="en-US" sz="16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600">
                <a:solidFill>
                  <a:schemeClr val="tx2"/>
                </a:solidFill>
                <a:ea typeface="+mn-lt"/>
                <a:cs typeface="+mn-lt"/>
              </a:rPr>
              <a:t>Solution: Strategic use of </a:t>
            </a:r>
            <a:r>
              <a:rPr lang="en-US" sz="1600" err="1">
                <a:solidFill>
                  <a:schemeClr val="tx2"/>
                </a:solidFill>
                <a:ea typeface="+mn-lt"/>
                <a:cs typeface="+mn-lt"/>
              </a:rPr>
              <a:t>SubtleCrypto</a:t>
            </a:r>
            <a:r>
              <a:rPr lang="en-US" sz="1600">
                <a:solidFill>
                  <a:schemeClr val="tx2"/>
                </a:solidFill>
                <a:ea typeface="+mn-lt"/>
                <a:cs typeface="+mn-lt"/>
              </a:rPr>
              <a:t> API</a:t>
            </a:r>
          </a:p>
          <a:p>
            <a:pPr lvl="1">
              <a:buFont typeface="Arial"/>
              <a:buChar char="•"/>
            </a:pPr>
            <a:endParaRPr lang="en-US" sz="16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Challenge 2: Performance vs security trade-offs </a:t>
            </a:r>
            <a:endParaRPr lang="en-US" sz="16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600">
                <a:solidFill>
                  <a:schemeClr val="tx2"/>
                </a:solidFill>
                <a:ea typeface="+mn-lt"/>
                <a:cs typeface="+mn-lt"/>
              </a:rPr>
              <a:t>Solution: User-configurable iterations with visual feedback</a:t>
            </a:r>
          </a:p>
          <a:p>
            <a:pPr lvl="1">
              <a:buFont typeface="Arial"/>
              <a:buChar char="•"/>
            </a:pPr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Challenge 3: Local storage security concerns </a:t>
            </a:r>
            <a:endParaRPr lang="en-US" sz="160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600">
                <a:solidFill>
                  <a:schemeClr val="tx2"/>
                </a:solidFill>
                <a:ea typeface="+mn-lt"/>
                <a:cs typeface="+mn-lt"/>
              </a:rPr>
              <a:t>Solution: Storing only derived keys, never raw passwords</a:t>
            </a:r>
          </a:p>
          <a:p>
            <a:pPr marL="285750" indent="-285750">
              <a:buFont typeface="Arial"/>
              <a:buChar char="•"/>
            </a:pPr>
            <a:endParaRPr lang="en-US" b="0">
              <a:solidFill>
                <a:schemeClr val="tx2"/>
              </a:solidFill>
              <a:cs typeface="Arial"/>
            </a:endParaRPr>
          </a:p>
          <a:p>
            <a:endParaRPr lang="en-US" altLang="zh-CN" sz="2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4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Live Demonstration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217" y="2899762"/>
            <a:ext cx="5017615" cy="24793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Demo Plan</a:t>
            </a:r>
            <a:r>
              <a:rPr lang="en-US">
                <a:ea typeface="+mn-lt"/>
                <a:cs typeface="+mn-lt"/>
              </a:rPr>
              <a:t>: </a:t>
            </a:r>
            <a:endParaRPr lang="en-US">
              <a:cs typeface="Arial"/>
            </a:endParaRPr>
          </a:p>
          <a:p>
            <a:pPr marL="283210" indent="-283210"/>
            <a:r>
              <a:rPr lang="en-US">
                <a:ea typeface="+mn-lt"/>
                <a:cs typeface="+mn-lt"/>
              </a:rPr>
              <a:t>Register new user with different iteration counts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Show performance measurements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Login with created user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Change password with different iteration count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Compare old vs new performance</a:t>
            </a:r>
            <a:endParaRPr lang="en-US"/>
          </a:p>
          <a:p>
            <a:pPr marL="283210" indent="-283210"/>
            <a:endParaRPr lang="en-US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7DA1-AB2E-73F7-BC19-B7ED98BE5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4D5A-7504-A706-9605-06364BF1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System Limitations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3B42C-7F23-3D9A-0CA9-2A9C96F855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5623" y="2783887"/>
            <a:ext cx="5088405" cy="3056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Current Limitations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lvl="1" indent="-283210"/>
            <a:r>
              <a:rPr lang="en-US">
                <a:ea typeface="+mn-lt"/>
                <a:cs typeface="+mn-lt"/>
              </a:rPr>
              <a:t>Browser-based crypto performance variation</a:t>
            </a:r>
            <a:endParaRPr lang="en-US"/>
          </a:p>
          <a:p>
            <a:pPr lvl="1" indent="-283210"/>
            <a:r>
              <a:rPr lang="en-US">
                <a:ea typeface="+mn-lt"/>
                <a:cs typeface="+mn-lt"/>
              </a:rPr>
              <a:t>Local storage security constraints</a:t>
            </a:r>
            <a:endParaRPr lang="en-US"/>
          </a:p>
          <a:p>
            <a:pPr lvl="1" indent="-283210"/>
            <a:r>
              <a:rPr lang="en-US">
                <a:ea typeface="+mn-lt"/>
                <a:cs typeface="+mn-lt"/>
              </a:rPr>
              <a:t>Single-factor authentication only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Edge Cases</a:t>
            </a:r>
            <a:r>
              <a:rPr lang="en-US">
                <a:ea typeface="+mn-lt"/>
                <a:cs typeface="+mn-lt"/>
              </a:rPr>
              <a:t>: </a:t>
            </a:r>
            <a:endParaRPr lang="en-US">
              <a:cs typeface="Arial"/>
            </a:endParaRPr>
          </a:p>
          <a:p>
            <a:pPr lvl="1" indent="-283210"/>
            <a:r>
              <a:rPr lang="en-US">
                <a:ea typeface="+mn-lt"/>
                <a:cs typeface="+mn-lt"/>
              </a:rPr>
              <a:t>Very long passwords</a:t>
            </a:r>
            <a:endParaRPr lang="en-US"/>
          </a:p>
          <a:p>
            <a:pPr lvl="1" indent="-283210"/>
            <a:r>
              <a:rPr lang="en-US">
                <a:ea typeface="+mn-lt"/>
                <a:cs typeface="+mn-lt"/>
              </a:rPr>
              <a:t>High iteration counts on low-power devices</a:t>
            </a:r>
            <a:endParaRPr lang="en-US"/>
          </a:p>
          <a:p>
            <a:pPr lvl="1" indent="-283210"/>
            <a:r>
              <a:rPr lang="en-US">
                <a:ea typeface="+mn-lt"/>
                <a:cs typeface="+mn-lt"/>
              </a:rPr>
              <a:t>Browser compatibility considerations</a:t>
            </a:r>
            <a:endParaRPr lang="en-US"/>
          </a:p>
          <a:p>
            <a:pPr marL="283210" indent="-283210"/>
            <a:endParaRPr lang="en-US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330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C3DBB-F8CF-27EB-40E3-947E56FD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F3CC-2DC1-EF0F-DA46-409CEF28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9E59B-C8F7-8EAA-560B-B502663753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04805" y="2945523"/>
            <a:ext cx="3183405" cy="16712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Summary of Achievements</a:t>
            </a:r>
            <a:endParaRPr lang="en-US"/>
          </a:p>
          <a:p>
            <a:pPr marL="283210" indent="-28321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Security Assessment</a:t>
            </a:r>
            <a:endParaRPr lang="en-US"/>
          </a:p>
          <a:p>
            <a:pPr marL="283210" indent="-283210">
              <a:buFont typeface="Arial"/>
            </a:pPr>
            <a:r>
              <a:rPr lang="en-US" b="1">
                <a:ea typeface="+mn-lt"/>
                <a:cs typeface="+mn-lt"/>
              </a:rPr>
              <a:t>Performance Findings</a:t>
            </a:r>
            <a:endParaRPr lang="en-US"/>
          </a:p>
          <a:p>
            <a:pPr marL="283210" indent="-283210">
              <a:buFont typeface="Arial"/>
            </a:pPr>
            <a:r>
              <a:rPr lang="en-US" b="1">
                <a:ea typeface="+mn-lt"/>
                <a:cs typeface="+mn-lt"/>
              </a:rPr>
              <a:t>Key Takeaways</a:t>
            </a:r>
            <a:endParaRPr lang="en-US"/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29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284" y="2635827"/>
            <a:ext cx="5585229" cy="164811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Future Improvements</a:t>
            </a:r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941" y="2912133"/>
            <a:ext cx="5522653" cy="16712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>
                <a:ea typeface="+mn-lt"/>
                <a:cs typeface="+mn-lt"/>
              </a:rPr>
              <a:t>Multi-factor authentication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Advanced password strength requirements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Adaptive iteration counts based on device capability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Server-side implementation option</a:t>
            </a:r>
            <a:endParaRPr lang="en-US"/>
          </a:p>
          <a:p>
            <a:pPr marL="283210" indent="-283210"/>
            <a:endParaRPr lang="en-US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85" y="1832495"/>
            <a:ext cx="7675419" cy="575321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Motivation &amp; Problem Statement</a:t>
            </a:r>
            <a:endParaRPr lang="en-US" sz="32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81942" y="2517069"/>
            <a:ext cx="8183880" cy="41942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Arial"/>
              <a:buChar char="•"/>
            </a:pPr>
            <a:r>
              <a:rPr lang="en-US" sz="1200" b="1">
                <a:ea typeface="+mn-lt"/>
                <a:cs typeface="+mn-lt"/>
              </a:rPr>
              <a:t>Breach Statistics</a:t>
            </a:r>
            <a:r>
              <a:rPr lang="en-US" sz="1200">
                <a:ea typeface="+mn-lt"/>
                <a:cs typeface="+mn-lt"/>
              </a:rPr>
              <a:t>: In 2023 alone, over 15 billion records were exposed in data breaches, with password theft involved in 81% of hacking-related breaches</a:t>
            </a:r>
            <a:endParaRPr lang="en-US" sz="1200">
              <a:cs typeface="Arial"/>
            </a:endParaRPr>
          </a:p>
          <a:p>
            <a:pPr marL="283210" indent="-283210">
              <a:buFont typeface="Arial"/>
              <a:buChar char="•"/>
            </a:pPr>
            <a:r>
              <a:rPr lang="en-US" sz="1200" b="1">
                <a:ea typeface="+mn-lt"/>
                <a:cs typeface="+mn-lt"/>
              </a:rPr>
              <a:t>Real-world Consequences</a:t>
            </a:r>
            <a:r>
              <a:rPr lang="en-US" sz="1200">
                <a:ea typeface="+mn-lt"/>
                <a:cs typeface="+mn-lt"/>
              </a:rPr>
              <a:t>: Average cost of a data breach involving passwords reached $4.35 million in 2024, with small businesses being disproportionately affected</a:t>
            </a:r>
            <a:endParaRPr lang="en-US" sz="1200">
              <a:cs typeface="Arial"/>
            </a:endParaRPr>
          </a:p>
          <a:p>
            <a:pPr marL="283210" indent="-283210">
              <a:buFont typeface="Arial"/>
              <a:buChar char="•"/>
            </a:pPr>
            <a:r>
              <a:rPr lang="en-US" sz="1200" b="1">
                <a:ea typeface="+mn-lt"/>
                <a:cs typeface="+mn-lt"/>
              </a:rPr>
              <a:t>Technical Challenge</a:t>
            </a:r>
            <a:r>
              <a:rPr lang="en-US" sz="1200">
                <a:ea typeface="+mn-lt"/>
                <a:cs typeface="+mn-lt"/>
              </a:rPr>
              <a:t>: Computing power increases follow Moore's Law, making yesterday's secure hashing algorithms vulnerable to today's hardware</a:t>
            </a:r>
            <a:endParaRPr lang="en-US" sz="1200">
              <a:cs typeface="Arial"/>
            </a:endParaRPr>
          </a:p>
          <a:p>
            <a:pPr marL="283210" indent="-283210">
              <a:buFont typeface="Arial"/>
              <a:buChar char="•"/>
            </a:pPr>
            <a:r>
              <a:rPr lang="en-US" sz="1200" b="1">
                <a:ea typeface="+mn-lt"/>
                <a:cs typeface="+mn-lt"/>
              </a:rPr>
              <a:t>User Experience Impact</a:t>
            </a:r>
            <a:r>
              <a:rPr lang="en-US" sz="1200">
                <a:ea typeface="+mn-lt"/>
                <a:cs typeface="+mn-lt"/>
              </a:rPr>
              <a:t>: Security measures that create noticeable delays (&gt;300ms) significantly increase user abandonment rates</a:t>
            </a:r>
            <a:endParaRPr lang="en-US" sz="1200">
              <a:cs typeface="Arial"/>
            </a:endParaRPr>
          </a:p>
          <a:p>
            <a:pPr marL="283210" indent="-283210">
              <a:buFont typeface="Arial"/>
              <a:buChar char="•"/>
            </a:pPr>
            <a:r>
              <a:rPr lang="en-US" sz="1200" b="1">
                <a:ea typeface="+mn-lt"/>
                <a:cs typeface="+mn-lt"/>
              </a:rPr>
              <a:t>Regulatory Pressure</a:t>
            </a:r>
            <a:r>
              <a:rPr lang="en-US" sz="1200">
                <a:ea typeface="+mn-lt"/>
                <a:cs typeface="+mn-lt"/>
              </a:rPr>
              <a:t>: New regulations like GDPR and CCPA impose severe penalties for inadequate security measures, including weak password storage</a:t>
            </a:r>
            <a:endParaRPr lang="en-US" sz="1200">
              <a:cs typeface="Arial"/>
            </a:endParaRPr>
          </a:p>
          <a:p>
            <a:pPr marL="283210" indent="-283210">
              <a:buFont typeface="Arial"/>
              <a:buChar char="•"/>
            </a:pPr>
            <a:r>
              <a:rPr lang="en-US" sz="1200" b="1">
                <a:ea typeface="+mn-lt"/>
                <a:cs typeface="+mn-lt"/>
              </a:rPr>
              <a:t>Attack Sophistication</a:t>
            </a:r>
            <a:r>
              <a:rPr lang="en-US" sz="1200">
                <a:ea typeface="+mn-lt"/>
                <a:cs typeface="+mn-lt"/>
              </a:rPr>
              <a:t>: Modern attackers use specialized hardware (GPUs, ASICs) that can test billions of password hashes per second</a:t>
            </a:r>
            <a:endParaRPr lang="en-US" sz="1200">
              <a:cs typeface="Arial"/>
            </a:endParaRPr>
          </a:p>
          <a:p>
            <a:pPr marL="283210" indent="0">
              <a:buNone/>
            </a:pPr>
            <a:r>
              <a:rPr lang="en-US" sz="1200">
                <a:ea typeface="+mn-lt"/>
                <a:cs typeface="+mn-lt"/>
              </a:rPr>
              <a:t>These highlight the urgency and business impact of proper password security, which makes investing in advanced password management solutions crucial in modern software development landscape.</a:t>
            </a:r>
            <a:endParaRPr lang="en-US" sz="1200">
              <a:cs typeface="Arial"/>
            </a:endParaRPr>
          </a:p>
          <a:p>
            <a:pPr marL="0" indent="0">
              <a:buNone/>
            </a:pPr>
            <a:endParaRPr lang="en-US" sz="12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1200">
              <a:cs typeface="Arial"/>
            </a:endParaRPr>
          </a:p>
          <a:p>
            <a:pPr marL="283210" indent="-283210"/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250" y="2055691"/>
            <a:ext cx="5728392" cy="109668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Thank You</a:t>
            </a:r>
            <a:br>
              <a:rPr lang="en-US">
                <a:ea typeface="+mj-lt"/>
                <a:cs typeface="+mj-lt"/>
              </a:rPr>
            </a:br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8374" y="3879734"/>
            <a:ext cx="2226426" cy="7989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cs typeface="Arial"/>
              </a:rPr>
              <a:t>Questions?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6EF50-D835-CE61-F1FA-4B8E402D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20F88-1717-FB3D-3D44-D19D9D06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1F7B90-48AB-421B-1690-D60630E0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51466-9FF6-8D87-EEF1-9F3D0B8E73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2CAACD-A4EC-40D3-BA40-02C04DF11D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F42CA9-2366-56F7-B59F-604D602E37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endParaRPr lang="en-US">
              <a:cs typeface="Arial"/>
            </a:endParaRPr>
          </a:p>
          <a:p>
            <a:pPr marL="283210" indent="-283210"/>
            <a:r>
              <a:rPr lang="en-US" b="1">
                <a:cs typeface="Arial"/>
              </a:rPr>
              <a:t>Problem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283210" indent="-283210"/>
            <a:r>
              <a:rPr lang="en-US">
                <a:cs typeface="Arial"/>
              </a:rPr>
              <a:t>  How to balance security strength with performance in password management systems?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79B048-3834-22B8-4083-667B438DE7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7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6504F-031E-279E-3761-0D275539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08904-E7FA-96A6-AE05-3D078BDF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4EDDFE-9AB9-6781-09B1-97835C64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1708430"/>
            <a:ext cx="10871708" cy="704088"/>
          </a:xfrm>
        </p:spPr>
        <p:txBody>
          <a:bodyPr/>
          <a:lstStyle/>
          <a:p>
            <a:r>
              <a:rPr lang="en-US" sz="3200">
                <a:cs typeface="Arial"/>
              </a:rPr>
              <a:t>Solution:</a:t>
            </a:r>
            <a:r>
              <a:rPr lang="en-US" sz="3200">
                <a:ea typeface="+mj-lt"/>
                <a:cs typeface="+mj-lt"/>
              </a:rPr>
              <a:t> Adaptive Security Approach for Password Management</a:t>
            </a:r>
            <a:endParaRPr lang="en-US" sz="320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6A849-49DA-8264-FE95-6B552FAA0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903" y="2619317"/>
            <a:ext cx="2985644" cy="5898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User-Configurable Security Parameters</a:t>
            </a:r>
            <a:endParaRPr lang="en-US" sz="180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1AC88C-8332-15E9-AAAD-B96C728E36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6764" y="2619317"/>
            <a:ext cx="3282696" cy="5898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Performance Tracking and Transparency</a:t>
            </a:r>
            <a:endParaRPr lang="en-US" sz="180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8F9F5-A08A-05B4-542A-2F08E0DBB7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421" y="3197816"/>
            <a:ext cx="3231035" cy="1750175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/>
            <a:r>
              <a:rPr lang="en-US" sz="1100">
                <a:cs typeface="Arial"/>
              </a:rPr>
              <a:t>allows users to select their desired security level via:</a:t>
            </a:r>
          </a:p>
          <a:p>
            <a:pPr marL="283210" indent="-283210"/>
            <a:r>
              <a:rPr lang="en-US" sz="1100">
                <a:cs typeface="Arial"/>
              </a:rPr>
              <a:t>Configurable PBKDF2 iteration counts (10,000 to 500,000)</a:t>
            </a:r>
          </a:p>
          <a:p>
            <a:pPr marL="283210" indent="-283210"/>
            <a:r>
              <a:rPr lang="en-US" sz="1100">
                <a:cs typeface="Arial"/>
              </a:rPr>
              <a:t>Visualization of the performance impact in real-time</a:t>
            </a:r>
          </a:p>
          <a:p>
            <a:pPr marL="283210" indent="-283210"/>
            <a:r>
              <a:rPr lang="en-US" sz="1100">
                <a:cs typeface="Arial"/>
              </a:rPr>
              <a:t>Clear feedback on encoding/verification time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65F83-361A-5631-FEAD-527444F631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0462" y="3326969"/>
            <a:ext cx="3282696" cy="1052751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/>
            <a:r>
              <a:rPr lang="en-US" sz="1100">
                <a:cs typeface="Arial"/>
              </a:rPr>
              <a:t>Records and displays hash generation time</a:t>
            </a:r>
          </a:p>
          <a:p>
            <a:pPr marL="283210" indent="-283210"/>
            <a:r>
              <a:rPr lang="en-US" sz="1100">
                <a:cs typeface="Arial"/>
              </a:rPr>
              <a:t>Shows verification time during login</a:t>
            </a:r>
          </a:p>
          <a:p>
            <a:pPr marL="283210" indent="-283210"/>
            <a:r>
              <a:rPr lang="en-US" sz="1100">
                <a:cs typeface="Arial"/>
              </a:rPr>
              <a:t>Presents comparative performance data when updating passwords</a:t>
            </a:r>
          </a:p>
          <a:p>
            <a:pPr marL="283210" indent="-283210"/>
            <a:endParaRPr lang="en-US" sz="1100"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1589FA-69FE-83AA-7BAD-D5737C28B7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93" y="2619317"/>
            <a:ext cx="3282696" cy="5898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n-lt"/>
                <a:cs typeface="+mn-lt"/>
              </a:rPr>
              <a:t>Modern Cryptographic Practices</a:t>
            </a:r>
            <a:endParaRPr lang="en-US" sz="1800"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68859CB-8254-3CAF-E2ED-6E981F0683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5636" y="3326969"/>
            <a:ext cx="3269781" cy="1750175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>
              <a:buNone/>
            </a:pPr>
            <a:r>
              <a:rPr lang="en-US" sz="1100">
                <a:ea typeface="+mn-lt"/>
                <a:cs typeface="+mn-lt"/>
              </a:rPr>
              <a:t>The implementation uses:</a:t>
            </a:r>
            <a:endParaRPr lang="en-US" sz="1100">
              <a:cs typeface="Arial"/>
            </a:endParaRPr>
          </a:p>
          <a:p>
            <a:pPr marL="283210" indent="-28321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PBKDF2 with SHA-256 for key derivation</a:t>
            </a:r>
            <a:endParaRPr lang="en-US" sz="1100">
              <a:cs typeface="Arial"/>
            </a:endParaRPr>
          </a:p>
          <a:p>
            <a:pPr marL="283210" indent="-28321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Unique salt per password to prevent rainbow table attacks</a:t>
            </a:r>
            <a:endParaRPr lang="en-US" sz="1100">
              <a:cs typeface="Arial"/>
            </a:endParaRPr>
          </a:p>
          <a:p>
            <a:pPr marL="283210" indent="-28321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Secure Web Crypto API for standardized implementation</a:t>
            </a:r>
            <a:endParaRPr lang="en-US" sz="1100">
              <a:cs typeface="Arial"/>
            </a:endParaRPr>
          </a:p>
          <a:p>
            <a:pPr marL="0" indent="0">
              <a:buNone/>
            </a:pPr>
            <a:endParaRPr lang="en-US" sz="11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69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4" y="2085986"/>
            <a:ext cx="4326774" cy="510885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System Architecture</a:t>
            </a:r>
            <a:br>
              <a:rPr lang="en-US"/>
            </a:br>
            <a:endParaRPr lang="en-US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61442" y="1717088"/>
            <a:ext cx="5231466" cy="38425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>
                <a:ea typeface="+mn-lt"/>
                <a:cs typeface="+mn-lt"/>
              </a:rPr>
              <a:t>User Interface Layer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Password Manager Core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Cryptographic Module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Storage Layer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Performance Tracking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1B636-390D-AB52-1450-562FBA28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" y="2116730"/>
            <a:ext cx="4846320" cy="1682749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User Interface Layer</a:t>
            </a:r>
            <a:endParaRPr lang="en-US" sz="320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991D0-F1C5-0903-730F-26D64BD23BE4}"/>
              </a:ext>
            </a:extLst>
          </p:cNvPr>
          <p:cNvSpPr txBox="1"/>
          <p:nvPr/>
        </p:nvSpPr>
        <p:spPr>
          <a:xfrm>
            <a:off x="4162056" y="1930400"/>
            <a:ext cx="785568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Purpose</a:t>
            </a:r>
            <a:r>
              <a:rPr lang="en-US">
                <a:ea typeface="+mn-lt"/>
                <a:cs typeface="+mn-lt"/>
              </a:rPr>
              <a:t>: Provides interactive controls and displays for all user operations</a:t>
            </a:r>
          </a:p>
          <a:p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Key Components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Registration, login, and management forms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Security parameter configuration controls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Status message system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User database display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Technologies</a:t>
            </a:r>
            <a:r>
              <a:rPr lang="en-US">
                <a:ea typeface="+mn-lt"/>
                <a:cs typeface="+mn-lt"/>
              </a:rPr>
              <a:t>: HTML5, CSS3, JavaScript event handling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Features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Interactive sliders and dropdowns for security configuration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Real-time feedback on operations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04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118700-A0CA-F707-2ED0-18DC4EB3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" y="2258497"/>
            <a:ext cx="5395668" cy="1682749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Password Manager Core</a:t>
            </a:r>
            <a:endParaRPr lang="en-US" sz="3200"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CFCF8-06B6-63F8-6BEE-5DC216E2E648}"/>
              </a:ext>
            </a:extLst>
          </p:cNvPr>
          <p:cNvSpPr txBox="1"/>
          <p:nvPr/>
        </p:nvSpPr>
        <p:spPr>
          <a:xfrm>
            <a:off x="4940300" y="2190750"/>
            <a:ext cx="702280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Purpose</a:t>
            </a:r>
            <a:r>
              <a:rPr lang="en-US">
                <a:ea typeface="+mn-lt"/>
                <a:cs typeface="+mn-lt"/>
              </a:rPr>
              <a:t>: Central coordination system for all operations</a:t>
            </a:r>
            <a:endParaRPr lang="en-US">
              <a:cs typeface="Arial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Key Components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err="1">
                <a:ea typeface="+mn-lt"/>
                <a:cs typeface="+mn-lt"/>
              </a:rPr>
              <a:t>PasswordManager</a:t>
            </a:r>
            <a:r>
              <a:rPr lang="en-US">
                <a:ea typeface="+mn-lt"/>
                <a:cs typeface="+mn-lt"/>
              </a:rPr>
              <a:t> class with user management function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Form handling logic and event integration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Features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User operation coordination (register, login, change, delete)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Input validation and error handling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UI update management based on operation results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Design Pattern</a:t>
            </a:r>
            <a:r>
              <a:rPr lang="en-US">
                <a:ea typeface="+mn-lt"/>
                <a:cs typeface="+mn-lt"/>
              </a:rPr>
              <a:t>: Object-oriented with promise-based async operations</a:t>
            </a:r>
            <a:endParaRPr lang="en-US"/>
          </a:p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17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73E85-18BE-041A-98CF-2BFB7339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" y="2196474"/>
            <a:ext cx="3977994" cy="876447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Cryptographic Module</a:t>
            </a:r>
            <a:endParaRPr lang="en-US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57B50-841C-7569-441F-1E74022D97A6}"/>
              </a:ext>
            </a:extLst>
          </p:cNvPr>
          <p:cNvSpPr txBox="1"/>
          <p:nvPr/>
        </p:nvSpPr>
        <p:spPr>
          <a:xfrm>
            <a:off x="4431414" y="1456513"/>
            <a:ext cx="751013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Purpose</a:t>
            </a:r>
            <a:r>
              <a:rPr lang="en-US">
                <a:ea typeface="+mn-lt"/>
                <a:cs typeface="+mn-lt"/>
              </a:rPr>
              <a:t>: Implements all security and cryptographic operations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Key Components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PBKDF2 implementation with Web Crypto API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Salt generation and binary data utilities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Security Features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Configurable hash functions (SHA-256/384/512)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Adjustable key length (128-512 bits)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Variable iteration count (10,000-500,000)</a:t>
            </a:r>
            <a:endParaRPr lang="en-US"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Cryptographically secure salt generation(16/24/32 bytes)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Implementation</a:t>
            </a:r>
            <a:r>
              <a:rPr lang="en-US">
                <a:ea typeface="+mn-lt"/>
                <a:cs typeface="+mn-lt"/>
              </a:rPr>
              <a:t>: Browser's native Web Crypto API for optimal performance</a:t>
            </a:r>
            <a:endParaRPr lang="en-US"/>
          </a:p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41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16c05727-aa75-4e4a-9b5f-8a80a1165891"/>
    <ds:schemaRef ds:uri="http://www.w3.org/XML/1998/namespace"/>
    <ds:schemaRef ds:uri="http://purl.org/dc/terms/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1302</Words>
  <Application>Microsoft Macintosh PowerPoint</Application>
  <PresentationFormat>Widescreen</PresentationFormat>
  <Paragraphs>249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Office Theme</vt:lpstr>
      <vt:lpstr>SWE 681  Secure Password Manager</vt:lpstr>
      <vt:lpstr>Project Overview</vt:lpstr>
      <vt:lpstr>Motivation &amp; Problem Statement</vt:lpstr>
      <vt:lpstr>Problem</vt:lpstr>
      <vt:lpstr>Solution: Adaptive Security Approach for Password Management</vt:lpstr>
      <vt:lpstr>System Architecture </vt:lpstr>
      <vt:lpstr>User Interface Layer</vt:lpstr>
      <vt:lpstr>Password Manager Core</vt:lpstr>
      <vt:lpstr>Cryptographic Module</vt:lpstr>
      <vt:lpstr>Storage Layer</vt:lpstr>
      <vt:lpstr>Performance Tracking System</vt:lpstr>
      <vt:lpstr>Authentication &amp; Authorization Flow </vt:lpstr>
      <vt:lpstr>Authentication &amp; Authorization Flow </vt:lpstr>
      <vt:lpstr>Core Cryptographic Implementation   PBKDF2 Implementation </vt:lpstr>
      <vt:lpstr>Core Cryptographic Implementation   Slow Hashing Implementation  Purpose: Increasing computational cost for attackers  Implementation: User-configurable PBKDF2 iterations  </vt:lpstr>
      <vt:lpstr>User Registration Implementation  Process:   Username/password collection  Iteration selection  Salt generation  Key derivation using PBKDF2  Performance measurement  Storage of credentials   </vt:lpstr>
      <vt:lpstr>User Authentication Implementation  Process:   Username/password collection  Retrieval of stored salt and iterations  Key derivation using same parameters  Hash comparison  Performance measurement    </vt:lpstr>
      <vt:lpstr>Performance Results  Graph:   Relationship between iterations and processing time  Key Findings:   Linear relationship between iterations and time  Encoding time vs. verification time comparison  Performance impact on user experience     </vt:lpstr>
      <vt:lpstr>Experiment overview </vt:lpstr>
      <vt:lpstr>Comparison of Hashing Algorithms </vt:lpstr>
      <vt:lpstr>Impact of Salt Length </vt:lpstr>
      <vt:lpstr>Impact of Iterations and Key Length </vt:lpstr>
      <vt:lpstr>Visual Comparison: Algorithm Performance </vt:lpstr>
      <vt:lpstr>Recommendations</vt:lpstr>
      <vt:lpstr>Technical Challenges </vt:lpstr>
      <vt:lpstr>Live Demonstration</vt:lpstr>
      <vt:lpstr>System Limitations</vt:lpstr>
      <vt:lpstr>Conclusion</vt:lpstr>
      <vt:lpstr>Future Improvements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Ankit Kumar</cp:lastModifiedBy>
  <cp:revision>4</cp:revision>
  <dcterms:created xsi:type="dcterms:W3CDTF">2025-05-02T00:13:40Z</dcterms:created>
  <dcterms:modified xsi:type="dcterms:W3CDTF">2025-05-02T04:04:24Z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