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8038F2-C2F9-435B-AE6F-C4D38F06D8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80984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038F2-C2F9-435B-AE6F-C4D38F06D8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179651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038F2-C2F9-435B-AE6F-C4D38F06D8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401748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038F2-C2F9-435B-AE6F-C4D38F06D8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62865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8038F2-C2F9-435B-AE6F-C4D38F06D864}"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389491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8038F2-C2F9-435B-AE6F-C4D38F06D86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49160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8038F2-C2F9-435B-AE6F-C4D38F06D864}"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280989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8038F2-C2F9-435B-AE6F-C4D38F06D864}"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396220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038F2-C2F9-435B-AE6F-C4D38F06D864}"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293040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8038F2-C2F9-435B-AE6F-C4D38F06D86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397067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8038F2-C2F9-435B-AE6F-C4D38F06D864}"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5CEC9-7E18-4A2D-B6CE-68AF488BB723}" type="slidenum">
              <a:rPr lang="en-US" smtClean="0"/>
              <a:t>‹#›</a:t>
            </a:fld>
            <a:endParaRPr lang="en-US"/>
          </a:p>
        </p:txBody>
      </p:sp>
    </p:spTree>
    <p:extLst>
      <p:ext uri="{BB962C8B-B14F-4D97-AF65-F5344CB8AC3E}">
        <p14:creationId xmlns:p14="http://schemas.microsoft.com/office/powerpoint/2010/main" val="259249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038F2-C2F9-435B-AE6F-C4D38F06D864}" type="datetimeFigureOut">
              <a:rPr lang="en-US" smtClean="0"/>
              <a:t>1/18/2020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D5CEC9-7E18-4A2D-B6CE-68AF488BB723}" type="slidenum">
              <a:rPr lang="en-US" smtClean="0"/>
              <a:t>‹#›</a:t>
            </a:fld>
            <a:endParaRPr lang="en-US"/>
          </a:p>
        </p:txBody>
      </p:sp>
    </p:spTree>
    <p:extLst>
      <p:ext uri="{BB962C8B-B14F-4D97-AF65-F5344CB8AC3E}">
        <p14:creationId xmlns:p14="http://schemas.microsoft.com/office/powerpoint/2010/main" val="475315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057" y="39187"/>
            <a:ext cx="11835289" cy="1213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7829" y="52247"/>
            <a:ext cx="10998925" cy="1200329"/>
          </a:xfrm>
          <a:prstGeom prst="rect">
            <a:avLst/>
          </a:prstGeom>
          <a:noFill/>
        </p:spPr>
        <p:txBody>
          <a:bodyPr wrap="square" rtlCol="0">
            <a:spAutoFit/>
          </a:bodyPr>
          <a:lstStyle/>
          <a:p>
            <a:r>
              <a:rPr lang="en-US" dirty="0" smtClean="0"/>
              <a:t>MINISTRY/ ORGANIZATION NAME: - </a:t>
            </a:r>
            <a:r>
              <a:rPr lang="en-US" dirty="0" smtClean="0">
                <a:solidFill>
                  <a:schemeClr val="bg1"/>
                </a:solidFill>
              </a:rPr>
              <a:t>State Government/ Government Of Goa</a:t>
            </a:r>
          </a:p>
          <a:p>
            <a:r>
              <a:rPr lang="en-US" dirty="0"/>
              <a:t>Problem Statement: </a:t>
            </a:r>
            <a:r>
              <a:rPr lang="en-US" dirty="0" smtClean="0"/>
              <a:t>- </a:t>
            </a:r>
            <a:r>
              <a:rPr lang="en-US" dirty="0" smtClean="0">
                <a:solidFill>
                  <a:schemeClr val="bg1"/>
                </a:solidFill>
              </a:rPr>
              <a:t>Alumni Tracking System</a:t>
            </a:r>
            <a:endParaRPr lang="en-US" dirty="0">
              <a:solidFill>
                <a:schemeClr val="bg1"/>
              </a:solidFill>
            </a:endParaRPr>
          </a:p>
          <a:p>
            <a:r>
              <a:rPr lang="en-US" dirty="0"/>
              <a:t>Team Leader Name: </a:t>
            </a:r>
            <a:r>
              <a:rPr lang="en-US" dirty="0" smtClean="0"/>
              <a:t>- </a:t>
            </a:r>
            <a:r>
              <a:rPr lang="en-US" dirty="0" smtClean="0">
                <a:solidFill>
                  <a:schemeClr val="bg1"/>
                </a:solidFill>
              </a:rPr>
              <a:t>Rishav Thakur</a:t>
            </a:r>
            <a:endParaRPr lang="en-US" dirty="0">
              <a:solidFill>
                <a:schemeClr val="bg1"/>
              </a:solidFill>
            </a:endParaRPr>
          </a:p>
          <a:p>
            <a:r>
              <a:rPr lang="en-US" dirty="0"/>
              <a:t>College Code: </a:t>
            </a:r>
            <a:r>
              <a:rPr lang="en-US" dirty="0" smtClean="0"/>
              <a:t>- </a:t>
            </a:r>
            <a:endParaRPr lang="en-US" dirty="0"/>
          </a:p>
        </p:txBody>
      </p:sp>
      <p:sp>
        <p:nvSpPr>
          <p:cNvPr id="8" name="TextBox 7"/>
          <p:cNvSpPr txBox="1"/>
          <p:nvPr/>
        </p:nvSpPr>
        <p:spPr>
          <a:xfrm>
            <a:off x="1663002" y="5753686"/>
            <a:ext cx="11521440" cy="338554"/>
          </a:xfrm>
          <a:prstGeom prst="rect">
            <a:avLst/>
          </a:prstGeom>
          <a:noFill/>
        </p:spPr>
        <p:txBody>
          <a:bodyPr wrap="square" numCol="2" rtlCol="0">
            <a:spAutoFit/>
          </a:bodyPr>
          <a:lstStyle/>
          <a:p>
            <a:pPr algn="ctr"/>
            <a:endParaRPr lang="en-US" sz="1600" dirty="0">
              <a:solidFill>
                <a:schemeClr val="bg1"/>
              </a:solidFill>
            </a:endParaRPr>
          </a:p>
        </p:txBody>
      </p:sp>
      <p:sp>
        <p:nvSpPr>
          <p:cNvPr id="9" name="TextBox 8"/>
          <p:cNvSpPr txBox="1"/>
          <p:nvPr/>
        </p:nvSpPr>
        <p:spPr>
          <a:xfrm>
            <a:off x="156754" y="1263079"/>
            <a:ext cx="11821886" cy="461665"/>
          </a:xfrm>
          <a:prstGeom prst="rect">
            <a:avLst/>
          </a:prstGeom>
          <a:noFill/>
        </p:spPr>
        <p:txBody>
          <a:bodyPr wrap="square" rtlCol="0">
            <a:spAutoFit/>
          </a:bodyPr>
          <a:lstStyle/>
          <a:p>
            <a:pPr algn="ctr"/>
            <a:r>
              <a:rPr lang="en-US" sz="2400" b="1" dirty="0"/>
              <a:t>Idea / Solution</a:t>
            </a:r>
          </a:p>
        </p:txBody>
      </p:sp>
      <p:sp>
        <p:nvSpPr>
          <p:cNvPr id="11" name="Rounded Rectangle 10"/>
          <p:cNvSpPr/>
          <p:nvPr/>
        </p:nvSpPr>
        <p:spPr>
          <a:xfrm>
            <a:off x="154406" y="1724968"/>
            <a:ext cx="11832940" cy="5027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0166" y="1907627"/>
            <a:ext cx="11254154" cy="4647426"/>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schemeClr val="bg1"/>
                </a:solidFill>
              </a:rPr>
              <a:t>In current scenario, Universities and </a:t>
            </a:r>
            <a:r>
              <a:rPr lang="en-US" sz="1700" dirty="0" smtClean="0">
                <a:solidFill>
                  <a:schemeClr val="bg1"/>
                </a:solidFill>
              </a:rPr>
              <a:t>Colleges </a:t>
            </a:r>
            <a:r>
              <a:rPr lang="en-US" sz="1700" dirty="0">
                <a:solidFill>
                  <a:schemeClr val="bg1"/>
                </a:solidFill>
              </a:rPr>
              <a:t>are increasing day by day and currently,  there is no mechanism for colleges and directorate to keep track of the students that are passing out every year.</a:t>
            </a:r>
          </a:p>
          <a:p>
            <a:pPr marL="285750" indent="-285750">
              <a:buFont typeface="Arial" panose="020B0604020202020204" pitchFamily="34" charset="0"/>
              <a:buChar char="•"/>
            </a:pPr>
            <a:r>
              <a:rPr lang="en-US" sz="1700" dirty="0">
                <a:solidFill>
                  <a:schemeClr val="bg1"/>
                </a:solidFill>
              </a:rPr>
              <a:t>T</a:t>
            </a:r>
            <a:r>
              <a:rPr lang="en-US" sz="1700" dirty="0" smtClean="0">
                <a:solidFill>
                  <a:schemeClr val="bg1"/>
                </a:solidFill>
              </a:rPr>
              <a:t>he </a:t>
            </a:r>
            <a:r>
              <a:rPr lang="en-US" sz="1700" dirty="0">
                <a:solidFill>
                  <a:schemeClr val="bg1"/>
                </a:solidFill>
              </a:rPr>
              <a:t>existing system is a manual one in which institutes maintain offline </a:t>
            </a:r>
            <a:r>
              <a:rPr lang="en-US" sz="1700" dirty="0" smtClean="0">
                <a:solidFill>
                  <a:schemeClr val="bg1"/>
                </a:solidFill>
              </a:rPr>
              <a:t>records </a:t>
            </a:r>
            <a:r>
              <a:rPr lang="en-US" sz="1700" dirty="0">
                <a:solidFill>
                  <a:schemeClr val="bg1"/>
                </a:solidFill>
              </a:rPr>
              <a:t>either on paper or using software like Ms. Excel.</a:t>
            </a:r>
          </a:p>
          <a:p>
            <a:pPr marL="285750" indent="-285750">
              <a:buFont typeface="Arial" panose="020B0604020202020204" pitchFamily="34" charset="0"/>
              <a:buChar char="•"/>
            </a:pPr>
            <a:r>
              <a:rPr lang="en-US" sz="1700" dirty="0">
                <a:solidFill>
                  <a:schemeClr val="bg1"/>
                </a:solidFill>
              </a:rPr>
              <a:t>This system raises the issue of time management. It is difficult to manage historical data which needs much space to keep all the records of alumni.</a:t>
            </a:r>
          </a:p>
          <a:p>
            <a:pPr marL="285750" indent="-285750">
              <a:buFont typeface="Arial" panose="020B0604020202020204" pitchFamily="34" charset="0"/>
              <a:buChar char="•"/>
            </a:pPr>
            <a:r>
              <a:rPr lang="en-PH" sz="1700" dirty="0">
                <a:solidFill>
                  <a:schemeClr val="bg1"/>
                </a:solidFill>
              </a:rPr>
              <a:t>This alumni tracking system is a web application which is under the information systems. It helps an institution to track its alumni. Also, it helps the alumni to communicate with the institution through the use of the internet. It also helps the alumni to get update with the latest news and upcoming events of the institution.</a:t>
            </a:r>
          </a:p>
          <a:p>
            <a:pPr marL="285750" indent="-285750">
              <a:buFont typeface="Arial" panose="020B0604020202020204" pitchFamily="34" charset="0"/>
              <a:buChar char="•"/>
            </a:pPr>
            <a:r>
              <a:rPr lang="en-PH" sz="1700" dirty="0">
                <a:solidFill>
                  <a:schemeClr val="bg1"/>
                </a:solidFill>
              </a:rPr>
              <a:t>This application can easily be accessed through the use of the internet which will be very useful to alumni because they can keep in touch with the institution even if they do not visit the institute.</a:t>
            </a:r>
          </a:p>
          <a:p>
            <a:pPr marL="285750" indent="-285750">
              <a:buFont typeface="Arial" panose="020B0604020202020204" pitchFamily="34" charset="0"/>
              <a:buChar char="•"/>
            </a:pPr>
            <a:r>
              <a:rPr lang="en-PH" sz="1700" dirty="0">
                <a:solidFill>
                  <a:schemeClr val="bg1"/>
                </a:solidFill>
              </a:rPr>
              <a:t>Alumni systems are web-based information systems which are created by the universities to maintain relations with its students after they graduate. Universities use the systems to collect alumni information and organize outreach activities. This system collects information about the current location, workplace and job information</a:t>
            </a:r>
            <a:r>
              <a:rPr lang="en-PH" sz="1700" dirty="0" smtClean="0">
                <a:solidFill>
                  <a:schemeClr val="bg1"/>
                </a:solidFill>
              </a:rPr>
              <a:t>.</a:t>
            </a:r>
          </a:p>
          <a:p>
            <a:pPr algn="ctr"/>
            <a:r>
              <a:rPr lang="en-PH" sz="2400" b="1" u="sng" dirty="0" smtClean="0">
                <a:solidFill>
                  <a:schemeClr val="bg1"/>
                </a:solidFill>
              </a:rPr>
              <a:t>SOLUTION</a:t>
            </a:r>
            <a:endParaRPr lang="en-PH" b="1" u="sng" dirty="0">
              <a:solidFill>
                <a:schemeClr val="bg1"/>
              </a:solidFill>
            </a:endParaRPr>
          </a:p>
          <a:p>
            <a:r>
              <a:rPr lang="en-US" sz="1700" dirty="0">
                <a:solidFill>
                  <a:schemeClr val="bg1"/>
                </a:solidFill>
              </a:rPr>
              <a:t>The design and implementation of the ALUMNI Dashboard system will be available for general public use through the web interface. The non-registered visitors can register themselves, if they are graduated from that institute. New user detail will </a:t>
            </a:r>
            <a:r>
              <a:rPr lang="en-US" sz="1700" dirty="0" smtClean="0">
                <a:solidFill>
                  <a:schemeClr val="bg1"/>
                </a:solidFill>
              </a:rPr>
              <a:t>be</a:t>
            </a:r>
            <a:endParaRPr lang="en-US" sz="1700" dirty="0">
              <a:solidFill>
                <a:schemeClr val="bg1"/>
              </a:solidFill>
            </a:endParaRPr>
          </a:p>
        </p:txBody>
      </p:sp>
    </p:spTree>
    <p:extLst>
      <p:ext uri="{BB962C8B-B14F-4D97-AF65-F5344CB8AC3E}">
        <p14:creationId xmlns:p14="http://schemas.microsoft.com/office/powerpoint/2010/main" val="942787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5461" y="2173360"/>
            <a:ext cx="11821886" cy="2636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n-US"/>
          </a:p>
        </p:txBody>
      </p:sp>
      <p:sp>
        <p:nvSpPr>
          <p:cNvPr id="5" name="TextBox 4"/>
          <p:cNvSpPr txBox="1"/>
          <p:nvPr/>
        </p:nvSpPr>
        <p:spPr>
          <a:xfrm>
            <a:off x="391886" y="2278972"/>
            <a:ext cx="11364686" cy="2446824"/>
          </a:xfrm>
          <a:prstGeom prst="rect">
            <a:avLst/>
          </a:prstGeom>
          <a:noFill/>
        </p:spPr>
        <p:txBody>
          <a:bodyPr wrap="square" rtlCol="0">
            <a:spAutoFit/>
          </a:bodyPr>
          <a:lstStyle/>
          <a:p>
            <a:r>
              <a:rPr lang="en-IN" sz="1700" dirty="0">
                <a:solidFill>
                  <a:schemeClr val="bg1"/>
                </a:solidFill>
              </a:rPr>
              <a:t>The Front End will be highly dynamic and will be developed keeping in mind the minimalistic UI/UX design principles, for easy and interactive use of the application. The project is to create a system for managing Student alumni data. The software components will be a database and an alumni website. The website will include various web applications that will be used by alumni and Institute admin to manage the data. The software must be extensible as the requirements are likely to change over time. The project is envisaged to be completed in two phases. The initial phase will be the creation of a simple system that will be used to capture data from current final year students before the end of term. The second phase of development will extend the functionality of the system to allow past alumni to register. The Alumni will responsible for entering the details, entered detail will be cross examined. Only after registration approval, Alumni login credential will validate. After verification Alumni can manage their profile. Institute admin can communicate with registered user through the portal.</a:t>
            </a:r>
          </a:p>
        </p:txBody>
      </p:sp>
      <p:sp>
        <p:nvSpPr>
          <p:cNvPr id="6" name="TextBox 5"/>
          <p:cNvSpPr txBox="1"/>
          <p:nvPr/>
        </p:nvSpPr>
        <p:spPr>
          <a:xfrm>
            <a:off x="182880" y="1738374"/>
            <a:ext cx="11821886" cy="461665"/>
          </a:xfrm>
          <a:prstGeom prst="rect">
            <a:avLst/>
          </a:prstGeom>
          <a:noFill/>
        </p:spPr>
        <p:txBody>
          <a:bodyPr wrap="square" rtlCol="0">
            <a:spAutoFit/>
          </a:bodyPr>
          <a:lstStyle/>
          <a:p>
            <a:pPr algn="ctr"/>
            <a:r>
              <a:rPr lang="en-US" sz="2400" b="1" dirty="0" smtClean="0"/>
              <a:t>PROTOTYPE</a:t>
            </a:r>
            <a:endParaRPr lang="en-US" sz="2400" b="1" dirty="0"/>
          </a:p>
        </p:txBody>
      </p:sp>
      <p:sp>
        <p:nvSpPr>
          <p:cNvPr id="7" name="Rounded Rectangle 6"/>
          <p:cNvSpPr/>
          <p:nvPr/>
        </p:nvSpPr>
        <p:spPr>
          <a:xfrm>
            <a:off x="187231" y="5317590"/>
            <a:ext cx="11821886" cy="1446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n-US"/>
          </a:p>
        </p:txBody>
      </p:sp>
      <p:sp>
        <p:nvSpPr>
          <p:cNvPr id="8" name="TextBox 7"/>
          <p:cNvSpPr txBox="1"/>
          <p:nvPr/>
        </p:nvSpPr>
        <p:spPr>
          <a:xfrm>
            <a:off x="418679" y="5476671"/>
            <a:ext cx="11364686" cy="1154162"/>
          </a:xfrm>
          <a:prstGeom prst="rect">
            <a:avLst/>
          </a:prstGeom>
          <a:noFill/>
        </p:spPr>
        <p:txBody>
          <a:bodyPr wrap="square" numCol="2" rtlCol="0">
            <a:spAutoFit/>
          </a:bodyPr>
          <a:lstStyle/>
          <a:p>
            <a:pPr algn="ctr"/>
            <a:r>
              <a:rPr lang="en-US" b="1" u="sng" dirty="0" smtClean="0"/>
              <a:t>FRONT-END TECHNOLOGY</a:t>
            </a:r>
            <a:endParaRPr lang="en-US" sz="1600" b="1" u="sng" dirty="0" smtClean="0"/>
          </a:p>
          <a:p>
            <a:pPr algn="ctr"/>
            <a:r>
              <a:rPr lang="en-US" sz="1700" dirty="0">
                <a:solidFill>
                  <a:schemeClr val="bg1"/>
                </a:solidFill>
              </a:rPr>
              <a:t>HTML</a:t>
            </a:r>
          </a:p>
          <a:p>
            <a:pPr algn="ctr"/>
            <a:r>
              <a:rPr lang="en-US" sz="1700" dirty="0">
                <a:solidFill>
                  <a:schemeClr val="bg1"/>
                </a:solidFill>
              </a:rPr>
              <a:t>CSS</a:t>
            </a:r>
          </a:p>
          <a:p>
            <a:pPr algn="ctr"/>
            <a:r>
              <a:rPr lang="en-US" sz="1700" dirty="0">
                <a:solidFill>
                  <a:schemeClr val="bg1"/>
                </a:solidFill>
              </a:rPr>
              <a:t>JavaScript</a:t>
            </a:r>
          </a:p>
          <a:p>
            <a:pPr algn="ctr"/>
            <a:r>
              <a:rPr lang="en-US" b="1" u="sng" dirty="0"/>
              <a:t>BACK-END TECHNOLOGY</a:t>
            </a:r>
          </a:p>
          <a:p>
            <a:pPr algn="ctr"/>
            <a:r>
              <a:rPr lang="en-US" sz="1700" dirty="0">
                <a:solidFill>
                  <a:schemeClr val="bg1"/>
                </a:solidFill>
              </a:rPr>
              <a:t>MySQL</a:t>
            </a:r>
          </a:p>
          <a:p>
            <a:pPr algn="ctr"/>
            <a:r>
              <a:rPr lang="en-US" sz="1700" dirty="0" err="1">
                <a:solidFill>
                  <a:schemeClr val="bg1"/>
                </a:solidFill>
              </a:rPr>
              <a:t>phpMyAdmin</a:t>
            </a:r>
            <a:endParaRPr lang="en-US" sz="1700" dirty="0">
              <a:solidFill>
                <a:schemeClr val="bg1"/>
              </a:solidFill>
            </a:endParaRPr>
          </a:p>
          <a:p>
            <a:pPr algn="ctr"/>
            <a:r>
              <a:rPr lang="en-US" sz="1700" dirty="0">
                <a:solidFill>
                  <a:schemeClr val="bg1"/>
                </a:solidFill>
              </a:rPr>
              <a:t>PHP</a:t>
            </a:r>
          </a:p>
        </p:txBody>
      </p:sp>
      <p:sp>
        <p:nvSpPr>
          <p:cNvPr id="9" name="TextBox 8"/>
          <p:cNvSpPr txBox="1"/>
          <p:nvPr/>
        </p:nvSpPr>
        <p:spPr>
          <a:xfrm>
            <a:off x="204650" y="4845994"/>
            <a:ext cx="11821886" cy="461665"/>
          </a:xfrm>
          <a:prstGeom prst="rect">
            <a:avLst/>
          </a:prstGeom>
          <a:noFill/>
        </p:spPr>
        <p:txBody>
          <a:bodyPr wrap="square" rtlCol="0">
            <a:spAutoFit/>
          </a:bodyPr>
          <a:lstStyle/>
          <a:p>
            <a:pPr algn="ctr"/>
            <a:r>
              <a:rPr lang="en-US" sz="2400" b="1" dirty="0" smtClean="0"/>
              <a:t>TECHNOLOGY STACK</a:t>
            </a:r>
            <a:endParaRPr lang="en-US" sz="2400" b="1" dirty="0"/>
          </a:p>
        </p:txBody>
      </p:sp>
      <p:sp>
        <p:nvSpPr>
          <p:cNvPr id="10" name="Rounded Rectangle 9"/>
          <p:cNvSpPr/>
          <p:nvPr/>
        </p:nvSpPr>
        <p:spPr>
          <a:xfrm>
            <a:off x="165462" y="112541"/>
            <a:ext cx="11821886" cy="157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0543" y="292197"/>
            <a:ext cx="11337893" cy="1200329"/>
          </a:xfrm>
          <a:prstGeom prst="rect">
            <a:avLst/>
          </a:prstGeom>
          <a:noFill/>
        </p:spPr>
        <p:txBody>
          <a:bodyPr wrap="square" rtlCol="0">
            <a:spAutoFit/>
          </a:bodyPr>
          <a:lstStyle/>
          <a:p>
            <a:r>
              <a:rPr lang="en-US" dirty="0">
                <a:solidFill>
                  <a:schemeClr val="bg1"/>
                </a:solidFill>
              </a:rPr>
              <a:t>verified with </a:t>
            </a:r>
            <a:r>
              <a:rPr lang="en-US" dirty="0" smtClean="0">
                <a:solidFill>
                  <a:schemeClr val="bg1"/>
                </a:solidFill>
              </a:rPr>
              <a:t>Database. Registered </a:t>
            </a:r>
            <a:r>
              <a:rPr lang="en-US" dirty="0">
                <a:solidFill>
                  <a:schemeClr val="bg1"/>
                </a:solidFill>
              </a:rPr>
              <a:t>Alumni can look at the list of graduates, according to the year of graduation or a field of </a:t>
            </a:r>
            <a:r>
              <a:rPr lang="en-US" dirty="0" smtClean="0">
                <a:solidFill>
                  <a:schemeClr val="bg1"/>
                </a:solidFill>
              </a:rPr>
              <a:t>study. He </a:t>
            </a:r>
            <a:r>
              <a:rPr lang="en-US" dirty="0">
                <a:solidFill>
                  <a:schemeClr val="bg1"/>
                </a:solidFill>
              </a:rPr>
              <a:t>can also look at graduates profiles. The data of profile details shown to the other user will be limited. The graduates can also add some information about themselves into the system such as working experience, knowledge, etc.</a:t>
            </a:r>
            <a:r>
              <a:rPr lang="en-US" dirty="0">
                <a:solidFill>
                  <a:schemeClr val="accent1">
                    <a:lumMod val="40000"/>
                    <a:lumOff val="60000"/>
                  </a:schemeClr>
                </a:solidFill>
              </a:rPr>
              <a:t> </a:t>
            </a:r>
            <a:r>
              <a:rPr lang="en-US" dirty="0">
                <a:solidFill>
                  <a:schemeClr val="bg1"/>
                </a:solidFill>
              </a:rPr>
              <a:t>All the information related to the graduates can only be accessed by the Institute</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556932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880" y="666207"/>
            <a:ext cx="11821885" cy="6021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89" y="921711"/>
            <a:ext cx="11089362" cy="54854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p:cNvSpPr txBox="1"/>
          <p:nvPr/>
        </p:nvSpPr>
        <p:spPr>
          <a:xfrm>
            <a:off x="182880" y="105513"/>
            <a:ext cx="11821886" cy="461665"/>
          </a:xfrm>
          <a:prstGeom prst="rect">
            <a:avLst/>
          </a:prstGeom>
          <a:noFill/>
        </p:spPr>
        <p:txBody>
          <a:bodyPr wrap="square" rtlCol="0">
            <a:spAutoFit/>
          </a:bodyPr>
          <a:lstStyle/>
          <a:p>
            <a:pPr algn="ctr"/>
            <a:r>
              <a:rPr lang="en-US" sz="2400" b="1" dirty="0" smtClean="0"/>
              <a:t>USE CASE DIAGRAM</a:t>
            </a:r>
            <a:endParaRPr lang="en-US" sz="2400" b="1" dirty="0"/>
          </a:p>
        </p:txBody>
      </p:sp>
    </p:spTree>
    <p:extLst>
      <p:ext uri="{BB962C8B-B14F-4D97-AF65-F5344CB8AC3E}">
        <p14:creationId xmlns:p14="http://schemas.microsoft.com/office/powerpoint/2010/main" val="1391589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48" y="161732"/>
            <a:ext cx="11821886" cy="461665"/>
          </a:xfrm>
          <a:prstGeom prst="rect">
            <a:avLst/>
          </a:prstGeom>
          <a:noFill/>
        </p:spPr>
        <p:txBody>
          <a:bodyPr wrap="square" rtlCol="0">
            <a:spAutoFit/>
          </a:bodyPr>
          <a:lstStyle/>
          <a:p>
            <a:pPr algn="ctr"/>
            <a:r>
              <a:rPr lang="en-US" sz="2400" b="1" dirty="0" smtClean="0"/>
              <a:t>DEPENDENCIES</a:t>
            </a:r>
            <a:endParaRPr lang="en-US" sz="2400" b="1" dirty="0"/>
          </a:p>
        </p:txBody>
      </p:sp>
      <p:sp>
        <p:nvSpPr>
          <p:cNvPr id="5" name="Rounded Rectangle 4"/>
          <p:cNvSpPr/>
          <p:nvPr/>
        </p:nvSpPr>
        <p:spPr>
          <a:xfrm>
            <a:off x="163113" y="771156"/>
            <a:ext cx="11832940" cy="2546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5461" y="3596982"/>
            <a:ext cx="11821886" cy="461665"/>
          </a:xfrm>
          <a:prstGeom prst="rect">
            <a:avLst/>
          </a:prstGeom>
          <a:noFill/>
        </p:spPr>
        <p:txBody>
          <a:bodyPr wrap="square" rtlCol="0">
            <a:spAutoFit/>
          </a:bodyPr>
          <a:lstStyle/>
          <a:p>
            <a:pPr algn="ctr"/>
            <a:r>
              <a:rPr lang="en-US" sz="2400" b="1" dirty="0" smtClean="0"/>
              <a:t>SHOW STOPPER</a:t>
            </a:r>
            <a:endParaRPr lang="en-US" sz="2400" b="1" dirty="0"/>
          </a:p>
        </p:txBody>
      </p:sp>
      <p:sp>
        <p:nvSpPr>
          <p:cNvPr id="7" name="Rounded Rectangle 6"/>
          <p:cNvSpPr/>
          <p:nvPr/>
        </p:nvSpPr>
        <p:spPr>
          <a:xfrm>
            <a:off x="163113" y="4202564"/>
            <a:ext cx="11832940" cy="2402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 y="1248070"/>
            <a:ext cx="11260183" cy="147732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Our project solution is very much reliant on the Alumni interest. The Alumni should have enthusiasm and willingness to register themselves on the System.</a:t>
            </a:r>
          </a:p>
          <a:p>
            <a:pPr marL="285750" indent="-285750">
              <a:buFont typeface="Arial" panose="020B0604020202020204" pitchFamily="34" charset="0"/>
              <a:buChar char="•"/>
            </a:pPr>
            <a:r>
              <a:rPr lang="en-IN" dirty="0">
                <a:solidFill>
                  <a:schemeClr val="bg1"/>
                </a:solidFill>
              </a:rPr>
              <a:t>The system will effective only when Users will be active. Alumni should check their account frequently. Also they have to update their status over time.</a:t>
            </a:r>
          </a:p>
          <a:p>
            <a:pPr marL="285750" indent="-285750">
              <a:buFont typeface="Arial" panose="020B0604020202020204" pitchFamily="34" charset="0"/>
              <a:buChar char="•"/>
            </a:pPr>
            <a:r>
              <a:rPr lang="en-US" dirty="0">
                <a:solidFill>
                  <a:schemeClr val="bg1"/>
                </a:solidFill>
              </a:rPr>
              <a:t>This Tracking system will be beneficial, if Alumni update their right profile, workplace, job information and location</a:t>
            </a:r>
          </a:p>
        </p:txBody>
      </p:sp>
      <p:sp>
        <p:nvSpPr>
          <p:cNvPr id="9" name="TextBox 8"/>
          <p:cNvSpPr txBox="1"/>
          <p:nvPr/>
        </p:nvSpPr>
        <p:spPr>
          <a:xfrm>
            <a:off x="457200" y="4794070"/>
            <a:ext cx="11260183"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AWARENESS: - </a:t>
            </a:r>
            <a:r>
              <a:rPr lang="en-US" dirty="0">
                <a:solidFill>
                  <a:schemeClr val="bg1"/>
                </a:solidFill>
              </a:rPr>
              <a:t>If graduates will not aware about this system then this will be a problem for system functioning. This is Institute responsibility to aware their Alumni.</a:t>
            </a:r>
          </a:p>
          <a:p>
            <a:pPr marL="285750" indent="-285750">
              <a:buFont typeface="Arial" panose="020B0604020202020204" pitchFamily="34" charset="0"/>
              <a:buChar char="•"/>
            </a:pPr>
            <a:r>
              <a:rPr lang="en-US" b="1" dirty="0">
                <a:solidFill>
                  <a:schemeClr val="bg1"/>
                </a:solidFill>
              </a:rPr>
              <a:t>RECORDS: - </a:t>
            </a:r>
            <a:r>
              <a:rPr lang="en-US" dirty="0">
                <a:solidFill>
                  <a:schemeClr val="bg1"/>
                </a:solidFill>
              </a:rPr>
              <a:t>If an institute doesn’t have a proper record of their graduate students then this system will not work in a successive way</a:t>
            </a:r>
            <a:r>
              <a:rPr lang="en-US"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568813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738</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2020-01-18T05:32:20Z</dcterms:created>
  <dcterms:modified xsi:type="dcterms:W3CDTF">2020-01-18T10:26:13Z</dcterms:modified>
</cp:coreProperties>
</file>