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9"/>
  </p:notesMasterIdLst>
  <p:handoutMasterIdLst>
    <p:handoutMasterId r:id="rId10"/>
  </p:handoutMasterIdLst>
  <p:sldIdLst>
    <p:sldId id="256" r:id="rId5"/>
    <p:sldId id="260" r:id="rId6"/>
    <p:sldId id="264"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5F5F5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95033" autoAdjust="0"/>
  </p:normalViewPr>
  <p:slideViewPr>
    <p:cSldViewPr snapToGrid="0" snapToObjects="1">
      <p:cViewPr varScale="1">
        <p:scale>
          <a:sx n="73" d="100"/>
          <a:sy n="73" d="100"/>
        </p:scale>
        <p:origin x="768"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1/18/2020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70105" y="79808"/>
            <a:ext cx="11438717" cy="1899615"/>
          </a:xfrm>
        </p:spPr>
        <p:txBody>
          <a:bodyPr>
            <a:normAutofit fontScale="90000"/>
          </a:bodyPr>
          <a:lstStyle/>
          <a:p>
            <a:pPr algn="l"/>
            <a:r>
              <a:rPr lang="en-US" sz="2800" b="1" dirty="0" smtClean="0">
                <a:solidFill>
                  <a:schemeClr val="tx1">
                    <a:lumMod val="75000"/>
                  </a:schemeClr>
                </a:solidFill>
              </a:rPr>
              <a:t>Ministry/ organization name: - </a:t>
            </a:r>
            <a:r>
              <a:rPr lang="en-US" sz="2800" dirty="0" smtClean="0"/>
              <a:t>state Government/ government of goa</a:t>
            </a:r>
            <a:r>
              <a:rPr lang="en-US" sz="2800" b="1" dirty="0" smtClean="0"/>
              <a:t/>
            </a:r>
            <a:br>
              <a:rPr lang="en-US" sz="2800" b="1" dirty="0" smtClean="0"/>
            </a:br>
            <a:r>
              <a:rPr lang="en-US" sz="2800" b="1" dirty="0" smtClean="0">
                <a:solidFill>
                  <a:schemeClr val="tx1">
                    <a:lumMod val="75000"/>
                  </a:schemeClr>
                </a:solidFill>
              </a:rPr>
              <a:t>problem statement: - </a:t>
            </a:r>
            <a:r>
              <a:rPr lang="en-US" sz="2800" dirty="0" smtClean="0"/>
              <a:t>alumni tracking system</a:t>
            </a:r>
            <a:r>
              <a:rPr lang="en-US" sz="2800" b="1" dirty="0" smtClean="0"/>
              <a:t/>
            </a:r>
            <a:br>
              <a:rPr lang="en-US" sz="2800" b="1" dirty="0" smtClean="0"/>
            </a:br>
            <a:r>
              <a:rPr lang="en-US" sz="2800" b="1" dirty="0" smtClean="0">
                <a:solidFill>
                  <a:schemeClr val="tx1">
                    <a:lumMod val="75000"/>
                  </a:schemeClr>
                </a:solidFill>
              </a:rPr>
              <a:t>team name: - </a:t>
            </a:r>
            <a:r>
              <a:rPr lang="en-US" sz="2800" dirty="0" smtClean="0"/>
              <a:t>Shadow crew</a:t>
            </a:r>
            <a:r>
              <a:rPr lang="en-US" sz="2800" b="1" dirty="0" smtClean="0"/>
              <a:t/>
            </a:r>
            <a:br>
              <a:rPr lang="en-US" sz="2800" b="1" dirty="0" smtClean="0"/>
            </a:br>
            <a:r>
              <a:rPr lang="en-US" sz="2800" b="1" dirty="0" smtClean="0">
                <a:solidFill>
                  <a:schemeClr val="tx1">
                    <a:lumMod val="75000"/>
                  </a:schemeClr>
                </a:solidFill>
              </a:rPr>
              <a:t>team</a:t>
            </a:r>
            <a:r>
              <a:rPr lang="en-US" sz="2800" b="1" dirty="0" smtClean="0">
                <a:solidFill>
                  <a:schemeClr val="accent4"/>
                </a:solidFill>
              </a:rPr>
              <a:t> </a:t>
            </a:r>
            <a:r>
              <a:rPr lang="en-US" sz="2800" b="1" dirty="0" smtClean="0">
                <a:solidFill>
                  <a:schemeClr val="tx1">
                    <a:lumMod val="75000"/>
                  </a:schemeClr>
                </a:solidFill>
              </a:rPr>
              <a:t>leader</a:t>
            </a:r>
            <a:r>
              <a:rPr lang="en-US" sz="2800" b="1" dirty="0" smtClean="0">
                <a:solidFill>
                  <a:schemeClr val="accent4"/>
                </a:solidFill>
              </a:rPr>
              <a:t> </a:t>
            </a:r>
            <a:r>
              <a:rPr lang="en-US" sz="2800" b="1" dirty="0" smtClean="0">
                <a:solidFill>
                  <a:schemeClr val="tx1">
                    <a:lumMod val="75000"/>
                  </a:schemeClr>
                </a:solidFill>
              </a:rPr>
              <a:t>name</a:t>
            </a:r>
            <a:r>
              <a:rPr lang="en-US" sz="2800" b="1" dirty="0" smtClean="0">
                <a:solidFill>
                  <a:schemeClr val="accent4"/>
                </a:solidFill>
              </a:rPr>
              <a:t>: - </a:t>
            </a:r>
            <a:r>
              <a:rPr lang="en-US" sz="2800" dirty="0" smtClean="0"/>
              <a:t>rishav Thakur</a:t>
            </a:r>
            <a:r>
              <a:rPr lang="en-US" sz="2800" b="1" dirty="0" smtClean="0"/>
              <a:t/>
            </a:r>
            <a:br>
              <a:rPr lang="en-US" sz="2800" b="1" dirty="0" smtClean="0"/>
            </a:br>
            <a:r>
              <a:rPr lang="en-US" sz="2800" b="1" dirty="0" smtClean="0">
                <a:solidFill>
                  <a:schemeClr val="tx1">
                    <a:lumMod val="75000"/>
                  </a:schemeClr>
                </a:solidFill>
              </a:rPr>
              <a:t>college code: -</a:t>
            </a:r>
            <a:endParaRPr lang="en-US" sz="2800" b="1" dirty="0">
              <a:solidFill>
                <a:schemeClr val="tx1">
                  <a:lumMod val="75000"/>
                </a:schemeClr>
              </a:solidFill>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128587" y="2681293"/>
            <a:ext cx="11930063" cy="4148133"/>
          </a:xfrm>
        </p:spPr>
        <p:txBody>
          <a:bodyPr numCol="2">
            <a:noAutofit/>
          </a:bodyPr>
          <a:lstStyle/>
          <a:p>
            <a:pPr marL="285750" indent="-285750" algn="l">
              <a:buFont typeface="Arial" panose="020B0604020202020204" pitchFamily="34" charset="0"/>
              <a:buChar char="•"/>
            </a:pPr>
            <a:r>
              <a:rPr lang="en-US" sz="1600" dirty="0" smtClean="0">
                <a:solidFill>
                  <a:schemeClr val="accent1">
                    <a:lumMod val="40000"/>
                    <a:lumOff val="60000"/>
                  </a:schemeClr>
                </a:solidFill>
              </a:rPr>
              <a:t>In current scenario, Universities and colleges are increasing day by day and currently,  there is no mechanism for colleges and directorate to keep track of the students </a:t>
            </a:r>
            <a:r>
              <a:rPr lang="en-US" sz="1600" dirty="0">
                <a:solidFill>
                  <a:schemeClr val="accent1">
                    <a:lumMod val="40000"/>
                    <a:lumOff val="60000"/>
                  </a:schemeClr>
                </a:solidFill>
              </a:rPr>
              <a:t>t</a:t>
            </a:r>
            <a:r>
              <a:rPr lang="en-US" sz="1600" dirty="0" smtClean="0">
                <a:solidFill>
                  <a:schemeClr val="accent1">
                    <a:lumMod val="40000"/>
                    <a:lumOff val="60000"/>
                  </a:schemeClr>
                </a:solidFill>
              </a:rPr>
              <a:t>hat are passing out every </a:t>
            </a:r>
            <a:r>
              <a:rPr lang="en-US" sz="1700" dirty="0" smtClean="0">
                <a:solidFill>
                  <a:schemeClr val="accent1">
                    <a:lumMod val="40000"/>
                    <a:lumOff val="60000"/>
                  </a:schemeClr>
                </a:solidFill>
              </a:rPr>
              <a:t>year</a:t>
            </a:r>
            <a:r>
              <a:rPr lang="en-US" sz="1600" dirty="0" smtClean="0">
                <a:solidFill>
                  <a:schemeClr val="accent1">
                    <a:lumMod val="40000"/>
                    <a:lumOff val="60000"/>
                  </a:schemeClr>
                </a:solidFill>
              </a:rPr>
              <a:t>.</a:t>
            </a:r>
          </a:p>
          <a:p>
            <a:pPr marL="285750" indent="-285750" algn="l">
              <a:buFont typeface="Arial" panose="020B0604020202020204" pitchFamily="34" charset="0"/>
              <a:buChar char="•"/>
            </a:pPr>
            <a:r>
              <a:rPr lang="en-US" sz="1600" dirty="0" smtClean="0">
                <a:solidFill>
                  <a:schemeClr val="accent1">
                    <a:lumMod val="40000"/>
                    <a:lumOff val="60000"/>
                  </a:schemeClr>
                </a:solidFill>
              </a:rPr>
              <a:t>the existing system is a manual one in which institutes maintain offline  records either on paper or using software like Ms. Excel.</a:t>
            </a:r>
          </a:p>
          <a:p>
            <a:pPr marL="285750" indent="-285750" algn="l">
              <a:buFont typeface="Arial" panose="020B0604020202020204" pitchFamily="34" charset="0"/>
              <a:buChar char="•"/>
            </a:pPr>
            <a:r>
              <a:rPr lang="en-US" sz="1600" dirty="0">
                <a:solidFill>
                  <a:schemeClr val="accent1">
                    <a:lumMod val="40000"/>
                    <a:lumOff val="60000"/>
                  </a:schemeClr>
                </a:solidFill>
              </a:rPr>
              <a:t>This system raises the issue of time </a:t>
            </a:r>
            <a:r>
              <a:rPr lang="en-US" sz="1600" dirty="0" smtClean="0">
                <a:solidFill>
                  <a:schemeClr val="accent1">
                    <a:lumMod val="40000"/>
                    <a:lumOff val="60000"/>
                  </a:schemeClr>
                </a:solidFill>
              </a:rPr>
              <a:t>management. It </a:t>
            </a:r>
            <a:r>
              <a:rPr lang="en-US" sz="1600" dirty="0">
                <a:solidFill>
                  <a:schemeClr val="accent1">
                    <a:lumMod val="40000"/>
                    <a:lumOff val="60000"/>
                  </a:schemeClr>
                </a:solidFill>
              </a:rPr>
              <a:t>is difficult to manage historical data which needs much space to keep all the records of </a:t>
            </a:r>
            <a:r>
              <a:rPr lang="en-US" sz="1600" dirty="0" smtClean="0">
                <a:solidFill>
                  <a:schemeClr val="accent1">
                    <a:lumMod val="40000"/>
                    <a:lumOff val="60000"/>
                  </a:schemeClr>
                </a:solidFill>
              </a:rPr>
              <a:t>alumni.</a:t>
            </a:r>
          </a:p>
          <a:p>
            <a:pPr marL="285750" indent="-285750" algn="l">
              <a:buFont typeface="Arial" panose="020B0604020202020204" pitchFamily="34" charset="0"/>
              <a:buChar char="•"/>
            </a:pPr>
            <a:r>
              <a:rPr lang="en-PH" sz="1600" dirty="0">
                <a:solidFill>
                  <a:schemeClr val="accent1">
                    <a:lumMod val="40000"/>
                    <a:lumOff val="60000"/>
                  </a:schemeClr>
                </a:solidFill>
              </a:rPr>
              <a:t>This alumni tracking system is a web application which is under the information systems. It helps an institution to track its alumni. Also, it helps the alumni to communicate with the institution through the use of the internet. It also helps the alumni to get update with the latest news and upcoming events of the institution.</a:t>
            </a:r>
          </a:p>
          <a:p>
            <a:pPr marL="285750" indent="-285750" algn="l">
              <a:buFont typeface="Arial" panose="020B0604020202020204" pitchFamily="34" charset="0"/>
              <a:buChar char="•"/>
            </a:pPr>
            <a:r>
              <a:rPr lang="en-PH" sz="1600" dirty="0">
                <a:solidFill>
                  <a:schemeClr val="accent1">
                    <a:lumMod val="40000"/>
                    <a:lumOff val="60000"/>
                  </a:schemeClr>
                </a:solidFill>
              </a:rPr>
              <a:t>This application can easily be accessed through the use of the internet which will be very useful to alumni because they can keep in touch with the institution even if </a:t>
            </a:r>
            <a:r>
              <a:rPr lang="en-PH" sz="1600" dirty="0" smtClean="0">
                <a:solidFill>
                  <a:schemeClr val="accent1">
                    <a:lumMod val="40000"/>
                    <a:lumOff val="60000"/>
                  </a:schemeClr>
                </a:solidFill>
              </a:rPr>
              <a:t>they </a:t>
            </a:r>
            <a:r>
              <a:rPr lang="en-PH" sz="1600" dirty="0">
                <a:solidFill>
                  <a:schemeClr val="accent1">
                    <a:lumMod val="40000"/>
                    <a:lumOff val="60000"/>
                  </a:schemeClr>
                </a:solidFill>
              </a:rPr>
              <a:t>do not visit the institute</a:t>
            </a:r>
            <a:r>
              <a:rPr lang="en-PH" sz="1600" dirty="0" smtClean="0">
                <a:solidFill>
                  <a:schemeClr val="accent1">
                    <a:lumMod val="40000"/>
                    <a:lumOff val="60000"/>
                  </a:schemeClr>
                </a:solidFill>
              </a:rPr>
              <a:t>.</a:t>
            </a:r>
          </a:p>
          <a:p>
            <a:pPr marL="285750" indent="-285750" algn="l">
              <a:buFont typeface="Arial" panose="020B0604020202020204" pitchFamily="34" charset="0"/>
              <a:buChar char="•"/>
            </a:pPr>
            <a:r>
              <a:rPr lang="en-PH" sz="1600" dirty="0">
                <a:solidFill>
                  <a:schemeClr val="accent1">
                    <a:lumMod val="40000"/>
                    <a:lumOff val="60000"/>
                  </a:schemeClr>
                </a:solidFill>
              </a:rPr>
              <a:t>Alumni systems are web-based information systems which are created by the universities to maintain relations with its students after they graduate. Universities use the systems to collect alumni information and organize outreach activities. This system collects information about the current location, workplace and job information</a:t>
            </a:r>
            <a:r>
              <a:rPr lang="en-PH" sz="1600" dirty="0" smtClean="0">
                <a:solidFill>
                  <a:schemeClr val="accent1">
                    <a:lumMod val="40000"/>
                    <a:lumOff val="60000"/>
                  </a:schemeClr>
                </a:solidFill>
              </a:rPr>
              <a:t>.</a:t>
            </a:r>
            <a:endParaRPr lang="en-PH" sz="1600" dirty="0">
              <a:solidFill>
                <a:schemeClr val="accent1">
                  <a:lumMod val="40000"/>
                  <a:lumOff val="60000"/>
                </a:schemeClr>
              </a:solidFill>
            </a:endParaRPr>
          </a:p>
        </p:txBody>
      </p:sp>
      <p:sp>
        <p:nvSpPr>
          <p:cNvPr id="4" name="Rounded Rectangle 3"/>
          <p:cNvSpPr/>
          <p:nvPr/>
        </p:nvSpPr>
        <p:spPr>
          <a:xfrm>
            <a:off x="3630247" y="1972077"/>
            <a:ext cx="4585063" cy="73085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6" name="TextBox 5"/>
          <p:cNvSpPr txBox="1"/>
          <p:nvPr/>
        </p:nvSpPr>
        <p:spPr>
          <a:xfrm>
            <a:off x="3801291" y="2115764"/>
            <a:ext cx="4284617" cy="461665"/>
          </a:xfrm>
          <a:prstGeom prst="rect">
            <a:avLst/>
          </a:prstGeom>
          <a:noFill/>
        </p:spPr>
        <p:txBody>
          <a:bodyPr wrap="square" rtlCol="0">
            <a:spAutoFit/>
          </a:bodyPr>
          <a:lstStyle/>
          <a:p>
            <a:pPr algn="ctr"/>
            <a:r>
              <a:rPr lang="en-US" sz="2400" b="1" dirty="0" smtClean="0">
                <a:latin typeface="Eras Demi ITC" panose="020B0805030504020804" pitchFamily="34" charset="0"/>
              </a:rPr>
              <a:t>Idea/ Solution / Prototype</a:t>
            </a:r>
            <a:endParaRPr lang="en-US" sz="2400" b="1" dirty="0">
              <a:latin typeface="Eras Demi ITC" panose="020B0805030504020804" pitchFamily="34" charset="0"/>
            </a:endParaRPr>
          </a:p>
        </p:txBody>
      </p:sp>
      <p:sp>
        <p:nvSpPr>
          <p:cNvPr id="10" name="Rectangle 9"/>
          <p:cNvSpPr/>
          <p:nvPr/>
        </p:nvSpPr>
        <p:spPr>
          <a:xfrm>
            <a:off x="370104" y="51232"/>
            <a:ext cx="11438718" cy="1863693"/>
          </a:xfrm>
          <a:prstGeom prst="rect">
            <a:avLst/>
          </a:prstGeom>
          <a:noFill/>
          <a:ln w="95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75" y="-4498"/>
            <a:ext cx="11887199" cy="2985433"/>
          </a:xfrm>
          <a:prstGeom prst="rect">
            <a:avLst/>
          </a:prstGeom>
          <a:noFill/>
        </p:spPr>
        <p:txBody>
          <a:bodyPr wrap="square" rtlCol="0">
            <a:spAutoFit/>
          </a:bodyPr>
          <a:lstStyle/>
          <a:p>
            <a:pPr algn="ctr"/>
            <a:r>
              <a:rPr lang="en-PH" sz="2800" b="1" u="sng" dirty="0" smtClean="0"/>
              <a:t>SOLUTION</a:t>
            </a:r>
            <a:r>
              <a:rPr lang="en-PH" sz="2800" b="1" u="sng" dirty="0" smtClean="0">
                <a:solidFill>
                  <a:schemeClr val="accent1">
                    <a:lumMod val="40000"/>
                    <a:lumOff val="60000"/>
                  </a:schemeClr>
                </a:solidFill>
              </a:rPr>
              <a:t>:</a:t>
            </a:r>
            <a:endParaRPr lang="en-US" sz="2000" u="sng" dirty="0" smtClean="0"/>
          </a:p>
          <a:p>
            <a:r>
              <a:rPr lang="en-US" sz="1600" dirty="0" smtClean="0">
                <a:solidFill>
                  <a:schemeClr val="accent1">
                    <a:lumMod val="40000"/>
                    <a:lumOff val="60000"/>
                  </a:schemeClr>
                </a:solidFill>
              </a:rPr>
              <a:t>The </a:t>
            </a:r>
            <a:r>
              <a:rPr lang="en-US" sz="1600" dirty="0">
                <a:solidFill>
                  <a:schemeClr val="accent1">
                    <a:lumMod val="40000"/>
                    <a:lumOff val="60000"/>
                  </a:schemeClr>
                </a:solidFill>
              </a:rPr>
              <a:t>design and implementation of the ALUMNI Dashboard system will be available for general public use through the web interface. </a:t>
            </a:r>
            <a:r>
              <a:rPr lang="en-US" sz="1600" dirty="0" smtClean="0">
                <a:solidFill>
                  <a:schemeClr val="accent1">
                    <a:lumMod val="40000"/>
                    <a:lumOff val="60000"/>
                  </a:schemeClr>
                </a:solidFill>
              </a:rPr>
              <a:t>The </a:t>
            </a:r>
            <a:r>
              <a:rPr lang="en-US" sz="1600" dirty="0">
                <a:solidFill>
                  <a:schemeClr val="accent1">
                    <a:lumMod val="40000"/>
                    <a:lumOff val="60000"/>
                  </a:schemeClr>
                </a:solidFill>
              </a:rPr>
              <a:t>non-registered </a:t>
            </a:r>
            <a:r>
              <a:rPr lang="en-US" sz="1600" dirty="0" smtClean="0">
                <a:solidFill>
                  <a:schemeClr val="accent1">
                    <a:lumMod val="40000"/>
                    <a:lumOff val="60000"/>
                  </a:schemeClr>
                </a:solidFill>
              </a:rPr>
              <a:t>visitors can register themselves, if they are graduated from that institute. New user detail will be verified with Database. Registered Alumni can </a:t>
            </a:r>
            <a:r>
              <a:rPr lang="en-US" sz="1600" dirty="0">
                <a:solidFill>
                  <a:schemeClr val="accent1">
                    <a:lumMod val="40000"/>
                    <a:lumOff val="60000"/>
                  </a:schemeClr>
                </a:solidFill>
              </a:rPr>
              <a:t>look at the list of </a:t>
            </a:r>
            <a:r>
              <a:rPr lang="en-US" sz="1600" dirty="0" smtClean="0">
                <a:solidFill>
                  <a:schemeClr val="accent1">
                    <a:lumMod val="40000"/>
                    <a:lumOff val="60000"/>
                  </a:schemeClr>
                </a:solidFill>
              </a:rPr>
              <a:t>graduates, </a:t>
            </a:r>
            <a:r>
              <a:rPr lang="en-US" sz="1600" dirty="0">
                <a:solidFill>
                  <a:schemeClr val="accent1">
                    <a:lumMod val="40000"/>
                    <a:lumOff val="60000"/>
                  </a:schemeClr>
                </a:solidFill>
              </a:rPr>
              <a:t>according to </a:t>
            </a:r>
            <a:r>
              <a:rPr lang="en-US" sz="1600" dirty="0" smtClean="0">
                <a:solidFill>
                  <a:schemeClr val="accent1">
                    <a:lumMod val="40000"/>
                    <a:lumOff val="60000"/>
                  </a:schemeClr>
                </a:solidFill>
              </a:rPr>
              <a:t>the year </a:t>
            </a:r>
            <a:r>
              <a:rPr lang="en-US" sz="1600" dirty="0">
                <a:solidFill>
                  <a:schemeClr val="accent1">
                    <a:lumMod val="40000"/>
                    <a:lumOff val="60000"/>
                  </a:schemeClr>
                </a:solidFill>
              </a:rPr>
              <a:t>of graduation or a field of study. He can also look at graduates profiles. The </a:t>
            </a:r>
            <a:r>
              <a:rPr lang="en-US" sz="1600" dirty="0" smtClean="0">
                <a:solidFill>
                  <a:schemeClr val="accent1">
                    <a:lumMod val="40000"/>
                    <a:lumOff val="60000"/>
                  </a:schemeClr>
                </a:solidFill>
              </a:rPr>
              <a:t>data </a:t>
            </a:r>
            <a:r>
              <a:rPr lang="en-US" sz="1600" dirty="0">
                <a:solidFill>
                  <a:schemeClr val="accent1">
                    <a:lumMod val="40000"/>
                    <a:lumOff val="60000"/>
                  </a:schemeClr>
                </a:solidFill>
              </a:rPr>
              <a:t>of profile details shown to </a:t>
            </a:r>
            <a:r>
              <a:rPr lang="en-US" sz="1600" dirty="0" smtClean="0">
                <a:solidFill>
                  <a:schemeClr val="accent1">
                    <a:lumMod val="40000"/>
                    <a:lumOff val="60000"/>
                  </a:schemeClr>
                </a:solidFill>
              </a:rPr>
              <a:t>the other user will be </a:t>
            </a:r>
            <a:r>
              <a:rPr lang="en-US" sz="1600" dirty="0">
                <a:solidFill>
                  <a:schemeClr val="accent1">
                    <a:lumMod val="40000"/>
                    <a:lumOff val="60000"/>
                  </a:schemeClr>
                </a:solidFill>
              </a:rPr>
              <a:t>limited</a:t>
            </a:r>
            <a:r>
              <a:rPr lang="en-US" sz="1600" dirty="0" smtClean="0">
                <a:solidFill>
                  <a:schemeClr val="accent1">
                    <a:lumMod val="40000"/>
                    <a:lumOff val="60000"/>
                  </a:schemeClr>
                </a:solidFill>
              </a:rPr>
              <a:t>. The </a:t>
            </a:r>
            <a:r>
              <a:rPr lang="en-US" sz="1600" dirty="0">
                <a:solidFill>
                  <a:schemeClr val="accent1">
                    <a:lumMod val="40000"/>
                    <a:lumOff val="60000"/>
                  </a:schemeClr>
                </a:solidFill>
              </a:rPr>
              <a:t>graduates can also add some information about themselves into the system </a:t>
            </a:r>
            <a:r>
              <a:rPr lang="en-US" sz="1600" dirty="0" smtClean="0">
                <a:solidFill>
                  <a:schemeClr val="accent1">
                    <a:lumMod val="40000"/>
                    <a:lumOff val="60000"/>
                  </a:schemeClr>
                </a:solidFill>
              </a:rPr>
              <a:t>such </a:t>
            </a:r>
            <a:r>
              <a:rPr lang="en-US" sz="1600" dirty="0">
                <a:solidFill>
                  <a:schemeClr val="accent1">
                    <a:lumMod val="40000"/>
                    <a:lumOff val="60000"/>
                  </a:schemeClr>
                </a:solidFill>
              </a:rPr>
              <a:t>as working experience, </a:t>
            </a:r>
            <a:r>
              <a:rPr lang="en-US" sz="1600" dirty="0" smtClean="0">
                <a:solidFill>
                  <a:schemeClr val="accent1">
                    <a:lumMod val="40000"/>
                    <a:lumOff val="60000"/>
                  </a:schemeClr>
                </a:solidFill>
              </a:rPr>
              <a:t>knowledge, etc. All the information related to the graduates can only be accessed by the Institute. There will be two admins, one will be the University admin, who can access and manage all the details regarding associated Colleges and their graduates. Second will be College admin who can access and manage all the details of their alumni. This system </a:t>
            </a:r>
            <a:r>
              <a:rPr lang="en-IN" sz="1600" dirty="0" smtClean="0">
                <a:solidFill>
                  <a:schemeClr val="accent1">
                    <a:lumMod val="40000"/>
                    <a:lumOff val="60000"/>
                  </a:schemeClr>
                </a:solidFill>
              </a:rPr>
              <a:t>allow </a:t>
            </a:r>
            <a:r>
              <a:rPr lang="en-IN" sz="1600" dirty="0">
                <a:solidFill>
                  <a:schemeClr val="accent1">
                    <a:lumMod val="40000"/>
                    <a:lumOff val="60000"/>
                  </a:schemeClr>
                </a:solidFill>
              </a:rPr>
              <a:t>the colleges to search details based on criteria such as year, subject, etc. </a:t>
            </a:r>
            <a:r>
              <a:rPr lang="en-IN" sz="1600" dirty="0" smtClean="0">
                <a:solidFill>
                  <a:schemeClr val="accent1">
                    <a:lumMod val="40000"/>
                    <a:lumOff val="60000"/>
                  </a:schemeClr>
                </a:solidFill>
              </a:rPr>
              <a:t>Also </a:t>
            </a:r>
            <a:r>
              <a:rPr lang="en-IN" sz="1600" dirty="0">
                <a:solidFill>
                  <a:schemeClr val="accent1">
                    <a:lumMod val="40000"/>
                    <a:lumOff val="60000"/>
                  </a:schemeClr>
                </a:solidFill>
              </a:rPr>
              <a:t>allow the Directorate to search details based on criteria such as colleges, year, subject, etc. </a:t>
            </a:r>
            <a:r>
              <a:rPr lang="en-IN" sz="1600" dirty="0" smtClean="0">
                <a:solidFill>
                  <a:schemeClr val="accent1">
                    <a:lumMod val="40000"/>
                    <a:lumOff val="60000"/>
                  </a:schemeClr>
                </a:solidFill>
              </a:rPr>
              <a:t>Institute can send </a:t>
            </a:r>
            <a:r>
              <a:rPr lang="en-IN" sz="1600" dirty="0">
                <a:solidFill>
                  <a:schemeClr val="accent1">
                    <a:lumMod val="40000"/>
                    <a:lumOff val="60000"/>
                  </a:schemeClr>
                </a:solidFill>
              </a:rPr>
              <a:t>messages and </a:t>
            </a:r>
            <a:r>
              <a:rPr lang="en-IN" sz="1600" dirty="0" smtClean="0">
                <a:solidFill>
                  <a:schemeClr val="accent1">
                    <a:lumMod val="40000"/>
                    <a:lumOff val="60000"/>
                  </a:schemeClr>
                </a:solidFill>
              </a:rPr>
              <a:t>e-mails </a:t>
            </a:r>
            <a:r>
              <a:rPr lang="en-IN" sz="1600" dirty="0">
                <a:solidFill>
                  <a:schemeClr val="accent1">
                    <a:lumMod val="40000"/>
                    <a:lumOff val="60000"/>
                  </a:schemeClr>
                </a:solidFill>
              </a:rPr>
              <a:t>to alumni </a:t>
            </a:r>
            <a:r>
              <a:rPr lang="en-IN" sz="1600" dirty="0" smtClean="0">
                <a:solidFill>
                  <a:schemeClr val="accent1">
                    <a:lumMod val="40000"/>
                    <a:lumOff val="60000"/>
                  </a:schemeClr>
                </a:solidFill>
              </a:rPr>
              <a:t>members. System will also have features like  </a:t>
            </a:r>
            <a:r>
              <a:rPr lang="en-IN" sz="1600" dirty="0">
                <a:solidFill>
                  <a:schemeClr val="accent1">
                    <a:lumMod val="40000"/>
                    <a:lumOff val="60000"/>
                  </a:schemeClr>
                </a:solidFill>
              </a:rPr>
              <a:t>group chats, </a:t>
            </a:r>
            <a:r>
              <a:rPr lang="en-IN" sz="1600" dirty="0" smtClean="0">
                <a:solidFill>
                  <a:schemeClr val="accent1">
                    <a:lumMod val="40000"/>
                    <a:lumOff val="60000"/>
                  </a:schemeClr>
                </a:solidFill>
              </a:rPr>
              <a:t>information about events</a:t>
            </a:r>
            <a:r>
              <a:rPr lang="en-IN" sz="1600" dirty="0">
                <a:solidFill>
                  <a:schemeClr val="accent1">
                    <a:lumMod val="40000"/>
                    <a:lumOff val="60000"/>
                  </a:schemeClr>
                </a:solidFill>
              </a:rPr>
              <a:t>, publish notices on the </a:t>
            </a:r>
            <a:r>
              <a:rPr lang="en-IN" sz="1600" dirty="0" smtClean="0">
                <a:solidFill>
                  <a:schemeClr val="accent1">
                    <a:lumMod val="40000"/>
                    <a:lumOff val="60000"/>
                  </a:schemeClr>
                </a:solidFill>
              </a:rPr>
              <a:t>portal and </a:t>
            </a:r>
            <a:r>
              <a:rPr lang="en-IN" sz="1600" dirty="0">
                <a:solidFill>
                  <a:schemeClr val="accent1">
                    <a:lumMod val="40000"/>
                    <a:lumOff val="60000"/>
                  </a:schemeClr>
                </a:solidFill>
              </a:rPr>
              <a:t>login for every user</a:t>
            </a:r>
            <a:r>
              <a:rPr lang="en-IN" sz="1600" dirty="0" smtClean="0">
                <a:solidFill>
                  <a:schemeClr val="accent1">
                    <a:lumMod val="40000"/>
                    <a:lumOff val="60000"/>
                  </a:schemeClr>
                </a:solidFill>
              </a:rPr>
              <a:t>.</a:t>
            </a:r>
            <a:endParaRPr lang="en-US" sz="1600" dirty="0">
              <a:solidFill>
                <a:schemeClr val="accent1">
                  <a:lumMod val="40000"/>
                  <a:lumOff val="60000"/>
                </a:schemeClr>
              </a:solidFill>
            </a:endParaRPr>
          </a:p>
        </p:txBody>
      </p:sp>
      <p:sp>
        <p:nvSpPr>
          <p:cNvPr id="3" name="TextBox 2"/>
          <p:cNvSpPr txBox="1"/>
          <p:nvPr/>
        </p:nvSpPr>
        <p:spPr>
          <a:xfrm>
            <a:off x="142876" y="2791093"/>
            <a:ext cx="11887198" cy="2769989"/>
          </a:xfrm>
          <a:prstGeom prst="rect">
            <a:avLst/>
          </a:prstGeom>
          <a:noFill/>
        </p:spPr>
        <p:txBody>
          <a:bodyPr wrap="square" rtlCol="0">
            <a:spAutoFit/>
          </a:bodyPr>
          <a:lstStyle/>
          <a:p>
            <a:pPr algn="ctr"/>
            <a:r>
              <a:rPr lang="en-PH" sz="2800" b="1" u="sng" dirty="0" smtClean="0"/>
              <a:t>PROTOTYPE</a:t>
            </a:r>
            <a:r>
              <a:rPr lang="en-PH" sz="2800" b="1" u="sng" dirty="0" smtClean="0">
                <a:solidFill>
                  <a:schemeClr val="accent1">
                    <a:lumMod val="40000"/>
                    <a:lumOff val="60000"/>
                  </a:schemeClr>
                </a:solidFill>
              </a:rPr>
              <a:t>:</a:t>
            </a:r>
          </a:p>
          <a:p>
            <a:r>
              <a:rPr lang="en-IN" sz="1600" dirty="0">
                <a:solidFill>
                  <a:schemeClr val="accent1">
                    <a:lumMod val="40000"/>
                    <a:lumOff val="60000"/>
                  </a:schemeClr>
                </a:solidFill>
              </a:rPr>
              <a:t>The Front End will be highly dynamic and will be developed keeping in mind the minimalistic UI/UX design principles, for easy and interactive use of the application. The project is to create a system for managing Student alumni data. The software components will be a database and an alumni website. The website will include various web applications that will be used by alumni and Institute admin to manage the data. The software must be extensible as the requirements are likely to change over time. The project is envisaged to be completed in two phases. The initial phase will be the creation of a simple system that will be used to capture data from current final year students before the end of term. The second phase of development will extend the functionality of the system to allow past alumni to register. The Alumni will responsible for entering the details, entered detail will be cross examined. Only after registration approval, Alumni login credential will validate. After verification Alumni can manage their profile. Institute admin can communicate with registered user through the portal.</a:t>
            </a:r>
          </a:p>
          <a:p>
            <a:endParaRPr lang="en-US" dirty="0"/>
          </a:p>
        </p:txBody>
      </p:sp>
      <p:sp>
        <p:nvSpPr>
          <p:cNvPr id="4" name="TextBox 3"/>
          <p:cNvSpPr txBox="1"/>
          <p:nvPr/>
        </p:nvSpPr>
        <p:spPr>
          <a:xfrm>
            <a:off x="138108" y="5615255"/>
            <a:ext cx="11887198" cy="1231106"/>
          </a:xfrm>
          <a:prstGeom prst="rect">
            <a:avLst/>
          </a:prstGeom>
          <a:noFill/>
        </p:spPr>
        <p:txBody>
          <a:bodyPr wrap="square" numCol="2" rtlCol="0">
            <a:spAutoFit/>
          </a:bodyPr>
          <a:lstStyle/>
          <a:p>
            <a:pPr algn="ctr"/>
            <a:r>
              <a:rPr lang="en-US" sz="2000" b="1" dirty="0" smtClean="0"/>
              <a:t>FRONT-END Technology Stack</a:t>
            </a:r>
          </a:p>
          <a:p>
            <a:pPr algn="ctr"/>
            <a:r>
              <a:rPr lang="en-US" dirty="0" smtClean="0"/>
              <a:t>HTML</a:t>
            </a:r>
          </a:p>
          <a:p>
            <a:pPr algn="ctr"/>
            <a:r>
              <a:rPr lang="en-US" dirty="0" smtClean="0"/>
              <a:t>CSS</a:t>
            </a:r>
          </a:p>
          <a:p>
            <a:pPr algn="ctr"/>
            <a:r>
              <a:rPr lang="en-US" dirty="0" smtClean="0"/>
              <a:t> JavaScript</a:t>
            </a:r>
          </a:p>
          <a:p>
            <a:pPr algn="ctr"/>
            <a:r>
              <a:rPr lang="en-US" sz="2000" b="1" dirty="0" smtClean="0"/>
              <a:t>BACK-END Technology Stack</a:t>
            </a:r>
            <a:endParaRPr lang="en-US" dirty="0" smtClean="0"/>
          </a:p>
          <a:p>
            <a:pPr algn="ctr"/>
            <a:r>
              <a:rPr lang="en-US" dirty="0" smtClean="0"/>
              <a:t>MySQL</a:t>
            </a:r>
          </a:p>
          <a:p>
            <a:pPr algn="ctr"/>
            <a:r>
              <a:rPr lang="en-US" dirty="0" err="1" smtClean="0"/>
              <a:t>phpMyAdmin</a:t>
            </a:r>
            <a:endParaRPr lang="en-US" dirty="0" smtClean="0"/>
          </a:p>
          <a:p>
            <a:pPr algn="ctr"/>
            <a:r>
              <a:rPr lang="en-US" dirty="0" smtClean="0"/>
              <a:t>PHP</a:t>
            </a:r>
            <a:endParaRPr lang="en-US" dirty="0"/>
          </a:p>
        </p:txBody>
      </p:sp>
      <p:sp>
        <p:nvSpPr>
          <p:cNvPr id="8" name="TextBox 7"/>
          <p:cNvSpPr txBox="1"/>
          <p:nvPr/>
        </p:nvSpPr>
        <p:spPr>
          <a:xfrm>
            <a:off x="138110" y="5229520"/>
            <a:ext cx="11887198" cy="523220"/>
          </a:xfrm>
          <a:prstGeom prst="rect">
            <a:avLst/>
          </a:prstGeom>
          <a:noFill/>
        </p:spPr>
        <p:txBody>
          <a:bodyPr wrap="square" rtlCol="0">
            <a:spAutoFit/>
          </a:bodyPr>
          <a:lstStyle/>
          <a:p>
            <a:pPr algn="ctr"/>
            <a:r>
              <a:rPr lang="en-PH" sz="2800" b="1" u="sng" dirty="0"/>
              <a:t>TECHNOLOGY STACK</a:t>
            </a:r>
            <a:r>
              <a:rPr lang="en-PH" sz="2800" b="1" u="sng" dirty="0" smtClean="0">
                <a:solidFill>
                  <a:schemeClr val="accent1">
                    <a:lumMod val="40000"/>
                    <a:lumOff val="60000"/>
                  </a:schemeClr>
                </a:solidFill>
              </a:rPr>
              <a:t>:</a:t>
            </a:r>
            <a:endParaRPr lang="en-PH" sz="2800" b="1" u="sng" dirty="0">
              <a:solidFill>
                <a:schemeClr val="accent1">
                  <a:lumMod val="40000"/>
                  <a:lumOff val="60000"/>
                </a:schemeClr>
              </a:solidFill>
            </a:endParaRPr>
          </a:p>
        </p:txBody>
      </p:sp>
    </p:spTree>
    <p:extLst>
      <p:ext uri="{BB962C8B-B14F-4D97-AF65-F5344CB8AC3E}">
        <p14:creationId xmlns:p14="http://schemas.microsoft.com/office/powerpoint/2010/main" val="1429390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758834" y="143262"/>
            <a:ext cx="4585063" cy="73085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dirty="0"/>
          </a:p>
        </p:txBody>
      </p:sp>
      <p:sp>
        <p:nvSpPr>
          <p:cNvPr id="3" name="TextBox 2"/>
          <p:cNvSpPr txBox="1"/>
          <p:nvPr/>
        </p:nvSpPr>
        <p:spPr>
          <a:xfrm>
            <a:off x="4000500" y="285749"/>
            <a:ext cx="4129087" cy="461665"/>
          </a:xfrm>
          <a:prstGeom prst="rect">
            <a:avLst/>
          </a:prstGeom>
          <a:noFill/>
        </p:spPr>
        <p:txBody>
          <a:bodyPr wrap="square" rtlCol="0">
            <a:spAutoFit/>
          </a:bodyPr>
          <a:lstStyle/>
          <a:p>
            <a:pPr algn="ctr"/>
            <a:r>
              <a:rPr lang="en-US" sz="2400" b="1" dirty="0" smtClean="0">
                <a:latin typeface="Eras Demi ITC" panose="020B0805030504020804" pitchFamily="34" charset="0"/>
              </a:rPr>
              <a:t>USE CASE DIAGRAM</a:t>
            </a:r>
            <a:endParaRPr lang="en-US" b="1" dirty="0">
              <a:latin typeface="Eras Demi ITC" panose="020B08050305040208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61" y="1013628"/>
            <a:ext cx="11444292" cy="56610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7482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758834" y="200414"/>
            <a:ext cx="4585063" cy="73085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dirty="0"/>
          </a:p>
        </p:txBody>
      </p:sp>
      <p:sp>
        <p:nvSpPr>
          <p:cNvPr id="3" name="Rounded Rectangle 2"/>
          <p:cNvSpPr/>
          <p:nvPr/>
        </p:nvSpPr>
        <p:spPr>
          <a:xfrm>
            <a:off x="3754066" y="3596073"/>
            <a:ext cx="4585063" cy="73085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dirty="0"/>
          </a:p>
        </p:txBody>
      </p:sp>
      <p:sp>
        <p:nvSpPr>
          <p:cNvPr id="4" name="TextBox 3"/>
          <p:cNvSpPr txBox="1"/>
          <p:nvPr/>
        </p:nvSpPr>
        <p:spPr>
          <a:xfrm>
            <a:off x="4000500" y="342901"/>
            <a:ext cx="4129087" cy="461665"/>
          </a:xfrm>
          <a:prstGeom prst="rect">
            <a:avLst/>
          </a:prstGeom>
          <a:noFill/>
        </p:spPr>
        <p:txBody>
          <a:bodyPr wrap="square" rtlCol="0">
            <a:spAutoFit/>
          </a:bodyPr>
          <a:lstStyle/>
          <a:p>
            <a:pPr algn="ctr"/>
            <a:r>
              <a:rPr lang="en-US" sz="2400" b="1" dirty="0" smtClean="0">
                <a:latin typeface="Eras Demi ITC" panose="020B0805030504020804" pitchFamily="34" charset="0"/>
              </a:rPr>
              <a:t>DEPENDENCIES</a:t>
            </a:r>
            <a:endParaRPr lang="en-US" sz="2400" b="1" dirty="0">
              <a:latin typeface="Eras Demi ITC" panose="020B0805030504020804" pitchFamily="34" charset="0"/>
            </a:endParaRPr>
          </a:p>
        </p:txBody>
      </p:sp>
      <p:sp>
        <p:nvSpPr>
          <p:cNvPr id="5" name="TextBox 4"/>
          <p:cNvSpPr txBox="1"/>
          <p:nvPr/>
        </p:nvSpPr>
        <p:spPr>
          <a:xfrm>
            <a:off x="3995732" y="3738567"/>
            <a:ext cx="4129087" cy="461665"/>
          </a:xfrm>
          <a:prstGeom prst="rect">
            <a:avLst/>
          </a:prstGeom>
          <a:noFill/>
        </p:spPr>
        <p:txBody>
          <a:bodyPr wrap="square" rtlCol="0">
            <a:spAutoFit/>
          </a:bodyPr>
          <a:lstStyle/>
          <a:p>
            <a:pPr algn="ctr"/>
            <a:r>
              <a:rPr lang="en-US" sz="2400" b="1" dirty="0" smtClean="0">
                <a:latin typeface="Eras Demi ITC" panose="020B0805030504020804" pitchFamily="34" charset="0"/>
              </a:rPr>
              <a:t>SHOW STOPPER</a:t>
            </a:r>
            <a:endParaRPr lang="en-US" b="1" dirty="0">
              <a:latin typeface="Eras Demi ITC" panose="020B0805030504020804" pitchFamily="34" charset="0"/>
            </a:endParaRPr>
          </a:p>
        </p:txBody>
      </p:sp>
      <p:sp>
        <p:nvSpPr>
          <p:cNvPr id="6" name="TextBox 5"/>
          <p:cNvSpPr txBox="1"/>
          <p:nvPr/>
        </p:nvSpPr>
        <p:spPr>
          <a:xfrm>
            <a:off x="142875" y="1109936"/>
            <a:ext cx="11887199" cy="2123658"/>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solidFill>
                  <a:schemeClr val="accent1">
                    <a:lumMod val="40000"/>
                    <a:lumOff val="60000"/>
                  </a:schemeClr>
                </a:solidFill>
              </a:rPr>
              <a:t>Our </a:t>
            </a:r>
            <a:r>
              <a:rPr lang="en-IN" sz="2200" dirty="0">
                <a:solidFill>
                  <a:schemeClr val="accent1">
                    <a:lumMod val="40000"/>
                    <a:lumOff val="60000"/>
                  </a:schemeClr>
                </a:solidFill>
              </a:rPr>
              <a:t>project solution is very much reliant on the </a:t>
            </a:r>
            <a:r>
              <a:rPr lang="en-IN" sz="2200" dirty="0" smtClean="0">
                <a:solidFill>
                  <a:schemeClr val="accent1">
                    <a:lumMod val="40000"/>
                    <a:lumOff val="60000"/>
                  </a:schemeClr>
                </a:solidFill>
              </a:rPr>
              <a:t>Alumni interest. The Alumni should have enthusiasm and willingness to register themselves on the System.</a:t>
            </a:r>
          </a:p>
          <a:p>
            <a:pPr marL="285750" indent="-285750">
              <a:buFont typeface="Arial" panose="020B0604020202020204" pitchFamily="34" charset="0"/>
              <a:buChar char="•"/>
            </a:pPr>
            <a:r>
              <a:rPr lang="en-IN" sz="2200" dirty="0" smtClean="0">
                <a:solidFill>
                  <a:schemeClr val="accent1">
                    <a:lumMod val="40000"/>
                    <a:lumOff val="60000"/>
                  </a:schemeClr>
                </a:solidFill>
              </a:rPr>
              <a:t>The system will effective only when Users will be active. Alumni should check their account frequently. Also they have to update their status over time.</a:t>
            </a:r>
          </a:p>
          <a:p>
            <a:pPr marL="285750" indent="-285750">
              <a:buFont typeface="Arial" panose="020B0604020202020204" pitchFamily="34" charset="0"/>
              <a:buChar char="•"/>
            </a:pPr>
            <a:r>
              <a:rPr lang="en-US" sz="2200" dirty="0" smtClean="0">
                <a:solidFill>
                  <a:schemeClr val="accent1">
                    <a:lumMod val="40000"/>
                    <a:lumOff val="60000"/>
                  </a:schemeClr>
                </a:solidFill>
              </a:rPr>
              <a:t>This Tracking system will be beneficial, if Alumni update their right profile, workplace, job information and location.</a:t>
            </a:r>
            <a:endParaRPr lang="en-IN" sz="2200" dirty="0" smtClean="0">
              <a:solidFill>
                <a:schemeClr val="accent1">
                  <a:lumMod val="40000"/>
                  <a:lumOff val="60000"/>
                </a:schemeClr>
              </a:solidFill>
            </a:endParaRPr>
          </a:p>
        </p:txBody>
      </p:sp>
      <p:sp>
        <p:nvSpPr>
          <p:cNvPr id="7" name="TextBox 6"/>
          <p:cNvSpPr txBox="1"/>
          <p:nvPr/>
        </p:nvSpPr>
        <p:spPr>
          <a:xfrm>
            <a:off x="138111" y="4519893"/>
            <a:ext cx="11887199" cy="1446550"/>
          </a:xfrm>
          <a:prstGeom prst="rect">
            <a:avLst/>
          </a:prstGeom>
          <a:noFill/>
        </p:spPr>
        <p:txBody>
          <a:bodyPr wrap="square" rtlCol="0">
            <a:spAutoFit/>
          </a:bodyPr>
          <a:lstStyle/>
          <a:p>
            <a:pPr marL="285750" indent="-285750">
              <a:buFont typeface="Arial" panose="020B0604020202020204" pitchFamily="34" charset="0"/>
              <a:buChar char="•"/>
            </a:pPr>
            <a:r>
              <a:rPr lang="en-US" sz="2200" b="1" dirty="0" smtClean="0">
                <a:solidFill>
                  <a:schemeClr val="accent1">
                    <a:lumMod val="40000"/>
                    <a:lumOff val="60000"/>
                  </a:schemeClr>
                </a:solidFill>
              </a:rPr>
              <a:t>AWARENESS: - </a:t>
            </a:r>
            <a:r>
              <a:rPr lang="en-US" sz="2200" dirty="0" smtClean="0">
                <a:solidFill>
                  <a:schemeClr val="accent1">
                    <a:lumMod val="40000"/>
                    <a:lumOff val="60000"/>
                  </a:schemeClr>
                </a:solidFill>
              </a:rPr>
              <a:t>If graduates will not aware about this system then this will be a problem for system functioning. This is Institute responsibility to aware their Alumni.</a:t>
            </a:r>
          </a:p>
          <a:p>
            <a:pPr marL="285750" indent="-285750">
              <a:buFont typeface="Arial" panose="020B0604020202020204" pitchFamily="34" charset="0"/>
              <a:buChar char="•"/>
            </a:pPr>
            <a:r>
              <a:rPr lang="en-US" sz="2200" b="1" dirty="0" smtClean="0">
                <a:solidFill>
                  <a:schemeClr val="accent1">
                    <a:lumMod val="40000"/>
                    <a:lumOff val="60000"/>
                  </a:schemeClr>
                </a:solidFill>
              </a:rPr>
              <a:t>RECORDS: - </a:t>
            </a:r>
            <a:r>
              <a:rPr lang="en-US" sz="2200" dirty="0" smtClean="0">
                <a:solidFill>
                  <a:schemeClr val="accent1">
                    <a:lumMod val="40000"/>
                    <a:lumOff val="60000"/>
                  </a:schemeClr>
                </a:solidFill>
              </a:rPr>
              <a:t>If an institute doesn’t have a proper record of their graduate students then this system will not work in a successive way.</a:t>
            </a:r>
            <a:endParaRPr lang="en-US" sz="2200" b="1"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documentManagement/types"/>
    <ds:schemaRef ds:uri="http://purl.org/dc/dcmitype/"/>
    <ds:schemaRef ds:uri="71af3243-3dd4-4a8d-8c0d-dd76da1f02a5"/>
    <ds:schemaRef ds:uri="http://purl.org/dc/terms/"/>
    <ds:schemaRef ds:uri="http://www.w3.org/XML/1998/namespace"/>
    <ds:schemaRef ds:uri="http://purl.org/dc/elements/1.1/"/>
    <ds:schemaRef ds:uri="16c05727-aa75-4e4a-9b5f-8a80a116589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851</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Eras Demi ITC</vt:lpstr>
      <vt:lpstr>Celestial</vt:lpstr>
      <vt:lpstr>Ministry/ organization name: - state Government/ government of goa problem statement: - alumni tracking system team name: - Shadow crew team leader name: - rishav Thakur college code: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2020-01-17T07:56:11Z</dcterms:created>
  <dcterms:modified xsi:type="dcterms:W3CDTF">2020-01-18T10:26:15Z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