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9"/>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8" r:id="rId17"/>
    <p:sldId id="279" r:id="rId18"/>
    <p:sldId id="272" r:id="rId19"/>
    <p:sldId id="273" r:id="rId20"/>
    <p:sldId id="274" r:id="rId21"/>
    <p:sldId id="277" r:id="rId22"/>
    <p:sldId id="280" r:id="rId23"/>
    <p:sldId id="281" r:id="rId24"/>
    <p:sldId id="282" r:id="rId25"/>
    <p:sldId id="283" r:id="rId26"/>
    <p:sldId id="284" r:id="rId27"/>
    <p:sldId id="285" r:id="rId28"/>
    <p:sldId id="275" r:id="rId29"/>
    <p:sldId id="276" r:id="rId30"/>
    <p:sldId id="286" r:id="rId31"/>
    <p:sldId id="287" r:id="rId32"/>
    <p:sldId id="288" r:id="rId33"/>
    <p:sldId id="289" r:id="rId34"/>
    <p:sldId id="290" r:id="rId35"/>
    <p:sldId id="291" r:id="rId36"/>
    <p:sldId id="292" r:id="rId37"/>
    <p:sldId id="293" r:id="rId38"/>
  </p:sldIdLst>
  <p:sldSz cx="9144000" cy="5143500" type="screen16x9"/>
  <p:notesSz cx="6858000" cy="9144000"/>
  <p:embeddedFontLst>
    <p:embeddedFont>
      <p:font typeface="Montserrat"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A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32" autoAdjust="0"/>
  </p:normalViewPr>
  <p:slideViewPr>
    <p:cSldViewPr snapToGrid="0">
      <p:cViewPr varScale="1">
        <p:scale>
          <a:sx n="85" d="100"/>
          <a:sy n="85" d="100"/>
        </p:scale>
        <p:origin x="740"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5.xml"/><Relationship Id="rId4" Type="http://schemas.openxmlformats.org/officeDocument/2006/relationships/image" Target="../media/image19.JPG"/></Relationships>
</file>

<file path=ppt/slides/_rels/slide18.xml.rels><?xml version="1.0" encoding="UTF-8" standalone="yes"?>
<Relationships xmlns="http://schemas.openxmlformats.org/package/2006/relationships"><Relationship Id="rId3" Type="http://schemas.openxmlformats.org/officeDocument/2006/relationships/hyperlink" Target="https://www.techtarget.com/whatis/definition/algorithm" TargetMode="External"/><Relationship Id="rId2" Type="http://schemas.openxmlformats.org/officeDocument/2006/relationships/hyperlink" Target="https://www.techtarget.com/searchenterpriseai/definition/AI-Artificial-Intelligenc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2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5.xml"/><Relationship Id="rId4" Type="http://schemas.openxmlformats.org/officeDocument/2006/relationships/image" Target="../media/image25.JPG"/></Relationships>
</file>

<file path=ppt/slides/_rels/slide2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5.xml"/><Relationship Id="rId4" Type="http://schemas.openxmlformats.org/officeDocument/2006/relationships/image" Target="../media/image28.JPG"/></Relationships>
</file>

<file path=ppt/slides/_rels/slide2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5.xml"/><Relationship Id="rId4" Type="http://schemas.openxmlformats.org/officeDocument/2006/relationships/image" Target="../media/image31.JPG"/></Relationships>
</file>

<file path=ppt/slides/_rels/slide25.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5.xml"/><Relationship Id="rId4" Type="http://schemas.openxmlformats.org/officeDocument/2006/relationships/image" Target="../media/image34.JPG"/></Relationships>
</file>

<file path=ppt/slides/_rels/slide26.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5.xml"/><Relationship Id="rId4" Type="http://schemas.openxmlformats.org/officeDocument/2006/relationships/image" Target="../media/image37.JPG"/></Relationships>
</file>

<file path=ppt/slides/_rels/slide27.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5.xml"/><Relationship Id="rId4" Type="http://schemas.openxmlformats.org/officeDocument/2006/relationships/image" Target="../media/image4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41.JPG"/><Relationship Id="rId1" Type="http://schemas.openxmlformats.org/officeDocument/2006/relationships/slideLayout" Target="../slideLayouts/slideLayout5.xml"/><Relationship Id="rId4" Type="http://schemas.openxmlformats.org/officeDocument/2006/relationships/image" Target="../media/image43.JPG"/></Relationships>
</file>

<file path=ppt/slides/_rels/slide31.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image" Target="../media/image44.JPG"/><Relationship Id="rId1" Type="http://schemas.openxmlformats.org/officeDocument/2006/relationships/slideLayout" Target="../slideLayouts/slideLayout5.xml"/><Relationship Id="rId4" Type="http://schemas.openxmlformats.org/officeDocument/2006/relationships/image" Target="../media/image46.JPG"/></Relationships>
</file>

<file path=ppt/slides/_rels/slide32.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47.JPG"/><Relationship Id="rId1" Type="http://schemas.openxmlformats.org/officeDocument/2006/relationships/slideLayout" Target="../slideLayouts/slideLayout5.xml"/><Relationship Id="rId4" Type="http://schemas.openxmlformats.org/officeDocument/2006/relationships/image" Target="../media/image49.JPG"/></Relationships>
</file>

<file path=ppt/slides/_rels/slide33.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image" Target="../media/image50.JPG"/><Relationship Id="rId1" Type="http://schemas.openxmlformats.org/officeDocument/2006/relationships/slideLayout" Target="../slideLayouts/slideLayout5.xml"/><Relationship Id="rId4" Type="http://schemas.openxmlformats.org/officeDocument/2006/relationships/image" Target="../media/image52.JPG"/></Relationships>
</file>

<file path=ppt/slides/_rels/slide34.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3.JPG"/><Relationship Id="rId1" Type="http://schemas.openxmlformats.org/officeDocument/2006/relationships/slideLayout" Target="../slideLayouts/slideLayout5.xml"/><Relationship Id="rId4" Type="http://schemas.openxmlformats.org/officeDocument/2006/relationships/image" Target="../media/image55.JPG"/></Relationships>
</file>

<file path=ppt/slides/_rels/slide35.xml.rels><?xml version="1.0" encoding="UTF-8" standalone="yes"?>
<Relationships xmlns="http://schemas.openxmlformats.org/package/2006/relationships"><Relationship Id="rId3" Type="http://schemas.openxmlformats.org/officeDocument/2006/relationships/image" Target="../media/image57.JPG"/><Relationship Id="rId2" Type="http://schemas.openxmlformats.org/officeDocument/2006/relationships/image" Target="../media/image56.JPG"/><Relationship Id="rId1" Type="http://schemas.openxmlformats.org/officeDocument/2006/relationships/slideLayout" Target="../slideLayouts/slideLayout5.xml"/><Relationship Id="rId4" Type="http://schemas.openxmlformats.org/officeDocument/2006/relationships/image" Target="../media/image58.JPG"/></Relationships>
</file>

<file path=ppt/slides/_rels/slide36.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image" Target="../media/image59.JPG"/><Relationship Id="rId1" Type="http://schemas.openxmlformats.org/officeDocument/2006/relationships/slideLayout" Target="../slideLayouts/slideLayout5.xml"/><Relationship Id="rId4" Type="http://schemas.openxmlformats.org/officeDocument/2006/relationships/image" Target="../media/image6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r>
              <a:rPr lang="en-US" sz="4400" b="1" dirty="0" smtClean="0">
                <a:latin typeface="Arial" panose="020B0604020202020204" pitchFamily="34" charset="0"/>
                <a:cs typeface="Arial" panose="020B0604020202020204" pitchFamily="34" charset="0"/>
              </a:rPr>
              <a:t>Supervised </a:t>
            </a:r>
            <a:r>
              <a:rPr lang="en-US" sz="4400" b="1" dirty="0">
                <a:latin typeface="Arial" panose="020B0604020202020204" pitchFamily="34" charset="0"/>
                <a:cs typeface="Arial" panose="020B0604020202020204" pitchFamily="34" charset="0"/>
              </a:rPr>
              <a:t>ML - Classification</a:t>
            </a:r>
            <a:r>
              <a:rPr lang="en-US" b="1" dirty="0"/>
              <a:t/>
            </a:r>
            <a:br>
              <a:rPr lang="en-US" b="1" dirty="0"/>
            </a:br>
            <a:r>
              <a:rPr lang="en-GB" sz="3200" b="1" dirty="0">
                <a:solidFill>
                  <a:schemeClr val="lt1"/>
                </a:solidFill>
                <a:latin typeface="Montserrat"/>
                <a:ea typeface="Montserrat"/>
                <a:cs typeface="Montserrat"/>
                <a:sym typeface="Montserrat"/>
              </a:rPr>
              <a:t>Credit Card Default </a:t>
            </a:r>
            <a:r>
              <a:rPr lang="en-GB" sz="3200" b="1" dirty="0" smtClean="0">
                <a:solidFill>
                  <a:schemeClr val="lt1"/>
                </a:solidFill>
                <a:latin typeface="Montserrat"/>
                <a:ea typeface="Montserrat"/>
                <a:cs typeface="Montserrat"/>
                <a:sym typeface="Montserrat"/>
              </a:rPr>
              <a:t>Prediction</a:t>
            </a:r>
            <a:br>
              <a:rPr lang="en-GB" sz="3200" b="1" dirty="0" smtClean="0">
                <a:solidFill>
                  <a:schemeClr val="lt1"/>
                </a:solidFill>
                <a:latin typeface="Montserrat"/>
                <a:ea typeface="Montserrat"/>
                <a:cs typeface="Montserrat"/>
                <a:sym typeface="Montserrat"/>
              </a:rPr>
            </a:br>
            <a:r>
              <a:rPr lang="en-GB" sz="3200" b="1" dirty="0">
                <a:solidFill>
                  <a:schemeClr val="lt1"/>
                </a:solidFill>
                <a:latin typeface="Montserrat"/>
                <a:ea typeface="Montserrat"/>
                <a:cs typeface="Montserrat"/>
                <a:sym typeface="Montserrat"/>
              </a:rPr>
              <a:t/>
            </a:r>
            <a:br>
              <a:rPr lang="en-GB" sz="3200" b="1" dirty="0">
                <a:solidFill>
                  <a:schemeClr val="lt1"/>
                </a:solidFill>
                <a:latin typeface="Montserrat"/>
                <a:ea typeface="Montserrat"/>
                <a:cs typeface="Montserrat"/>
                <a:sym typeface="Montserrat"/>
              </a:rPr>
            </a:br>
            <a:endParaRPr sz="32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807" y="0"/>
            <a:ext cx="8742359" cy="814149"/>
          </a:xfrm>
        </p:spPr>
        <p:txBody>
          <a:bodyPr/>
          <a:lstStyle/>
          <a:p>
            <a:r>
              <a:rPr lang="en-US" sz="2400" dirty="0" smtClean="0"/>
              <a:t>calculating </a:t>
            </a:r>
            <a:r>
              <a:rPr lang="en-US" sz="2400" b="1" dirty="0"/>
              <a:t>variance inflation factor</a:t>
            </a:r>
            <a:r>
              <a:rPr lang="en-US" sz="2400" dirty="0"/>
              <a:t> (VIF</a:t>
            </a:r>
            <a:r>
              <a:rPr lang="en-US" sz="2400" dirty="0" smtClean="0"/>
              <a:t>) and Tolerance for checking </a:t>
            </a:r>
            <a:r>
              <a:rPr lang="en-US" sz="2400" dirty="0" err="1" smtClean="0"/>
              <a:t>multicollinearity</a:t>
            </a:r>
            <a:endParaRPr lang="en-US" sz="2400" dirty="0"/>
          </a:p>
        </p:txBody>
      </p:sp>
      <p:sp>
        <p:nvSpPr>
          <p:cNvPr id="3" name="Text Placeholder 2"/>
          <p:cNvSpPr>
            <a:spLocks noGrp="1"/>
          </p:cNvSpPr>
          <p:nvPr>
            <p:ph type="body" idx="1"/>
          </p:nvPr>
        </p:nvSpPr>
        <p:spPr>
          <a:xfrm>
            <a:off x="111688" y="724635"/>
            <a:ext cx="7988452" cy="781256"/>
          </a:xfrm>
        </p:spPr>
        <p:txBody>
          <a:bodyPr/>
          <a:lstStyle/>
          <a:p>
            <a:pPr marL="114300" indent="0">
              <a:buNone/>
            </a:pPr>
            <a:r>
              <a:rPr lang="en-US" sz="1400" dirty="0" smtClean="0">
                <a:solidFill>
                  <a:schemeClr val="accent2"/>
                </a:solidFill>
              </a:rPr>
              <a:t>For any feature </a:t>
            </a:r>
            <a:r>
              <a:rPr lang="en-US" sz="1400" dirty="0" err="1" smtClean="0">
                <a:solidFill>
                  <a:schemeClr val="accent2"/>
                </a:solidFill>
              </a:rPr>
              <a:t>vif</a:t>
            </a:r>
            <a:r>
              <a:rPr lang="en-US" sz="1400" dirty="0" smtClean="0">
                <a:solidFill>
                  <a:schemeClr val="accent2"/>
                </a:solidFill>
              </a:rPr>
              <a:t> value should be less then 10 if its greater then 10 i.e.; its highly </a:t>
            </a:r>
            <a:r>
              <a:rPr lang="en-US" sz="1400" dirty="0" err="1" smtClean="0">
                <a:solidFill>
                  <a:schemeClr val="accent2"/>
                </a:solidFill>
              </a:rPr>
              <a:t>multicollinear</a:t>
            </a:r>
            <a:r>
              <a:rPr lang="en-US" sz="1400" dirty="0" smtClean="0">
                <a:solidFill>
                  <a:schemeClr val="accent2"/>
                </a:solidFill>
              </a:rPr>
              <a:t> with other feature . </a:t>
            </a:r>
            <a:endParaRPr lang="en-US" sz="1400" dirty="0">
              <a:solidFill>
                <a:schemeClr val="accent2"/>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186" y="1423446"/>
            <a:ext cx="2265908" cy="324772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7226" y="1420125"/>
            <a:ext cx="1888320" cy="316528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7140" y="1115534"/>
            <a:ext cx="1017356" cy="31741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2592" y="1115263"/>
            <a:ext cx="977122" cy="304862"/>
          </a:xfrm>
          <a:prstGeom prst="rect">
            <a:avLst/>
          </a:prstGeom>
        </p:spPr>
      </p:pic>
      <p:sp>
        <p:nvSpPr>
          <p:cNvPr id="8" name="TextBox 7"/>
          <p:cNvSpPr txBox="1"/>
          <p:nvPr/>
        </p:nvSpPr>
        <p:spPr>
          <a:xfrm>
            <a:off x="146807" y="4628661"/>
            <a:ext cx="8902852" cy="523220"/>
          </a:xfrm>
          <a:prstGeom prst="rect">
            <a:avLst/>
          </a:prstGeom>
          <a:noFill/>
        </p:spPr>
        <p:txBody>
          <a:bodyPr wrap="square" rtlCol="0">
            <a:spAutoFit/>
          </a:bodyPr>
          <a:lstStyle/>
          <a:p>
            <a:r>
              <a:rPr lang="en-US" dirty="0"/>
              <a:t>As from above chart we can see that some of features in data are </a:t>
            </a:r>
            <a:r>
              <a:rPr lang="en-US" dirty="0" err="1"/>
              <a:t>Multicollinear</a:t>
            </a:r>
            <a:r>
              <a:rPr lang="en-US" dirty="0"/>
              <a:t> such as </a:t>
            </a:r>
            <a:r>
              <a:rPr lang="en-US" b="1" dirty="0"/>
              <a:t>BILL_AMT1 , BILL_AMT2 , BILL_AMT3 , BILL_AMT4 , BILL_AMT5 , BILL_AMT6</a:t>
            </a:r>
            <a:endParaRPr lang="en-US" dirty="0"/>
          </a:p>
        </p:txBody>
      </p:sp>
    </p:spTree>
    <p:extLst>
      <p:ext uri="{BB962C8B-B14F-4D97-AF65-F5344CB8AC3E}">
        <p14:creationId xmlns:p14="http://schemas.microsoft.com/office/powerpoint/2010/main" val="37603352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Checking which sex is most in defaulter list</a:t>
            </a:r>
            <a:br>
              <a:rPr lang="en-US" b="1" dirty="0"/>
            </a:br>
            <a:endParaRPr lang="en-US" dirty="0"/>
          </a:p>
        </p:txBody>
      </p:sp>
      <p:sp>
        <p:nvSpPr>
          <p:cNvPr id="3" name="Text Placeholder 2"/>
          <p:cNvSpPr>
            <a:spLocks noGrp="1"/>
          </p:cNvSpPr>
          <p:nvPr>
            <p:ph type="body" idx="1"/>
          </p:nvPr>
        </p:nvSpPr>
        <p:spPr>
          <a:xfrm>
            <a:off x="311700" y="1221699"/>
            <a:ext cx="4575093" cy="2375940"/>
          </a:xfrm>
        </p:spPr>
        <p:txBody>
          <a:bodyPr/>
          <a:lstStyle/>
          <a:p>
            <a:r>
              <a:rPr lang="en-US" b="1" dirty="0">
                <a:solidFill>
                  <a:schemeClr val="accent2"/>
                </a:solidFill>
              </a:rPr>
              <a:t>1 = male; 2 = female</a:t>
            </a:r>
            <a:r>
              <a:rPr lang="en-US" dirty="0">
                <a:solidFill>
                  <a:schemeClr val="accent2"/>
                </a:solidFill>
              </a:rPr>
              <a:t> From graph its clear that female are more in defaulter list then male. Out of 18112 female , 3763 are in defaulter list and out of 11888 male ,2873 are in defaulter </a:t>
            </a:r>
            <a:r>
              <a:rPr lang="en-US" dirty="0" smtClean="0">
                <a:solidFill>
                  <a:schemeClr val="accent2"/>
                </a:solidFill>
              </a:rPr>
              <a:t>list.</a:t>
            </a:r>
            <a:r>
              <a:rPr lang="en-US" dirty="0">
                <a:solidFill>
                  <a:schemeClr val="accent2"/>
                </a:solidFill>
              </a:rPr>
              <a:t> </a:t>
            </a:r>
            <a:endParaRPr lang="en-US" dirty="0">
              <a:solidFill>
                <a:schemeClr val="accent2"/>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5848" y="1161736"/>
            <a:ext cx="3776451" cy="3177916"/>
          </a:xfrm>
          <a:prstGeom prst="rect">
            <a:avLst/>
          </a:prstGeom>
        </p:spPr>
      </p:pic>
    </p:spTree>
    <p:extLst>
      <p:ext uri="{BB962C8B-B14F-4D97-AF65-F5344CB8AC3E}">
        <p14:creationId xmlns:p14="http://schemas.microsoft.com/office/powerpoint/2010/main" val="1095658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Checking education level of defaulter</a:t>
            </a:r>
            <a:br>
              <a:rPr lang="en-US" b="1" dirty="0"/>
            </a:br>
            <a:endParaRPr lang="en-US" dirty="0"/>
          </a:p>
        </p:txBody>
      </p:sp>
      <p:sp>
        <p:nvSpPr>
          <p:cNvPr id="3" name="Text Placeholder 2"/>
          <p:cNvSpPr>
            <a:spLocks noGrp="1"/>
          </p:cNvSpPr>
          <p:nvPr>
            <p:ph type="body" idx="1"/>
          </p:nvPr>
        </p:nvSpPr>
        <p:spPr>
          <a:xfrm>
            <a:off x="311700" y="1152474"/>
            <a:ext cx="3758130" cy="3846745"/>
          </a:xfrm>
        </p:spPr>
        <p:txBody>
          <a:bodyPr/>
          <a:lstStyle/>
          <a:p>
            <a:pPr marL="114300" indent="0">
              <a:buNone/>
            </a:pPr>
            <a:r>
              <a:rPr lang="en-US" sz="1600" b="1" dirty="0">
                <a:solidFill>
                  <a:schemeClr val="accent2"/>
                </a:solidFill>
              </a:rPr>
              <a:t>1 = graduate school; 2 = university; 3 = high school; 4 = others</a:t>
            </a:r>
            <a:r>
              <a:rPr lang="en-US" dirty="0">
                <a:solidFill>
                  <a:schemeClr val="accent2"/>
                </a:solidFill>
              </a:rPr>
              <a:t> From graph its clear that University students are most defaulter . Out of 14030 University student , 3330 are in defaulter list . Out of 10585 Graduate student , 2036 are in defaulter list . And out of 4917 high school student , 1237 are in defaulter list.</a:t>
            </a:r>
            <a:endParaRPr lang="en-US" dirty="0">
              <a:solidFill>
                <a:schemeClr val="accent2"/>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9830" y="1152475"/>
            <a:ext cx="4918430" cy="3416400"/>
          </a:xfrm>
          <a:prstGeom prst="rect">
            <a:avLst/>
          </a:prstGeom>
        </p:spPr>
      </p:pic>
    </p:spTree>
    <p:extLst>
      <p:ext uri="{BB962C8B-B14F-4D97-AF65-F5344CB8AC3E}">
        <p14:creationId xmlns:p14="http://schemas.microsoft.com/office/powerpoint/2010/main" val="23268364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Checking defaulter on basis of marital status</a:t>
            </a:r>
            <a:br>
              <a:rPr lang="en-US" b="1" dirty="0"/>
            </a:br>
            <a:endParaRPr lang="en-US" dirty="0"/>
          </a:p>
        </p:txBody>
      </p:sp>
      <p:sp>
        <p:nvSpPr>
          <p:cNvPr id="3" name="Text Placeholder 2"/>
          <p:cNvSpPr>
            <a:spLocks noGrp="1"/>
          </p:cNvSpPr>
          <p:nvPr>
            <p:ph type="body" idx="1"/>
          </p:nvPr>
        </p:nvSpPr>
        <p:spPr>
          <a:xfrm>
            <a:off x="311700" y="1152475"/>
            <a:ext cx="4110398" cy="3554274"/>
          </a:xfrm>
        </p:spPr>
        <p:txBody>
          <a:bodyPr/>
          <a:lstStyle/>
          <a:p>
            <a:pPr marL="114300" indent="0">
              <a:buNone/>
            </a:pPr>
            <a:r>
              <a:rPr lang="en-US" b="1" dirty="0">
                <a:solidFill>
                  <a:schemeClr val="accent2"/>
                </a:solidFill>
              </a:rPr>
              <a:t>1 = married; 2 = single; 3 = others</a:t>
            </a:r>
            <a:r>
              <a:rPr lang="en-US" dirty="0">
                <a:solidFill>
                  <a:schemeClr val="accent2"/>
                </a:solidFill>
              </a:rPr>
              <a:t> . We can see from above graph that unmarried person are most in defaulter list . out of 15964 single person , 3341 are on defaulter list . out of 13659 married person , 3206 are in defaulter list </a:t>
            </a:r>
            <a:endParaRPr lang="en-US" dirty="0">
              <a:solidFill>
                <a:schemeClr val="accent2"/>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4000" y="1152474"/>
            <a:ext cx="5028104" cy="3419526"/>
          </a:xfrm>
          <a:prstGeom prst="rect">
            <a:avLst/>
          </a:prstGeom>
        </p:spPr>
      </p:pic>
    </p:spTree>
    <p:extLst>
      <p:ext uri="{BB962C8B-B14F-4D97-AF65-F5344CB8AC3E}">
        <p14:creationId xmlns:p14="http://schemas.microsoft.com/office/powerpoint/2010/main" val="1587476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Checking defaulter on basis of their ages</a:t>
            </a:r>
          </a:p>
        </p:txBody>
      </p:sp>
      <p:sp>
        <p:nvSpPr>
          <p:cNvPr id="3" name="Text Placeholder 2"/>
          <p:cNvSpPr>
            <a:spLocks noGrp="1"/>
          </p:cNvSpPr>
          <p:nvPr>
            <p:ph type="body" idx="1"/>
          </p:nvPr>
        </p:nvSpPr>
        <p:spPr>
          <a:xfrm>
            <a:off x="311700" y="1152476"/>
            <a:ext cx="4027952" cy="3022286"/>
          </a:xfrm>
        </p:spPr>
        <p:txBody>
          <a:bodyPr/>
          <a:lstStyle/>
          <a:p>
            <a:pPr marL="114300" indent="0">
              <a:buNone/>
            </a:pPr>
            <a:r>
              <a:rPr lang="en-US" dirty="0">
                <a:solidFill>
                  <a:schemeClr val="accent2"/>
                </a:solidFill>
              </a:rPr>
              <a:t>From above graph we can conclude that maximum of defaulters are from age 25-30 </a:t>
            </a:r>
            <a:r>
              <a:rPr lang="en-US" dirty="0" smtClean="0">
                <a:solidFill>
                  <a:schemeClr val="accent2"/>
                </a:solidFill>
              </a:rPr>
              <a:t>years </a:t>
            </a:r>
            <a:r>
              <a:rPr lang="en-US" dirty="0">
                <a:solidFill>
                  <a:schemeClr val="accent2"/>
                </a:solidFill>
              </a:rPr>
              <a:t>and some are from 30-40 </a:t>
            </a:r>
            <a:r>
              <a:rPr lang="en-US" dirty="0" smtClean="0">
                <a:solidFill>
                  <a:schemeClr val="accent2"/>
                </a:solidFill>
              </a:rPr>
              <a:t>years </a:t>
            </a:r>
            <a:r>
              <a:rPr lang="en-US" dirty="0">
                <a:solidFill>
                  <a:schemeClr val="accent2"/>
                </a:solidFill>
              </a:rPr>
              <a:t>. We can also assume that young people are more often to be a defaulter. As they can be unemployed or can have low income and they spend more money .</a:t>
            </a:r>
            <a:endParaRPr lang="en-US" dirty="0">
              <a:solidFill>
                <a:schemeClr val="accent2"/>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4564" y="1152475"/>
            <a:ext cx="4669436" cy="3242988"/>
          </a:xfrm>
          <a:prstGeom prst="rect">
            <a:avLst/>
          </a:prstGeom>
        </p:spPr>
      </p:pic>
    </p:spTree>
    <p:extLst>
      <p:ext uri="{BB962C8B-B14F-4D97-AF65-F5344CB8AC3E}">
        <p14:creationId xmlns:p14="http://schemas.microsoft.com/office/powerpoint/2010/main" val="1305716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833" y="149903"/>
            <a:ext cx="8577467" cy="749508"/>
          </a:xfrm>
        </p:spPr>
        <p:txBody>
          <a:bodyPr/>
          <a:lstStyle/>
          <a:p>
            <a:r>
              <a:rPr lang="en-US" sz="2000" b="1" dirty="0"/>
              <a:t>Checking LIMIT BALANCE HISTOGRAM BY TYPE OF CREDIT CARD</a:t>
            </a:r>
            <a:br>
              <a:rPr lang="en-US" sz="2000" b="1" dirty="0"/>
            </a:br>
            <a:endParaRPr lang="en-US" sz="2000" dirty="0"/>
          </a:p>
        </p:txBody>
      </p:sp>
      <p:sp>
        <p:nvSpPr>
          <p:cNvPr id="3" name="Text Placeholder 2"/>
          <p:cNvSpPr>
            <a:spLocks noGrp="1"/>
          </p:cNvSpPr>
          <p:nvPr>
            <p:ph type="body" idx="1"/>
          </p:nvPr>
        </p:nvSpPr>
        <p:spPr>
          <a:xfrm>
            <a:off x="311700" y="899411"/>
            <a:ext cx="3953002" cy="2495861"/>
          </a:xfrm>
        </p:spPr>
        <p:txBody>
          <a:bodyPr/>
          <a:lstStyle/>
          <a:p>
            <a:pPr marL="114300" indent="0">
              <a:buNone/>
            </a:pPr>
            <a:r>
              <a:rPr lang="en-US" dirty="0">
                <a:solidFill>
                  <a:schemeClr val="accent2"/>
                </a:solidFill>
              </a:rPr>
              <a:t>From </a:t>
            </a:r>
            <a:r>
              <a:rPr lang="en-US" dirty="0" smtClean="0">
                <a:solidFill>
                  <a:schemeClr val="accent2"/>
                </a:solidFill>
              </a:rPr>
              <a:t>beside </a:t>
            </a:r>
            <a:r>
              <a:rPr lang="en-US" dirty="0">
                <a:solidFill>
                  <a:schemeClr val="accent2"/>
                </a:solidFill>
              </a:rPr>
              <a:t>graph we can say that whose balance limit is </a:t>
            </a:r>
            <a:r>
              <a:rPr lang="en-US" dirty="0" smtClean="0">
                <a:solidFill>
                  <a:schemeClr val="accent2"/>
                </a:solidFill>
              </a:rPr>
              <a:t>up to </a:t>
            </a:r>
            <a:r>
              <a:rPr lang="en-US" dirty="0">
                <a:solidFill>
                  <a:schemeClr val="accent2"/>
                </a:solidFill>
              </a:rPr>
              <a:t>100000 are more defaulter . While whose limit is </a:t>
            </a:r>
            <a:r>
              <a:rPr lang="en-US" dirty="0" smtClean="0">
                <a:solidFill>
                  <a:schemeClr val="accent2"/>
                </a:solidFill>
              </a:rPr>
              <a:t>up to </a:t>
            </a:r>
            <a:r>
              <a:rPr lang="en-US" dirty="0">
                <a:solidFill>
                  <a:schemeClr val="accent2"/>
                </a:solidFill>
              </a:rPr>
              <a:t>20000-500000 are lesser in defaulter list.</a:t>
            </a:r>
            <a:endParaRPr lang="en-US" dirty="0">
              <a:solidFill>
                <a:schemeClr val="accent2"/>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9601" y="844914"/>
            <a:ext cx="4897792" cy="3629649"/>
          </a:xfrm>
          <a:prstGeom prst="rect">
            <a:avLst/>
          </a:prstGeom>
        </p:spPr>
      </p:pic>
    </p:spTree>
    <p:extLst>
      <p:ext uri="{BB962C8B-B14F-4D97-AF65-F5344CB8AC3E}">
        <p14:creationId xmlns:p14="http://schemas.microsoft.com/office/powerpoint/2010/main" val="33718421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70074"/>
            <a:ext cx="8520600" cy="572700"/>
          </a:xfrm>
        </p:spPr>
        <p:txBody>
          <a:bodyPr/>
          <a:lstStyle/>
          <a:p>
            <a:r>
              <a:rPr lang="en-US" dirty="0" smtClean="0"/>
              <a:t>Different types of Data</a:t>
            </a:r>
            <a:endParaRPr lang="en-US" dirty="0"/>
          </a:p>
        </p:txBody>
      </p:sp>
      <p:sp>
        <p:nvSpPr>
          <p:cNvPr id="3" name="TextBox 2"/>
          <p:cNvSpPr txBox="1"/>
          <p:nvPr/>
        </p:nvSpPr>
        <p:spPr>
          <a:xfrm>
            <a:off x="232347" y="1229194"/>
            <a:ext cx="8679305" cy="2308324"/>
          </a:xfrm>
          <a:prstGeom prst="rect">
            <a:avLst/>
          </a:prstGeom>
          <a:noFill/>
        </p:spPr>
        <p:txBody>
          <a:bodyPr wrap="square" rtlCol="0">
            <a:spAutoFit/>
          </a:bodyPr>
          <a:lstStyle/>
          <a:p>
            <a:r>
              <a:rPr lang="en-US" sz="1600" dirty="0" smtClean="0"/>
              <a:t>1 . The given data as it is .</a:t>
            </a:r>
          </a:p>
          <a:p>
            <a:endParaRPr lang="en-US" sz="1600" dirty="0" smtClean="0"/>
          </a:p>
          <a:p>
            <a:r>
              <a:rPr lang="en-US" sz="1600" dirty="0" smtClean="0"/>
              <a:t>2 .  Standardized data by using </a:t>
            </a:r>
            <a:r>
              <a:rPr lang="en-US" sz="1600" dirty="0" err="1" smtClean="0"/>
              <a:t>SandardScaler</a:t>
            </a:r>
            <a:r>
              <a:rPr lang="en-US" sz="1600" dirty="0" smtClean="0"/>
              <a:t> from </a:t>
            </a:r>
            <a:r>
              <a:rPr lang="en-US" sz="1600" dirty="0" err="1" smtClean="0"/>
              <a:t>skearn</a:t>
            </a:r>
            <a:endParaRPr lang="en-US" sz="1600" dirty="0" smtClean="0"/>
          </a:p>
          <a:p>
            <a:r>
              <a:rPr lang="en-US" sz="1600" dirty="0" smtClean="0"/>
              <a:t>	Standardizing </a:t>
            </a:r>
            <a:r>
              <a:rPr lang="en-US" sz="1600" dirty="0"/>
              <a:t>a dataset involves rescaling the distribution of values so that the </a:t>
            </a:r>
            <a:r>
              <a:rPr lang="en-US" sz="1600" dirty="0" smtClean="0"/>
              <a:t>	mean </a:t>
            </a:r>
            <a:r>
              <a:rPr lang="en-US" sz="1600" dirty="0"/>
              <a:t>of </a:t>
            </a:r>
            <a:r>
              <a:rPr lang="en-US" sz="1600" dirty="0" smtClean="0"/>
              <a:t>	observed values  is </a:t>
            </a:r>
            <a:r>
              <a:rPr lang="en-US" sz="1600" dirty="0"/>
              <a:t>0 and the standard deviation is 1</a:t>
            </a:r>
            <a:r>
              <a:rPr lang="en-US" sz="1600" dirty="0" smtClean="0"/>
              <a:t>.</a:t>
            </a:r>
            <a:endParaRPr lang="en-US" sz="1600" dirty="0"/>
          </a:p>
          <a:p>
            <a:endParaRPr lang="en-US" sz="1600" dirty="0" smtClean="0"/>
          </a:p>
          <a:p>
            <a:pPr marL="342900" indent="-342900">
              <a:buAutoNum type="arabicPeriod" startAt="3"/>
            </a:pPr>
            <a:r>
              <a:rPr lang="en-US" sz="1600" dirty="0" smtClean="0"/>
              <a:t>Normalizing Data by using </a:t>
            </a:r>
            <a:r>
              <a:rPr lang="en-US" sz="1600" dirty="0" err="1" smtClean="0"/>
              <a:t>MinMaxScaler</a:t>
            </a:r>
            <a:r>
              <a:rPr lang="en-US" sz="1600" dirty="0" smtClean="0"/>
              <a:t> 	</a:t>
            </a:r>
          </a:p>
          <a:p>
            <a:r>
              <a:rPr lang="en-US" sz="1600" dirty="0"/>
              <a:t>	</a:t>
            </a:r>
            <a:r>
              <a:rPr lang="en-US" sz="1600" dirty="0" smtClean="0"/>
              <a:t> </a:t>
            </a:r>
            <a:r>
              <a:rPr lang="en-US" sz="1600" dirty="0"/>
              <a:t>Normalization is a rescaling of the data from the original range so that all values are </a:t>
            </a:r>
            <a:r>
              <a:rPr lang="en-US" sz="1600" dirty="0" smtClean="0"/>
              <a:t>	within the new </a:t>
            </a:r>
            <a:r>
              <a:rPr lang="en-US" sz="1600" dirty="0"/>
              <a:t>range of 0 and 1.</a:t>
            </a:r>
            <a:endParaRPr lang="en-US" sz="1600" dirty="0"/>
          </a:p>
        </p:txBody>
      </p:sp>
    </p:spTree>
    <p:extLst>
      <p:ext uri="{BB962C8B-B14F-4D97-AF65-F5344CB8AC3E}">
        <p14:creationId xmlns:p14="http://schemas.microsoft.com/office/powerpoint/2010/main" val="32810849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of all types of data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00" y="1256104"/>
            <a:ext cx="4035448" cy="1434630"/>
          </a:xfrm>
          <a:prstGeom prst="rect">
            <a:avLst/>
          </a:prstGeom>
        </p:spPr>
      </p:pic>
      <p:sp>
        <p:nvSpPr>
          <p:cNvPr id="5" name="TextBox 4"/>
          <p:cNvSpPr txBox="1"/>
          <p:nvPr/>
        </p:nvSpPr>
        <p:spPr>
          <a:xfrm>
            <a:off x="1798821" y="2840235"/>
            <a:ext cx="2975547" cy="338554"/>
          </a:xfrm>
          <a:prstGeom prst="rect">
            <a:avLst/>
          </a:prstGeom>
          <a:noFill/>
        </p:spPr>
        <p:txBody>
          <a:bodyPr wrap="square" rtlCol="0">
            <a:spAutoFit/>
          </a:bodyPr>
          <a:lstStyle/>
          <a:p>
            <a:r>
              <a:rPr lang="en-US" sz="1600" b="1" dirty="0" smtClean="0"/>
              <a:t>The Given Data </a:t>
            </a:r>
            <a:endParaRPr lang="en-US" sz="1600"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256103"/>
            <a:ext cx="4317167" cy="1521331"/>
          </a:xfrm>
          <a:prstGeom prst="rect">
            <a:avLst/>
          </a:prstGeom>
        </p:spPr>
      </p:pic>
      <p:sp>
        <p:nvSpPr>
          <p:cNvPr id="7" name="TextBox 6"/>
          <p:cNvSpPr txBox="1"/>
          <p:nvPr/>
        </p:nvSpPr>
        <p:spPr>
          <a:xfrm>
            <a:off x="5591331" y="2777434"/>
            <a:ext cx="2001187" cy="338554"/>
          </a:xfrm>
          <a:prstGeom prst="rect">
            <a:avLst/>
          </a:prstGeom>
          <a:noFill/>
        </p:spPr>
        <p:txBody>
          <a:bodyPr wrap="square" rtlCol="0">
            <a:spAutoFit/>
          </a:bodyPr>
          <a:lstStyle/>
          <a:p>
            <a:r>
              <a:rPr lang="en-US" sz="1600" b="1" dirty="0" smtClean="0"/>
              <a:t>Standardized Data</a:t>
            </a:r>
            <a:endParaRPr lang="en-US" sz="1600" b="1"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0899" y="3268331"/>
            <a:ext cx="4902200" cy="1460500"/>
          </a:xfrm>
          <a:prstGeom prst="rect">
            <a:avLst/>
          </a:prstGeom>
        </p:spPr>
      </p:pic>
      <p:sp>
        <p:nvSpPr>
          <p:cNvPr id="9" name="TextBox 8"/>
          <p:cNvSpPr txBox="1"/>
          <p:nvPr/>
        </p:nvSpPr>
        <p:spPr>
          <a:xfrm>
            <a:off x="3466475" y="4711897"/>
            <a:ext cx="2211049" cy="338554"/>
          </a:xfrm>
          <a:prstGeom prst="rect">
            <a:avLst/>
          </a:prstGeom>
          <a:noFill/>
        </p:spPr>
        <p:txBody>
          <a:bodyPr wrap="square" rtlCol="0">
            <a:spAutoFit/>
          </a:bodyPr>
          <a:lstStyle/>
          <a:p>
            <a:r>
              <a:rPr lang="en-US" sz="1600" b="1" dirty="0" err="1" smtClean="0"/>
              <a:t>Normalised</a:t>
            </a:r>
            <a:r>
              <a:rPr lang="en-US" sz="1600" b="1" dirty="0" smtClean="0"/>
              <a:t> Data</a:t>
            </a:r>
            <a:endParaRPr lang="en-US" sz="1600" b="1" dirty="0"/>
          </a:p>
        </p:txBody>
      </p:sp>
    </p:spTree>
    <p:extLst>
      <p:ext uri="{BB962C8B-B14F-4D97-AF65-F5344CB8AC3E}">
        <p14:creationId xmlns:p14="http://schemas.microsoft.com/office/powerpoint/2010/main" val="5955924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sp>
        <p:nvSpPr>
          <p:cNvPr id="3" name="Text Placeholder 2"/>
          <p:cNvSpPr>
            <a:spLocks noGrp="1"/>
          </p:cNvSpPr>
          <p:nvPr>
            <p:ph type="body" idx="1"/>
          </p:nvPr>
        </p:nvSpPr>
        <p:spPr/>
        <p:txBody>
          <a:bodyPr/>
          <a:lstStyle/>
          <a:p>
            <a:pPr marL="114300" indent="0">
              <a:buNone/>
            </a:pPr>
            <a:r>
              <a:rPr lang="en-US" dirty="0">
                <a:solidFill>
                  <a:schemeClr val="accent2"/>
                </a:solidFill>
              </a:rPr>
              <a:t>Machine learning (ML) is a type of artificial intelligence (</a:t>
            </a:r>
            <a:r>
              <a:rPr lang="en-US" u="sng" dirty="0">
                <a:solidFill>
                  <a:schemeClr val="accent2"/>
                </a:solidFill>
                <a:hlinkClick r:id="rId2"/>
              </a:rPr>
              <a:t>AI</a:t>
            </a:r>
            <a:r>
              <a:rPr lang="en-US" dirty="0">
                <a:solidFill>
                  <a:schemeClr val="accent2"/>
                </a:solidFill>
              </a:rPr>
              <a:t>) that allows software applications to become more accurate at predicting outcomes without being explicitly programmed to do so. Machine learning </a:t>
            </a:r>
            <a:r>
              <a:rPr lang="en-US" u="sng" dirty="0">
                <a:solidFill>
                  <a:schemeClr val="accent2"/>
                </a:solidFill>
                <a:hlinkClick r:id="rId3"/>
              </a:rPr>
              <a:t>algorithms</a:t>
            </a:r>
            <a:r>
              <a:rPr lang="en-US" dirty="0">
                <a:solidFill>
                  <a:schemeClr val="accent2"/>
                </a:solidFill>
              </a:rPr>
              <a:t> use historical data as input to predict new output values</a:t>
            </a:r>
            <a:r>
              <a:rPr lang="en-US" dirty="0" smtClean="0">
                <a:solidFill>
                  <a:schemeClr val="accent2"/>
                </a:solidFill>
              </a:rPr>
              <a:t>. </a:t>
            </a:r>
          </a:p>
          <a:p>
            <a:pPr marL="114300" indent="0">
              <a:buNone/>
            </a:pPr>
            <a:endParaRPr lang="en-US" dirty="0" smtClean="0">
              <a:solidFill>
                <a:schemeClr val="accent2"/>
              </a:solidFill>
            </a:endParaRPr>
          </a:p>
          <a:p>
            <a:pPr marL="114300" indent="0">
              <a:buNone/>
            </a:pPr>
            <a:r>
              <a:rPr lang="en-US" dirty="0">
                <a:solidFill>
                  <a:schemeClr val="accent2"/>
                </a:solidFill>
              </a:rPr>
              <a:t>Classification is a process of categorizing a given set of data into classes, It can be performed on both structured or unstructured data. The process starts with predicting the class of given data points. The classes are often referred to as target, label or categories.</a:t>
            </a:r>
            <a:endParaRPr lang="en-US" dirty="0">
              <a:solidFill>
                <a:schemeClr val="accent2"/>
              </a:solidFill>
            </a:endParaRPr>
          </a:p>
        </p:txBody>
      </p:sp>
    </p:spTree>
    <p:extLst>
      <p:ext uri="{BB962C8B-B14F-4D97-AF65-F5344CB8AC3E}">
        <p14:creationId xmlns:p14="http://schemas.microsoft.com/office/powerpoint/2010/main" val="6381817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95123"/>
            <a:ext cx="8520600" cy="572700"/>
          </a:xfrm>
        </p:spPr>
        <p:txBody>
          <a:bodyPr/>
          <a:lstStyle/>
          <a:p>
            <a:r>
              <a:rPr lang="en-US" dirty="0" smtClean="0"/>
              <a:t>Confusion Matrix</a:t>
            </a:r>
            <a:endParaRPr lang="en-US" dirty="0"/>
          </a:p>
        </p:txBody>
      </p:sp>
      <p:sp>
        <p:nvSpPr>
          <p:cNvPr id="3" name="Text Placeholder 2"/>
          <p:cNvSpPr>
            <a:spLocks noGrp="1"/>
          </p:cNvSpPr>
          <p:nvPr>
            <p:ph type="body" idx="1"/>
          </p:nvPr>
        </p:nvSpPr>
        <p:spPr>
          <a:xfrm>
            <a:off x="217357" y="965098"/>
            <a:ext cx="8614943" cy="3914200"/>
          </a:xfrm>
        </p:spPr>
        <p:txBody>
          <a:bodyPr/>
          <a:lstStyle/>
          <a:p>
            <a:pPr marL="114300" indent="0">
              <a:buNone/>
            </a:pPr>
            <a:r>
              <a:rPr lang="en-US" dirty="0">
                <a:solidFill>
                  <a:schemeClr val="accent2"/>
                </a:solidFill>
              </a:rPr>
              <a:t>A Confusion matrix is an N x N matrix used for evaluating the performance of a classification model, where N is the number of target classes. The matrix compares the actual target values with those predicted by the machine learning model. This gives us a holistic view of how well our classification model is performing and what kinds of errors it is making</a:t>
            </a:r>
            <a:r>
              <a:rPr lang="en-US" dirty="0" smtClean="0">
                <a:solidFill>
                  <a:schemeClr val="accent2"/>
                </a:solidFill>
              </a:rPr>
              <a:t>.</a:t>
            </a:r>
          </a:p>
          <a:p>
            <a:pPr marL="114300" indent="0">
              <a:buNone/>
            </a:pPr>
            <a:endParaRPr lang="en-US" dirty="0">
              <a:solidFill>
                <a:schemeClr val="accent2"/>
              </a:solidFill>
            </a:endParaRPr>
          </a:p>
          <a:p>
            <a:pPr marL="114300" indent="0">
              <a:buNone/>
            </a:pPr>
            <a:r>
              <a:rPr lang="en-US" b="1" dirty="0">
                <a:solidFill>
                  <a:schemeClr val="accent2"/>
                </a:solidFill>
              </a:rPr>
              <a:t>True Positive</a:t>
            </a:r>
            <a:endParaRPr lang="en-US" dirty="0">
              <a:solidFill>
                <a:schemeClr val="accent2"/>
              </a:solidFill>
            </a:endParaRPr>
          </a:p>
          <a:p>
            <a:pPr marL="114300" indent="0">
              <a:buNone/>
            </a:pPr>
            <a:r>
              <a:rPr lang="en-US" dirty="0">
                <a:solidFill>
                  <a:schemeClr val="accent2"/>
                </a:solidFill>
              </a:rPr>
              <a:t>It means the actual value and also the predicted values are the same.</a:t>
            </a:r>
          </a:p>
          <a:p>
            <a:pPr marL="114300" indent="0">
              <a:buNone/>
            </a:pPr>
            <a:r>
              <a:rPr lang="en-US" dirty="0">
                <a:solidFill>
                  <a:schemeClr val="accent2"/>
                </a:solidFill>
              </a:rPr>
              <a:t>In our case the actual value is also NON_DEFAULT and the model prediction is also NON_DEFAULT.</a:t>
            </a:r>
          </a:p>
          <a:p>
            <a:pPr marL="114300" indent="0">
              <a:buNone/>
            </a:pPr>
            <a:r>
              <a:rPr lang="en-US" dirty="0">
                <a:solidFill>
                  <a:schemeClr val="accent2"/>
                </a:solidFill>
              </a:rPr>
              <a:t>If you observe for the TP cell the positive value is the same for Actual and predicted</a:t>
            </a:r>
            <a:r>
              <a:rPr lang="en-US" dirty="0" smtClean="0">
                <a:solidFill>
                  <a:schemeClr val="accent2"/>
                </a:solidFill>
              </a:rPr>
              <a:t>.</a:t>
            </a:r>
            <a:endParaRPr lang="en-US" dirty="0">
              <a:solidFill>
                <a:schemeClr val="accent2"/>
              </a:solidFill>
            </a:endParaRPr>
          </a:p>
        </p:txBody>
      </p:sp>
    </p:spTree>
    <p:extLst>
      <p:ext uri="{BB962C8B-B14F-4D97-AF65-F5344CB8AC3E}">
        <p14:creationId xmlns:p14="http://schemas.microsoft.com/office/powerpoint/2010/main" val="2124483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315750" y="631903"/>
            <a:ext cx="7200172" cy="2862322"/>
          </a:xfrm>
          <a:prstGeom prst="rect">
            <a:avLst/>
          </a:prstGeom>
          <a:noFill/>
        </p:spPr>
        <p:txBody>
          <a:bodyPr wrap="square" rtlCol="0">
            <a:spAutoFit/>
          </a:bodyPr>
          <a:lstStyle/>
          <a:p>
            <a:r>
              <a:rPr lang="en-US" sz="2400" b="1" dirty="0">
                <a:solidFill>
                  <a:schemeClr val="tx1"/>
                </a:solidFill>
              </a:rPr>
              <a:t>Problem Statement </a:t>
            </a:r>
            <a:endParaRPr lang="en-US" sz="2400" b="1" dirty="0" smtClean="0">
              <a:solidFill>
                <a:schemeClr val="tx1"/>
              </a:solidFill>
            </a:endParaRPr>
          </a:p>
          <a:p>
            <a:endParaRPr lang="en-US" sz="2400" b="1" dirty="0">
              <a:solidFill>
                <a:schemeClr val="tx1"/>
              </a:solidFill>
            </a:endParaRPr>
          </a:p>
          <a:p>
            <a:endParaRPr lang="en-US" sz="1800" b="1" dirty="0" smtClean="0">
              <a:solidFill>
                <a:schemeClr val="tx1"/>
              </a:solidFill>
            </a:endParaRPr>
          </a:p>
          <a:p>
            <a:r>
              <a:rPr lang="en-US" sz="1800" dirty="0"/>
              <a:t>This project is aimed at predicting the case of customers default payments in Taiwan. From the perspective of risk management, the result of predictive accuracy of the estimated probability of default will be more valuable than the binary result of classification - credible or not credible clients. </a:t>
            </a:r>
          </a:p>
          <a:p>
            <a:endParaRPr lang="en-US" sz="2400" b="1"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397" y="539646"/>
            <a:ext cx="8379502" cy="4216539"/>
          </a:xfrm>
          <a:prstGeom prst="rect">
            <a:avLst/>
          </a:prstGeom>
          <a:noFill/>
        </p:spPr>
        <p:txBody>
          <a:bodyPr wrap="square" rtlCol="0">
            <a:spAutoFit/>
          </a:bodyPr>
          <a:lstStyle/>
          <a:p>
            <a:r>
              <a:rPr lang="en-US" sz="1600" b="1" dirty="0">
                <a:solidFill>
                  <a:schemeClr val="accent2"/>
                </a:solidFill>
              </a:rPr>
              <a:t>False Negative:</a:t>
            </a:r>
            <a:endParaRPr lang="en-US" sz="1600" dirty="0">
              <a:solidFill>
                <a:schemeClr val="accent2"/>
              </a:solidFill>
            </a:endParaRPr>
          </a:p>
          <a:p>
            <a:r>
              <a:rPr lang="en-US" sz="1600" dirty="0">
                <a:solidFill>
                  <a:schemeClr val="accent2"/>
                </a:solidFill>
              </a:rPr>
              <a:t>This means the actual value is positive in our case it is NON_DEFAULT but the model has predicted it as negative i.e., DEFAULT. So the model has given the wrong prediction, It was supposed to give a positive(NON_DEFAULT) but it has given a negative(DEFAULT) so whatever the negative output we got is false, hence the name False Negative</a:t>
            </a:r>
            <a:r>
              <a:rPr lang="en-US" sz="1600" dirty="0" smtClean="0">
                <a:solidFill>
                  <a:schemeClr val="accent2"/>
                </a:solidFill>
              </a:rPr>
              <a:t>.</a:t>
            </a:r>
          </a:p>
          <a:p>
            <a:endParaRPr lang="en-US" sz="1600" dirty="0">
              <a:solidFill>
                <a:schemeClr val="accent2"/>
              </a:solidFill>
            </a:endParaRPr>
          </a:p>
          <a:p>
            <a:r>
              <a:rPr lang="en-US" sz="1600" b="1" dirty="0">
                <a:solidFill>
                  <a:schemeClr val="accent2"/>
                </a:solidFill>
              </a:rPr>
              <a:t>False Positive</a:t>
            </a:r>
            <a:endParaRPr lang="en-US" sz="1600" dirty="0">
              <a:solidFill>
                <a:schemeClr val="accent2"/>
              </a:solidFill>
            </a:endParaRPr>
          </a:p>
          <a:p>
            <a:r>
              <a:rPr lang="en-US" sz="1600" dirty="0">
                <a:solidFill>
                  <a:schemeClr val="accent2"/>
                </a:solidFill>
              </a:rPr>
              <a:t>This means the actual value is negative in our case it is DEFAULT but the model has predicted it as positive i.e., NON_DEFAULT. So the model has given the wrong prediction, it was supposed to give negative(DEFAULT) but it has given positive(NON_DEFAULT) so whatever the positive output we got is false, hence the name False Positive</a:t>
            </a:r>
            <a:r>
              <a:rPr lang="en-US" sz="1600" dirty="0" smtClean="0">
                <a:solidFill>
                  <a:schemeClr val="accent2"/>
                </a:solidFill>
              </a:rPr>
              <a:t>.</a:t>
            </a:r>
          </a:p>
          <a:p>
            <a:endParaRPr lang="en-US" sz="1600" dirty="0">
              <a:solidFill>
                <a:schemeClr val="accent2"/>
              </a:solidFill>
            </a:endParaRPr>
          </a:p>
          <a:p>
            <a:r>
              <a:rPr lang="en-US" sz="1600" b="1" dirty="0">
                <a:solidFill>
                  <a:schemeClr val="accent2"/>
                </a:solidFill>
              </a:rPr>
              <a:t>True Negative:</a:t>
            </a:r>
            <a:endParaRPr lang="en-US" sz="1600" dirty="0">
              <a:solidFill>
                <a:schemeClr val="accent2"/>
              </a:solidFill>
            </a:endParaRPr>
          </a:p>
          <a:p>
            <a:r>
              <a:rPr lang="en-US" sz="1600" dirty="0">
                <a:solidFill>
                  <a:schemeClr val="accent2"/>
                </a:solidFill>
              </a:rPr>
              <a:t>It means the actual value and also the predicted values are the same. In our case, the actual values are also DEFAULT and the Prediction is also DEFAULT</a:t>
            </a:r>
          </a:p>
          <a:p>
            <a:pPr marL="114300" indent="0">
              <a:buNone/>
            </a:pPr>
            <a:endParaRPr lang="en-US" dirty="0">
              <a:solidFill>
                <a:schemeClr val="accent2"/>
              </a:solidFill>
            </a:endParaRPr>
          </a:p>
          <a:p>
            <a:endParaRPr lang="en-US" dirty="0"/>
          </a:p>
        </p:txBody>
      </p:sp>
    </p:spTree>
    <p:extLst>
      <p:ext uri="{BB962C8B-B14F-4D97-AF65-F5344CB8AC3E}">
        <p14:creationId xmlns:p14="http://schemas.microsoft.com/office/powerpoint/2010/main" val="14703248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04" y="42321"/>
            <a:ext cx="8520600" cy="904090"/>
          </a:xfrm>
        </p:spPr>
        <p:txBody>
          <a:bodyPr/>
          <a:lstStyle/>
          <a:p>
            <a:r>
              <a:rPr lang="en-US" sz="2400" dirty="0" smtClean="0"/>
              <a:t>Comparing Confusion Matrixes for Logistic Regression</a:t>
            </a:r>
            <a:r>
              <a:rPr lang="en-US" dirty="0" smtClean="0"/>
              <a:t/>
            </a:r>
            <a:br>
              <a:rPr lang="en-US" dirty="0" smtClean="0"/>
            </a:br>
            <a:endParaRPr lang="en-US" dirty="0"/>
          </a:p>
        </p:txBody>
      </p:sp>
      <p:sp>
        <p:nvSpPr>
          <p:cNvPr id="3" name="Text Placeholder 2"/>
          <p:cNvSpPr>
            <a:spLocks noGrp="1"/>
          </p:cNvSpPr>
          <p:nvPr>
            <p:ph type="body" idx="1"/>
          </p:nvPr>
        </p:nvSpPr>
        <p:spPr>
          <a:xfrm>
            <a:off x="1398486" y="1531288"/>
            <a:ext cx="1509605" cy="155106"/>
          </a:xfrm>
        </p:spPr>
        <p:txBody>
          <a:bodyPr/>
          <a:lstStyle/>
          <a:p>
            <a:pPr marL="11430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887" y="601714"/>
            <a:ext cx="3227257" cy="234539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0271" y="2947104"/>
            <a:ext cx="3668219" cy="219639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7664" y="601714"/>
            <a:ext cx="3881464" cy="2320239"/>
          </a:xfrm>
          <a:prstGeom prst="rect">
            <a:avLst/>
          </a:prstGeom>
        </p:spPr>
      </p:pic>
    </p:spTree>
    <p:extLst>
      <p:ext uri="{BB962C8B-B14F-4D97-AF65-F5344CB8AC3E}">
        <p14:creationId xmlns:p14="http://schemas.microsoft.com/office/powerpoint/2010/main" val="2740218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739" y="115241"/>
            <a:ext cx="8520600" cy="572700"/>
          </a:xfrm>
        </p:spPr>
        <p:txBody>
          <a:bodyPr/>
          <a:lstStyle/>
          <a:p>
            <a:r>
              <a:rPr lang="en-US" sz="2400" dirty="0" smtClean="0"/>
              <a:t>Comparing Confusion Matrixes of </a:t>
            </a:r>
            <a:r>
              <a:rPr lang="en-US" sz="2400" dirty="0" err="1" smtClean="0"/>
              <a:t>DecisionTreeClassifier</a:t>
            </a: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39" y="687941"/>
            <a:ext cx="3403600" cy="22225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8714" y="700641"/>
            <a:ext cx="3270250" cy="22098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7259" y="2895600"/>
            <a:ext cx="3340100" cy="2247900"/>
          </a:xfrm>
          <a:prstGeom prst="rect">
            <a:avLst/>
          </a:prstGeom>
        </p:spPr>
      </p:pic>
    </p:spTree>
    <p:extLst>
      <p:ext uri="{BB962C8B-B14F-4D97-AF65-F5344CB8AC3E}">
        <p14:creationId xmlns:p14="http://schemas.microsoft.com/office/powerpoint/2010/main" val="10589205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93" y="130231"/>
            <a:ext cx="8520600" cy="572700"/>
          </a:xfrm>
        </p:spPr>
        <p:txBody>
          <a:bodyPr/>
          <a:lstStyle/>
          <a:p>
            <a:r>
              <a:rPr lang="en-US" sz="2400" dirty="0" smtClean="0"/>
              <a:t>Comparing Confusion Matrixes Of </a:t>
            </a:r>
            <a:r>
              <a:rPr lang="en-US" sz="2400" dirty="0" err="1" smtClean="0"/>
              <a:t>KNeighborsClassifier</a:t>
            </a:r>
            <a:r>
              <a:rPr lang="en-US" sz="2400" dirty="0" smtClean="0"/>
              <a:t> </a:t>
            </a: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61" y="702931"/>
            <a:ext cx="3341193" cy="227552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6290" y="702931"/>
            <a:ext cx="3441700" cy="23368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7859" y="2848130"/>
            <a:ext cx="3359150" cy="2295369"/>
          </a:xfrm>
          <a:prstGeom prst="rect">
            <a:avLst/>
          </a:prstGeom>
        </p:spPr>
      </p:pic>
    </p:spTree>
    <p:extLst>
      <p:ext uri="{BB962C8B-B14F-4D97-AF65-F5344CB8AC3E}">
        <p14:creationId xmlns:p14="http://schemas.microsoft.com/office/powerpoint/2010/main" val="27426279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03" y="0"/>
            <a:ext cx="8520600" cy="572700"/>
          </a:xfrm>
        </p:spPr>
        <p:txBody>
          <a:bodyPr/>
          <a:lstStyle/>
          <a:p>
            <a:r>
              <a:rPr lang="en-US" sz="2400" dirty="0" smtClean="0"/>
              <a:t>Comparing Confusion Matrixes of </a:t>
            </a:r>
            <a:r>
              <a:rPr lang="en-US" sz="2400" dirty="0" err="1" smtClean="0"/>
              <a:t>RandomForestClassifier</a:t>
            </a: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303" y="677837"/>
            <a:ext cx="3251200" cy="22288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9253" y="677837"/>
            <a:ext cx="3295650" cy="22352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1691" y="2833245"/>
            <a:ext cx="3321050" cy="2235200"/>
          </a:xfrm>
          <a:prstGeom prst="rect">
            <a:avLst/>
          </a:prstGeom>
        </p:spPr>
      </p:pic>
    </p:spTree>
    <p:extLst>
      <p:ext uri="{BB962C8B-B14F-4D97-AF65-F5344CB8AC3E}">
        <p14:creationId xmlns:p14="http://schemas.microsoft.com/office/powerpoint/2010/main" val="30754298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dirty="0" smtClean="0"/>
              <a:t>Comparing Confusion Matrixes of </a:t>
            </a:r>
            <a:r>
              <a:rPr lang="en-US" dirty="0" err="1" smtClean="0"/>
              <a:t>XGBClassifier</a:t>
            </a:r>
            <a:r>
              <a:rPr lang="en-US" dirty="0" smtClean="0"/>
              <a:t>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 y="499620"/>
            <a:ext cx="3244850" cy="23304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8384" y="572700"/>
            <a:ext cx="3333750" cy="23368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9775" y="2721339"/>
            <a:ext cx="3321050" cy="2324100"/>
          </a:xfrm>
          <a:prstGeom prst="rect">
            <a:avLst/>
          </a:prstGeom>
        </p:spPr>
      </p:pic>
    </p:spTree>
    <p:extLst>
      <p:ext uri="{BB962C8B-B14F-4D97-AF65-F5344CB8AC3E}">
        <p14:creationId xmlns:p14="http://schemas.microsoft.com/office/powerpoint/2010/main" val="2232790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sz="2400" dirty="0" smtClean="0"/>
              <a:t>Comparing Confusion Matrixes Of </a:t>
            </a:r>
            <a:r>
              <a:rPr lang="en-US" sz="2400" dirty="0" err="1" smtClean="0"/>
              <a:t>SupportVectorClassifier</a:t>
            </a: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19" y="572700"/>
            <a:ext cx="3263900" cy="23177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0669" y="572700"/>
            <a:ext cx="3371850" cy="23622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5030" y="2794000"/>
            <a:ext cx="3384550" cy="2349500"/>
          </a:xfrm>
          <a:prstGeom prst="rect">
            <a:avLst/>
          </a:prstGeom>
        </p:spPr>
      </p:pic>
    </p:spTree>
    <p:extLst>
      <p:ext uri="{BB962C8B-B14F-4D97-AF65-F5344CB8AC3E}">
        <p14:creationId xmlns:p14="http://schemas.microsoft.com/office/powerpoint/2010/main" val="30109068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sz="2400" dirty="0" smtClean="0"/>
              <a:t>Comparing Confusion Matrixes Of </a:t>
            </a:r>
            <a:r>
              <a:rPr lang="en-US" sz="2400" dirty="0" err="1" smtClean="0"/>
              <a:t>AdaBoostClassifier</a:t>
            </a: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54" y="639216"/>
            <a:ext cx="3302000" cy="22161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436" y="639216"/>
            <a:ext cx="3321050" cy="22161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4638" y="2855366"/>
            <a:ext cx="3409950" cy="2197100"/>
          </a:xfrm>
          <a:prstGeom prst="rect">
            <a:avLst/>
          </a:prstGeom>
        </p:spPr>
      </p:pic>
    </p:spTree>
    <p:extLst>
      <p:ext uri="{BB962C8B-B14F-4D97-AF65-F5344CB8AC3E}">
        <p14:creationId xmlns:p14="http://schemas.microsoft.com/office/powerpoint/2010/main" val="24048945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Auc</a:t>
            </a:r>
            <a:r>
              <a:rPr lang="en-US" dirty="0" smtClean="0"/>
              <a:t> Roc Curve</a:t>
            </a:r>
            <a:endParaRPr lang="en-US" dirty="0"/>
          </a:p>
        </p:txBody>
      </p:sp>
      <p:sp>
        <p:nvSpPr>
          <p:cNvPr id="3" name="Text Placeholder 2"/>
          <p:cNvSpPr>
            <a:spLocks noGrp="1"/>
          </p:cNvSpPr>
          <p:nvPr>
            <p:ph type="body" idx="1"/>
          </p:nvPr>
        </p:nvSpPr>
        <p:spPr>
          <a:xfrm>
            <a:off x="311700" y="1152474"/>
            <a:ext cx="8520600" cy="3629387"/>
          </a:xfrm>
        </p:spPr>
        <p:txBody>
          <a:bodyPr/>
          <a:lstStyle/>
          <a:p>
            <a:pPr marL="114300" indent="0">
              <a:buNone/>
            </a:pPr>
            <a:r>
              <a:rPr lang="en-US" sz="1600" dirty="0">
                <a:solidFill>
                  <a:schemeClr val="accent2"/>
                </a:solidFill>
              </a:rPr>
              <a:t>The </a:t>
            </a:r>
            <a:r>
              <a:rPr lang="en-US" sz="1600" b="1" dirty="0">
                <a:solidFill>
                  <a:schemeClr val="accent2"/>
                </a:solidFill>
              </a:rPr>
              <a:t>Receiver Operator Characteristic (ROC)</a:t>
            </a:r>
            <a:r>
              <a:rPr lang="en-US" sz="1600" dirty="0">
                <a:solidFill>
                  <a:schemeClr val="accent2"/>
                </a:solidFill>
              </a:rPr>
              <a:t> curve is an evaluation metric for binary classification problems. It is a probability curve that plots the </a:t>
            </a:r>
            <a:r>
              <a:rPr lang="en-US" sz="1600" b="1" dirty="0">
                <a:solidFill>
                  <a:schemeClr val="accent2"/>
                </a:solidFill>
              </a:rPr>
              <a:t>TPR </a:t>
            </a:r>
            <a:r>
              <a:rPr lang="en-US" sz="1600" dirty="0">
                <a:solidFill>
                  <a:schemeClr val="accent2"/>
                </a:solidFill>
              </a:rPr>
              <a:t>against </a:t>
            </a:r>
            <a:r>
              <a:rPr lang="en-US" sz="1600" b="1" dirty="0">
                <a:solidFill>
                  <a:schemeClr val="accent2"/>
                </a:solidFill>
              </a:rPr>
              <a:t>FPR </a:t>
            </a:r>
            <a:r>
              <a:rPr lang="en-US" sz="1600" dirty="0">
                <a:solidFill>
                  <a:schemeClr val="accent2"/>
                </a:solidFill>
              </a:rPr>
              <a:t>at various threshold values and essentially </a:t>
            </a:r>
            <a:r>
              <a:rPr lang="en-US" sz="1600" b="1" dirty="0">
                <a:solidFill>
                  <a:schemeClr val="accent2"/>
                </a:solidFill>
              </a:rPr>
              <a:t>separates the ‘signal’ from the ‘noise’</a:t>
            </a:r>
            <a:r>
              <a:rPr lang="en-US" sz="1600" dirty="0">
                <a:solidFill>
                  <a:schemeClr val="accent2"/>
                </a:solidFill>
              </a:rPr>
              <a:t>. The </a:t>
            </a:r>
            <a:r>
              <a:rPr lang="en-US" sz="1600" b="1" dirty="0">
                <a:solidFill>
                  <a:schemeClr val="accent2"/>
                </a:solidFill>
              </a:rPr>
              <a:t>Area Under the Curve (AUC) </a:t>
            </a:r>
            <a:r>
              <a:rPr lang="en-US" sz="1600" dirty="0">
                <a:solidFill>
                  <a:schemeClr val="accent2"/>
                </a:solidFill>
              </a:rPr>
              <a:t>is the measure of the ability of a classifier to distinguish between classes and is used as a summary of the ROC curve</a:t>
            </a:r>
            <a:r>
              <a:rPr lang="en-US" sz="1600" dirty="0" smtClean="0">
                <a:solidFill>
                  <a:schemeClr val="accent2"/>
                </a:solidFill>
              </a:rPr>
              <a:t>.</a:t>
            </a:r>
          </a:p>
          <a:p>
            <a:pPr marL="114300" indent="0">
              <a:buNone/>
            </a:pPr>
            <a:endParaRPr lang="en-US" sz="1600" dirty="0" smtClean="0">
              <a:solidFill>
                <a:schemeClr val="accent2"/>
              </a:solidFill>
            </a:endParaRPr>
          </a:p>
          <a:p>
            <a:pPr marL="114300" indent="0">
              <a:buNone/>
            </a:pPr>
            <a:r>
              <a:rPr lang="en-US" sz="1600" dirty="0">
                <a:solidFill>
                  <a:schemeClr val="accent2"/>
                </a:solidFill>
              </a:rPr>
              <a:t>The higher the AUC, the better the performance of the model at distinguishing between the positive and negative classes</a:t>
            </a:r>
            <a:r>
              <a:rPr lang="en-US" sz="1600" dirty="0" smtClean="0">
                <a:solidFill>
                  <a:schemeClr val="accent2"/>
                </a:solidFill>
              </a:rPr>
              <a:t>.</a:t>
            </a:r>
          </a:p>
          <a:p>
            <a:pPr marL="114300" indent="0">
              <a:buNone/>
            </a:pPr>
            <a:endParaRPr lang="en-US" sz="1600" dirty="0" smtClean="0">
              <a:solidFill>
                <a:schemeClr val="accent2"/>
              </a:solidFill>
            </a:endParaRPr>
          </a:p>
          <a:p>
            <a:pPr marL="114300" indent="0">
              <a:buNone/>
            </a:pPr>
            <a:r>
              <a:rPr lang="en-US" sz="1600" dirty="0">
                <a:solidFill>
                  <a:schemeClr val="accent2"/>
                </a:solidFill>
              </a:rPr>
              <a:t>When AUC = 1, then the classifier is able to perfectly distinguish between all the Positive and the Negative class points correctly. If, however, the AUC had been 0, then the classifier would be predicting all Negatives as Positives, and all Positives as Negatives.</a:t>
            </a:r>
            <a:endParaRPr lang="en-US" sz="1600" dirty="0">
              <a:solidFill>
                <a:schemeClr val="accent2"/>
              </a:solidFill>
            </a:endParaRPr>
          </a:p>
        </p:txBody>
      </p:sp>
    </p:spTree>
    <p:extLst>
      <p:ext uri="{BB962C8B-B14F-4D97-AF65-F5344CB8AC3E}">
        <p14:creationId xmlns:p14="http://schemas.microsoft.com/office/powerpoint/2010/main" val="6937182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813" y="854440"/>
            <a:ext cx="8409482" cy="2769989"/>
          </a:xfrm>
          <a:prstGeom prst="rect">
            <a:avLst/>
          </a:prstGeom>
          <a:noFill/>
        </p:spPr>
        <p:txBody>
          <a:bodyPr wrap="square" rtlCol="0">
            <a:spAutoFit/>
          </a:bodyPr>
          <a:lstStyle/>
          <a:p>
            <a:r>
              <a:rPr lang="en-US" sz="1600" dirty="0"/>
              <a:t>When 0.5&lt;AUC&lt;1, there is a high chance that the classifier will be able to distinguish the positive class values from the negative class values. This is so because the classifier is able to detect more numbers of True positives and True negatives than False negatives and False positives</a:t>
            </a:r>
            <a:r>
              <a:rPr lang="en-US" sz="1600" dirty="0" smtClean="0"/>
              <a:t>.</a:t>
            </a:r>
            <a:endParaRPr lang="en-US" sz="1600" dirty="0"/>
          </a:p>
          <a:p>
            <a:endParaRPr lang="en-US" sz="1600" dirty="0" smtClean="0"/>
          </a:p>
          <a:p>
            <a:r>
              <a:rPr lang="en-US" sz="1600" dirty="0"/>
              <a:t>When AUC=0.5, then the classifier is not able to distinguish between Positive and Negative class points. Meaning either the classifier is predicting random class or constant class for all the data points.</a:t>
            </a:r>
          </a:p>
          <a:p>
            <a:r>
              <a:rPr lang="en-US" sz="1600" dirty="0"/>
              <a:t>So, the higher the AUC value for a classifier, the better its ability to distinguish between positive and negative classes.</a:t>
            </a:r>
          </a:p>
          <a:p>
            <a:endParaRPr lang="en-US" dirty="0"/>
          </a:p>
        </p:txBody>
      </p:sp>
    </p:spTree>
    <p:extLst>
      <p:ext uri="{BB962C8B-B14F-4D97-AF65-F5344CB8AC3E}">
        <p14:creationId xmlns:p14="http://schemas.microsoft.com/office/powerpoint/2010/main" val="23998509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Data Description</a:t>
            </a:r>
            <a:endParaRPr lang="en-US" dirty="0">
              <a:solidFill>
                <a:schemeClr val="tx1"/>
              </a:solidFill>
            </a:endParaRPr>
          </a:p>
        </p:txBody>
      </p:sp>
      <p:sp>
        <p:nvSpPr>
          <p:cNvPr id="3" name="Text Placeholder 2"/>
          <p:cNvSpPr>
            <a:spLocks noGrp="1"/>
          </p:cNvSpPr>
          <p:nvPr>
            <p:ph type="body" idx="1"/>
          </p:nvPr>
        </p:nvSpPr>
        <p:spPr>
          <a:xfrm>
            <a:off x="311700" y="1017725"/>
            <a:ext cx="8705920" cy="3416400"/>
          </a:xfrm>
        </p:spPr>
        <p:txBody>
          <a:bodyPr/>
          <a:lstStyle/>
          <a:p>
            <a:pPr marL="114300" indent="0">
              <a:buNone/>
            </a:pPr>
            <a:r>
              <a:rPr lang="en-US" b="1" dirty="0" smtClean="0">
                <a:solidFill>
                  <a:schemeClr val="accent2"/>
                </a:solidFill>
              </a:rPr>
              <a:t>The data contains 30000 rows and 25 columns.</a:t>
            </a:r>
          </a:p>
          <a:p>
            <a:pPr marL="114300" indent="0">
              <a:buNone/>
            </a:pPr>
            <a:endParaRPr lang="en-US" b="1" dirty="0">
              <a:solidFill>
                <a:schemeClr val="accent2"/>
              </a:solidFill>
            </a:endParaRPr>
          </a:p>
          <a:p>
            <a:pPr marL="114300" indent="0">
              <a:buNone/>
            </a:pPr>
            <a:r>
              <a:rPr lang="en-US" b="1" dirty="0" smtClean="0">
                <a:solidFill>
                  <a:schemeClr val="accent2"/>
                </a:solidFill>
              </a:rPr>
              <a:t>Attribute </a:t>
            </a:r>
            <a:r>
              <a:rPr lang="en-US" b="1" dirty="0">
                <a:solidFill>
                  <a:schemeClr val="accent2"/>
                </a:solidFill>
              </a:rPr>
              <a:t>Information</a:t>
            </a:r>
            <a:r>
              <a:rPr lang="en-US" b="1" dirty="0" smtClean="0">
                <a:solidFill>
                  <a:schemeClr val="accent2"/>
                </a:solidFill>
              </a:rPr>
              <a:t>:</a:t>
            </a:r>
          </a:p>
          <a:p>
            <a:pPr marL="114300" indent="0">
              <a:buNone/>
            </a:pPr>
            <a:endParaRPr lang="en-US" dirty="0">
              <a:solidFill>
                <a:schemeClr val="accent2"/>
              </a:solidFill>
            </a:endParaRPr>
          </a:p>
          <a:p>
            <a:pPr marL="114300" indent="0">
              <a:buNone/>
            </a:pPr>
            <a:r>
              <a:rPr lang="en-US" dirty="0">
                <a:solidFill>
                  <a:schemeClr val="accent2"/>
                </a:solidFill>
              </a:rPr>
              <a:t>This research employed a binary variable, default payment (Yes = 1, No = 0), as the response variable. This study reviewed the literature and used the following 23 variables as explanatory variables:</a:t>
            </a:r>
          </a:p>
          <a:p>
            <a:pPr marL="114300" indent="0">
              <a:buNone/>
            </a:pPr>
            <a:r>
              <a:rPr lang="en-US" dirty="0">
                <a:solidFill>
                  <a:schemeClr val="accent2"/>
                </a:solidFill>
              </a:rPr>
              <a:t>X1: Amount of the given credit (NT dollar): it includes both the individual consumer credit and his/her family (supplementary) credit.</a:t>
            </a:r>
          </a:p>
          <a:p>
            <a:pPr marL="114300" indent="0">
              <a:buNone/>
            </a:pPr>
            <a:r>
              <a:rPr lang="en-US" dirty="0">
                <a:solidFill>
                  <a:schemeClr val="accent2"/>
                </a:solidFill>
              </a:rPr>
              <a:t>X2: Gender (1 = male; 2 = female).</a:t>
            </a:r>
          </a:p>
          <a:p>
            <a:pPr marL="114300" indent="0">
              <a:buNone/>
            </a:pPr>
            <a:r>
              <a:rPr lang="en-US" dirty="0">
                <a:solidFill>
                  <a:schemeClr val="accent2"/>
                </a:solidFill>
              </a:rPr>
              <a:t>X3: Education (1 = graduate school; 2 = university; 3 = high school; 4 = others).</a:t>
            </a:r>
          </a:p>
          <a:p>
            <a:pPr marL="114300" indent="0">
              <a:buNone/>
            </a:pPr>
            <a:r>
              <a:rPr lang="en-US" dirty="0">
                <a:solidFill>
                  <a:schemeClr val="accent2"/>
                </a:solidFill>
              </a:rPr>
              <a:t>X4: Marital status (1 = married; 2 = single; 3 = others).</a:t>
            </a:r>
          </a:p>
          <a:p>
            <a:endParaRPr lang="en-US" dirty="0">
              <a:solidFill>
                <a:schemeClr val="accent2"/>
              </a:solidFill>
            </a:endParaRPr>
          </a:p>
        </p:txBody>
      </p:sp>
    </p:spTree>
    <p:extLst>
      <p:ext uri="{BB962C8B-B14F-4D97-AF65-F5344CB8AC3E}">
        <p14:creationId xmlns:p14="http://schemas.microsoft.com/office/powerpoint/2010/main" val="4976982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dirty="0" smtClean="0"/>
              <a:t>Comparing </a:t>
            </a:r>
            <a:r>
              <a:rPr lang="en-US" dirty="0" err="1" smtClean="0"/>
              <a:t>AucRocCurve</a:t>
            </a:r>
            <a:r>
              <a:rPr lang="en-US" dirty="0" smtClean="0"/>
              <a:t> of </a:t>
            </a:r>
            <a:r>
              <a:rPr lang="en-US" dirty="0" err="1" smtClean="0"/>
              <a:t>LogisticRegression</a:t>
            </a:r>
            <a:r>
              <a:rPr lang="en-US" dirty="0" smtClean="0"/>
              <a:t/>
            </a:r>
            <a:br>
              <a:rPr lang="en-US" dirty="0" smtClean="0"/>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34" y="572700"/>
            <a:ext cx="3371850" cy="21780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8638" y="572700"/>
            <a:ext cx="3308350" cy="22034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0544" y="2675588"/>
            <a:ext cx="3282950" cy="2190750"/>
          </a:xfrm>
          <a:prstGeom prst="rect">
            <a:avLst/>
          </a:prstGeom>
        </p:spPr>
      </p:pic>
      <p:sp>
        <p:nvSpPr>
          <p:cNvPr id="6" name="TextBox 5"/>
          <p:cNvSpPr txBox="1"/>
          <p:nvPr/>
        </p:nvSpPr>
        <p:spPr>
          <a:xfrm>
            <a:off x="1040411" y="2776150"/>
            <a:ext cx="1656413" cy="338554"/>
          </a:xfrm>
          <a:prstGeom prst="rect">
            <a:avLst/>
          </a:prstGeom>
          <a:noFill/>
        </p:spPr>
        <p:txBody>
          <a:bodyPr wrap="square" rtlCol="0">
            <a:spAutoFit/>
          </a:bodyPr>
          <a:lstStyle/>
          <a:p>
            <a:r>
              <a:rPr lang="en-US" sz="1600" b="1" dirty="0" smtClean="0"/>
              <a:t>Given Data</a:t>
            </a:r>
            <a:endParaRPr lang="en-US" sz="1600" b="1" dirty="0"/>
          </a:p>
        </p:txBody>
      </p:sp>
      <p:sp>
        <p:nvSpPr>
          <p:cNvPr id="7" name="TextBox 6"/>
          <p:cNvSpPr txBox="1"/>
          <p:nvPr/>
        </p:nvSpPr>
        <p:spPr>
          <a:xfrm>
            <a:off x="6535711" y="2776150"/>
            <a:ext cx="1984889" cy="338554"/>
          </a:xfrm>
          <a:prstGeom prst="rect">
            <a:avLst/>
          </a:prstGeom>
          <a:noFill/>
        </p:spPr>
        <p:txBody>
          <a:bodyPr wrap="square" rtlCol="0">
            <a:spAutoFit/>
          </a:bodyPr>
          <a:lstStyle/>
          <a:p>
            <a:r>
              <a:rPr lang="en-US" sz="1600" b="1" dirty="0" smtClean="0"/>
              <a:t>Standardized Data</a:t>
            </a:r>
            <a:endParaRPr lang="en-US" b="1" dirty="0"/>
          </a:p>
        </p:txBody>
      </p:sp>
      <p:sp>
        <p:nvSpPr>
          <p:cNvPr id="8" name="TextBox 7"/>
          <p:cNvSpPr txBox="1"/>
          <p:nvPr/>
        </p:nvSpPr>
        <p:spPr>
          <a:xfrm>
            <a:off x="3665095" y="4791986"/>
            <a:ext cx="2593298" cy="338554"/>
          </a:xfrm>
          <a:prstGeom prst="rect">
            <a:avLst/>
          </a:prstGeom>
          <a:noFill/>
        </p:spPr>
        <p:txBody>
          <a:bodyPr wrap="square" rtlCol="0">
            <a:spAutoFit/>
          </a:bodyPr>
          <a:lstStyle/>
          <a:p>
            <a:r>
              <a:rPr lang="en-US" sz="1600" b="1" dirty="0" smtClean="0"/>
              <a:t>Normalized Data</a:t>
            </a:r>
            <a:endParaRPr lang="en-US" b="1" dirty="0"/>
          </a:p>
        </p:txBody>
      </p:sp>
    </p:spTree>
    <p:extLst>
      <p:ext uri="{BB962C8B-B14F-4D97-AF65-F5344CB8AC3E}">
        <p14:creationId xmlns:p14="http://schemas.microsoft.com/office/powerpoint/2010/main" val="36522417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dirty="0" smtClean="0"/>
              <a:t>Comparing </a:t>
            </a:r>
            <a:r>
              <a:rPr lang="en-US" dirty="0" err="1" smtClean="0"/>
              <a:t>AucRocCurve</a:t>
            </a:r>
            <a:r>
              <a:rPr lang="en-US" dirty="0" smtClean="0"/>
              <a:t> of </a:t>
            </a:r>
            <a:r>
              <a:rPr lang="en-US" dirty="0" err="1" smtClean="0"/>
              <a:t>DecisionTreeClassifier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33" y="657825"/>
            <a:ext cx="3295650" cy="21907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3453" y="572700"/>
            <a:ext cx="3359150" cy="216248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8612" y="2735180"/>
            <a:ext cx="3289300" cy="2209800"/>
          </a:xfrm>
          <a:prstGeom prst="rect">
            <a:avLst/>
          </a:prstGeom>
        </p:spPr>
      </p:pic>
      <p:sp>
        <p:nvSpPr>
          <p:cNvPr id="6" name="TextBox 5"/>
          <p:cNvSpPr txBox="1"/>
          <p:nvPr/>
        </p:nvSpPr>
        <p:spPr>
          <a:xfrm>
            <a:off x="742013" y="2848575"/>
            <a:ext cx="1821305" cy="338554"/>
          </a:xfrm>
          <a:prstGeom prst="rect">
            <a:avLst/>
          </a:prstGeom>
          <a:noFill/>
        </p:spPr>
        <p:txBody>
          <a:bodyPr wrap="square" rtlCol="0">
            <a:spAutoFit/>
          </a:bodyPr>
          <a:lstStyle/>
          <a:p>
            <a:r>
              <a:rPr lang="en-US" sz="1600" b="1" dirty="0" smtClean="0"/>
              <a:t>Given  Data</a:t>
            </a:r>
            <a:endParaRPr lang="en-US" b="1" dirty="0"/>
          </a:p>
        </p:txBody>
      </p:sp>
      <p:sp>
        <p:nvSpPr>
          <p:cNvPr id="7" name="TextBox 6"/>
          <p:cNvSpPr txBox="1"/>
          <p:nvPr/>
        </p:nvSpPr>
        <p:spPr>
          <a:xfrm>
            <a:off x="6543207" y="2788170"/>
            <a:ext cx="2083632" cy="338554"/>
          </a:xfrm>
          <a:prstGeom prst="rect">
            <a:avLst/>
          </a:prstGeom>
          <a:noFill/>
        </p:spPr>
        <p:txBody>
          <a:bodyPr wrap="square" rtlCol="0">
            <a:spAutoFit/>
          </a:bodyPr>
          <a:lstStyle/>
          <a:p>
            <a:r>
              <a:rPr lang="en-US" sz="1600" b="1" dirty="0" smtClean="0"/>
              <a:t>Standardized Data</a:t>
            </a:r>
            <a:endParaRPr lang="en-US" b="1" dirty="0"/>
          </a:p>
        </p:txBody>
      </p:sp>
      <p:sp>
        <p:nvSpPr>
          <p:cNvPr id="8" name="TextBox 7"/>
          <p:cNvSpPr txBox="1"/>
          <p:nvPr/>
        </p:nvSpPr>
        <p:spPr>
          <a:xfrm>
            <a:off x="3923491" y="4863228"/>
            <a:ext cx="2368446" cy="338554"/>
          </a:xfrm>
          <a:prstGeom prst="rect">
            <a:avLst/>
          </a:prstGeom>
          <a:noFill/>
        </p:spPr>
        <p:txBody>
          <a:bodyPr wrap="square" rtlCol="0">
            <a:spAutoFit/>
          </a:bodyPr>
          <a:lstStyle/>
          <a:p>
            <a:r>
              <a:rPr lang="en-US" sz="1600" b="1" dirty="0" smtClean="0"/>
              <a:t>Normalized Data</a:t>
            </a:r>
            <a:endParaRPr lang="en-US" b="1" dirty="0"/>
          </a:p>
        </p:txBody>
      </p:sp>
    </p:spTree>
    <p:extLst>
      <p:ext uri="{BB962C8B-B14F-4D97-AF65-F5344CB8AC3E}">
        <p14:creationId xmlns:p14="http://schemas.microsoft.com/office/powerpoint/2010/main" val="38449449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dirty="0" smtClean="0"/>
              <a:t>Comparing </a:t>
            </a:r>
            <a:r>
              <a:rPr lang="en-US" dirty="0" err="1" smtClean="0"/>
              <a:t>AucRocCurve</a:t>
            </a:r>
            <a:r>
              <a:rPr lang="en-US" dirty="0" smtClean="0"/>
              <a:t> of </a:t>
            </a:r>
            <a:r>
              <a:rPr lang="en-US" dirty="0" err="1" smtClean="0"/>
              <a:t>KNeighborsClassifier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84" y="572700"/>
            <a:ext cx="3282950" cy="22034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8676" y="572700"/>
            <a:ext cx="3282950" cy="21780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1280" y="2636967"/>
            <a:ext cx="3346450" cy="2178050"/>
          </a:xfrm>
          <a:prstGeom prst="rect">
            <a:avLst/>
          </a:prstGeom>
        </p:spPr>
      </p:pic>
      <p:sp>
        <p:nvSpPr>
          <p:cNvPr id="6" name="TextBox 5"/>
          <p:cNvSpPr txBox="1"/>
          <p:nvPr/>
        </p:nvSpPr>
        <p:spPr>
          <a:xfrm>
            <a:off x="719528" y="2878111"/>
            <a:ext cx="1813810" cy="338554"/>
          </a:xfrm>
          <a:prstGeom prst="rect">
            <a:avLst/>
          </a:prstGeom>
          <a:noFill/>
        </p:spPr>
        <p:txBody>
          <a:bodyPr wrap="square" rtlCol="0">
            <a:spAutoFit/>
          </a:bodyPr>
          <a:lstStyle/>
          <a:p>
            <a:r>
              <a:rPr lang="en-US" sz="1600" b="1" dirty="0" smtClean="0"/>
              <a:t>Given Data</a:t>
            </a:r>
            <a:endParaRPr lang="en-US" b="1" dirty="0"/>
          </a:p>
        </p:txBody>
      </p:sp>
      <p:sp>
        <p:nvSpPr>
          <p:cNvPr id="7" name="TextBox 6"/>
          <p:cNvSpPr txBox="1"/>
          <p:nvPr/>
        </p:nvSpPr>
        <p:spPr>
          <a:xfrm>
            <a:off x="6783049" y="2878111"/>
            <a:ext cx="2173574" cy="338554"/>
          </a:xfrm>
          <a:prstGeom prst="rect">
            <a:avLst/>
          </a:prstGeom>
          <a:noFill/>
        </p:spPr>
        <p:txBody>
          <a:bodyPr wrap="square" rtlCol="0">
            <a:spAutoFit/>
          </a:bodyPr>
          <a:lstStyle/>
          <a:p>
            <a:r>
              <a:rPr lang="en-US" sz="1600" b="1" dirty="0" smtClean="0"/>
              <a:t>Standardized Data</a:t>
            </a:r>
            <a:endParaRPr lang="en-US" b="1" dirty="0"/>
          </a:p>
        </p:txBody>
      </p:sp>
      <p:sp>
        <p:nvSpPr>
          <p:cNvPr id="8" name="TextBox 7"/>
          <p:cNvSpPr txBox="1"/>
          <p:nvPr/>
        </p:nvSpPr>
        <p:spPr>
          <a:xfrm>
            <a:off x="3702570" y="4815017"/>
            <a:ext cx="2630774" cy="338554"/>
          </a:xfrm>
          <a:prstGeom prst="rect">
            <a:avLst/>
          </a:prstGeom>
          <a:noFill/>
        </p:spPr>
        <p:txBody>
          <a:bodyPr wrap="square" rtlCol="0">
            <a:spAutoFit/>
          </a:bodyPr>
          <a:lstStyle/>
          <a:p>
            <a:r>
              <a:rPr lang="en-US" sz="1600" b="1" dirty="0" smtClean="0"/>
              <a:t>Normalized Data</a:t>
            </a:r>
            <a:endParaRPr lang="en-US" b="1" dirty="0"/>
          </a:p>
        </p:txBody>
      </p:sp>
    </p:spTree>
    <p:extLst>
      <p:ext uri="{BB962C8B-B14F-4D97-AF65-F5344CB8AC3E}">
        <p14:creationId xmlns:p14="http://schemas.microsoft.com/office/powerpoint/2010/main" val="23295018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sz="2400" dirty="0" smtClean="0"/>
              <a:t>Comparing </a:t>
            </a:r>
            <a:r>
              <a:rPr lang="en-US" sz="2400" dirty="0" err="1" smtClean="0"/>
              <a:t>AucRocCurve</a:t>
            </a:r>
            <a:r>
              <a:rPr lang="en-US" sz="2400" dirty="0" smtClean="0"/>
              <a:t> of </a:t>
            </a:r>
            <a:r>
              <a:rPr lang="en-US" sz="2400" dirty="0" err="1" smtClean="0"/>
              <a:t>RnadomForestClassifier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25" y="572700"/>
            <a:ext cx="3295650" cy="22288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3264" y="566350"/>
            <a:ext cx="3429000" cy="22352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1945" y="2689693"/>
            <a:ext cx="3321050" cy="2222500"/>
          </a:xfrm>
          <a:prstGeom prst="rect">
            <a:avLst/>
          </a:prstGeom>
        </p:spPr>
      </p:pic>
      <p:sp>
        <p:nvSpPr>
          <p:cNvPr id="6" name="TextBox 5"/>
          <p:cNvSpPr txBox="1"/>
          <p:nvPr/>
        </p:nvSpPr>
        <p:spPr>
          <a:xfrm>
            <a:off x="876925" y="2900597"/>
            <a:ext cx="1611442" cy="338554"/>
          </a:xfrm>
          <a:prstGeom prst="rect">
            <a:avLst/>
          </a:prstGeom>
          <a:noFill/>
        </p:spPr>
        <p:txBody>
          <a:bodyPr wrap="square" rtlCol="0">
            <a:spAutoFit/>
          </a:bodyPr>
          <a:lstStyle/>
          <a:p>
            <a:r>
              <a:rPr lang="en-US" sz="1600" b="1" dirty="0" smtClean="0"/>
              <a:t>Given Data</a:t>
            </a:r>
            <a:endParaRPr lang="en-US" b="1" dirty="0"/>
          </a:p>
        </p:txBody>
      </p:sp>
      <p:sp>
        <p:nvSpPr>
          <p:cNvPr id="7" name="TextBox 6"/>
          <p:cNvSpPr txBox="1"/>
          <p:nvPr/>
        </p:nvSpPr>
        <p:spPr>
          <a:xfrm>
            <a:off x="6550702" y="2900597"/>
            <a:ext cx="2286000" cy="338554"/>
          </a:xfrm>
          <a:prstGeom prst="rect">
            <a:avLst/>
          </a:prstGeom>
          <a:noFill/>
        </p:spPr>
        <p:txBody>
          <a:bodyPr wrap="square" rtlCol="0">
            <a:spAutoFit/>
          </a:bodyPr>
          <a:lstStyle/>
          <a:p>
            <a:r>
              <a:rPr lang="en-US" sz="1600" b="1" dirty="0" smtClean="0"/>
              <a:t>Standardized Data</a:t>
            </a:r>
            <a:endParaRPr lang="en-US" b="1" dirty="0"/>
          </a:p>
        </p:txBody>
      </p:sp>
      <p:sp>
        <p:nvSpPr>
          <p:cNvPr id="8" name="TextBox 7"/>
          <p:cNvSpPr txBox="1"/>
          <p:nvPr/>
        </p:nvSpPr>
        <p:spPr>
          <a:xfrm>
            <a:off x="3800006" y="4804946"/>
            <a:ext cx="2425415" cy="338554"/>
          </a:xfrm>
          <a:prstGeom prst="rect">
            <a:avLst/>
          </a:prstGeom>
          <a:noFill/>
        </p:spPr>
        <p:txBody>
          <a:bodyPr wrap="square" rtlCol="0">
            <a:spAutoFit/>
          </a:bodyPr>
          <a:lstStyle/>
          <a:p>
            <a:r>
              <a:rPr lang="en-US" sz="1600" b="1" dirty="0" smtClean="0"/>
              <a:t>Normalized Data</a:t>
            </a:r>
            <a:endParaRPr lang="en-US" b="1" dirty="0"/>
          </a:p>
        </p:txBody>
      </p:sp>
    </p:spTree>
    <p:extLst>
      <p:ext uri="{BB962C8B-B14F-4D97-AF65-F5344CB8AC3E}">
        <p14:creationId xmlns:p14="http://schemas.microsoft.com/office/powerpoint/2010/main" val="5669278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dirty="0" smtClean="0"/>
              <a:t>Comparing </a:t>
            </a:r>
            <a:r>
              <a:rPr lang="en-US" dirty="0" err="1" smtClean="0"/>
              <a:t>AucRocCurve</a:t>
            </a:r>
            <a:r>
              <a:rPr lang="en-US" dirty="0" smtClean="0"/>
              <a:t> of </a:t>
            </a:r>
            <a:r>
              <a:rPr lang="en-US" dirty="0" err="1" smtClean="0"/>
              <a:t>XGBClassifier</a:t>
            </a:r>
            <a:r>
              <a:rPr lang="en-US" dirty="0" smtClean="0"/>
              <a:t>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54" y="572700"/>
            <a:ext cx="3302000" cy="22098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3433" y="572700"/>
            <a:ext cx="3333750" cy="22288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7169" y="2677878"/>
            <a:ext cx="3346450" cy="2216150"/>
          </a:xfrm>
          <a:prstGeom prst="rect">
            <a:avLst/>
          </a:prstGeom>
        </p:spPr>
      </p:pic>
      <p:sp>
        <p:nvSpPr>
          <p:cNvPr id="6" name="TextBox 5"/>
          <p:cNvSpPr txBox="1"/>
          <p:nvPr/>
        </p:nvSpPr>
        <p:spPr>
          <a:xfrm>
            <a:off x="734518" y="2801550"/>
            <a:ext cx="1918741" cy="338554"/>
          </a:xfrm>
          <a:prstGeom prst="rect">
            <a:avLst/>
          </a:prstGeom>
          <a:noFill/>
        </p:spPr>
        <p:txBody>
          <a:bodyPr wrap="square" rtlCol="0">
            <a:spAutoFit/>
          </a:bodyPr>
          <a:lstStyle/>
          <a:p>
            <a:r>
              <a:rPr lang="en-US" sz="1600" b="1" dirty="0" smtClean="0"/>
              <a:t>Given Data</a:t>
            </a:r>
            <a:endParaRPr lang="en-US" b="1" dirty="0"/>
          </a:p>
        </p:txBody>
      </p:sp>
      <p:sp>
        <p:nvSpPr>
          <p:cNvPr id="7" name="TextBox 6"/>
          <p:cNvSpPr txBox="1"/>
          <p:nvPr/>
        </p:nvSpPr>
        <p:spPr>
          <a:xfrm>
            <a:off x="6528215" y="2888381"/>
            <a:ext cx="2053653" cy="338554"/>
          </a:xfrm>
          <a:prstGeom prst="rect">
            <a:avLst/>
          </a:prstGeom>
          <a:noFill/>
        </p:spPr>
        <p:txBody>
          <a:bodyPr wrap="square" rtlCol="0">
            <a:spAutoFit/>
          </a:bodyPr>
          <a:lstStyle/>
          <a:p>
            <a:r>
              <a:rPr lang="en-US" sz="1600" b="1" dirty="0" smtClean="0"/>
              <a:t>Standardized Data</a:t>
            </a:r>
            <a:endParaRPr lang="en-US" b="1" dirty="0"/>
          </a:p>
        </p:txBody>
      </p:sp>
      <p:sp>
        <p:nvSpPr>
          <p:cNvPr id="8" name="TextBox 7"/>
          <p:cNvSpPr txBox="1"/>
          <p:nvPr/>
        </p:nvSpPr>
        <p:spPr>
          <a:xfrm>
            <a:off x="3866578" y="4804946"/>
            <a:ext cx="2360951" cy="338554"/>
          </a:xfrm>
          <a:prstGeom prst="rect">
            <a:avLst/>
          </a:prstGeom>
          <a:noFill/>
        </p:spPr>
        <p:txBody>
          <a:bodyPr wrap="square" rtlCol="0">
            <a:spAutoFit/>
          </a:bodyPr>
          <a:lstStyle/>
          <a:p>
            <a:r>
              <a:rPr lang="en-US" sz="1600" b="1" dirty="0" smtClean="0"/>
              <a:t>Normalized Data</a:t>
            </a:r>
            <a:endParaRPr lang="en-US" b="1" dirty="0"/>
          </a:p>
        </p:txBody>
      </p:sp>
    </p:spTree>
    <p:extLst>
      <p:ext uri="{BB962C8B-B14F-4D97-AF65-F5344CB8AC3E}">
        <p14:creationId xmlns:p14="http://schemas.microsoft.com/office/powerpoint/2010/main" val="38650314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dirty="0" smtClean="0"/>
              <a:t>Comparing </a:t>
            </a:r>
            <a:r>
              <a:rPr lang="en-US" dirty="0" err="1" smtClean="0"/>
              <a:t>AucRocCurve</a:t>
            </a:r>
            <a:r>
              <a:rPr lang="en-US" dirty="0" smtClean="0"/>
              <a:t> of </a:t>
            </a:r>
            <a:r>
              <a:rPr lang="en-US" dirty="0" err="1" smtClean="0"/>
              <a:t>SupportVectorClassifier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29" y="649886"/>
            <a:ext cx="3346450" cy="22098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5476" y="668936"/>
            <a:ext cx="3308350" cy="22225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2145" y="2706714"/>
            <a:ext cx="3314700" cy="2203450"/>
          </a:xfrm>
          <a:prstGeom prst="rect">
            <a:avLst/>
          </a:prstGeom>
        </p:spPr>
      </p:pic>
      <p:sp>
        <p:nvSpPr>
          <p:cNvPr id="6" name="TextBox 5"/>
          <p:cNvSpPr txBox="1"/>
          <p:nvPr/>
        </p:nvSpPr>
        <p:spPr>
          <a:xfrm>
            <a:off x="1076129" y="2859686"/>
            <a:ext cx="1520331" cy="338554"/>
          </a:xfrm>
          <a:prstGeom prst="rect">
            <a:avLst/>
          </a:prstGeom>
          <a:noFill/>
        </p:spPr>
        <p:txBody>
          <a:bodyPr wrap="square" rtlCol="0">
            <a:spAutoFit/>
          </a:bodyPr>
          <a:lstStyle/>
          <a:p>
            <a:r>
              <a:rPr lang="en-US" sz="1600" b="1" dirty="0" smtClean="0"/>
              <a:t>Given Data</a:t>
            </a:r>
            <a:endParaRPr lang="en-US" b="1" dirty="0"/>
          </a:p>
        </p:txBody>
      </p:sp>
      <p:sp>
        <p:nvSpPr>
          <p:cNvPr id="7" name="TextBox 6"/>
          <p:cNvSpPr txBox="1"/>
          <p:nvPr/>
        </p:nvSpPr>
        <p:spPr>
          <a:xfrm>
            <a:off x="6562530" y="2896065"/>
            <a:ext cx="1969898" cy="338554"/>
          </a:xfrm>
          <a:prstGeom prst="rect">
            <a:avLst/>
          </a:prstGeom>
          <a:noFill/>
        </p:spPr>
        <p:txBody>
          <a:bodyPr wrap="square" rtlCol="0">
            <a:spAutoFit/>
          </a:bodyPr>
          <a:lstStyle/>
          <a:p>
            <a:r>
              <a:rPr lang="en-US" sz="1600" b="1" dirty="0" smtClean="0"/>
              <a:t>Standardized Data</a:t>
            </a:r>
            <a:endParaRPr lang="en-US" b="1" dirty="0"/>
          </a:p>
        </p:txBody>
      </p:sp>
      <p:sp>
        <p:nvSpPr>
          <p:cNvPr id="8" name="TextBox 7"/>
          <p:cNvSpPr txBox="1"/>
          <p:nvPr/>
        </p:nvSpPr>
        <p:spPr>
          <a:xfrm>
            <a:off x="4032355" y="4856173"/>
            <a:ext cx="2698229" cy="338554"/>
          </a:xfrm>
          <a:prstGeom prst="rect">
            <a:avLst/>
          </a:prstGeom>
          <a:noFill/>
        </p:spPr>
        <p:txBody>
          <a:bodyPr wrap="square" rtlCol="0">
            <a:spAutoFit/>
          </a:bodyPr>
          <a:lstStyle/>
          <a:p>
            <a:r>
              <a:rPr lang="en-US" sz="1600" b="1" dirty="0" smtClean="0"/>
              <a:t>Normalized Data</a:t>
            </a:r>
            <a:endParaRPr lang="en-US" b="1" dirty="0"/>
          </a:p>
        </p:txBody>
      </p:sp>
    </p:spTree>
    <p:extLst>
      <p:ext uri="{BB962C8B-B14F-4D97-AF65-F5344CB8AC3E}">
        <p14:creationId xmlns:p14="http://schemas.microsoft.com/office/powerpoint/2010/main" val="17621160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dirty="0" smtClean="0"/>
              <a:t>Comparing </a:t>
            </a:r>
            <a:r>
              <a:rPr lang="en-US" dirty="0" err="1" smtClean="0"/>
              <a:t>AucRocCurve</a:t>
            </a:r>
            <a:r>
              <a:rPr lang="en-US" dirty="0" smtClean="0"/>
              <a:t> of </a:t>
            </a:r>
            <a:r>
              <a:rPr lang="en-US" dirty="0" err="1" smtClean="0"/>
              <a:t>AdaBoostClassifier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55" y="572700"/>
            <a:ext cx="3308350" cy="22415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1027" y="636200"/>
            <a:ext cx="3333750" cy="21780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5789" y="2663773"/>
            <a:ext cx="3346450" cy="2184400"/>
          </a:xfrm>
          <a:prstGeom prst="rect">
            <a:avLst/>
          </a:prstGeom>
        </p:spPr>
      </p:pic>
      <p:sp>
        <p:nvSpPr>
          <p:cNvPr id="6" name="TextBox 5"/>
          <p:cNvSpPr txBox="1"/>
          <p:nvPr/>
        </p:nvSpPr>
        <p:spPr>
          <a:xfrm>
            <a:off x="1086787" y="2814250"/>
            <a:ext cx="1394085" cy="338554"/>
          </a:xfrm>
          <a:prstGeom prst="rect">
            <a:avLst/>
          </a:prstGeom>
          <a:noFill/>
        </p:spPr>
        <p:txBody>
          <a:bodyPr wrap="square" rtlCol="0">
            <a:spAutoFit/>
          </a:bodyPr>
          <a:lstStyle/>
          <a:p>
            <a:r>
              <a:rPr lang="en-US" sz="1600" b="1" dirty="0" smtClean="0"/>
              <a:t>Given Data</a:t>
            </a:r>
            <a:endParaRPr lang="en-US" b="1" dirty="0"/>
          </a:p>
        </p:txBody>
      </p:sp>
      <p:sp>
        <p:nvSpPr>
          <p:cNvPr id="7" name="TextBox 6"/>
          <p:cNvSpPr txBox="1"/>
          <p:nvPr/>
        </p:nvSpPr>
        <p:spPr>
          <a:xfrm>
            <a:off x="6375660" y="2877750"/>
            <a:ext cx="2061148" cy="338554"/>
          </a:xfrm>
          <a:prstGeom prst="rect">
            <a:avLst/>
          </a:prstGeom>
          <a:noFill/>
        </p:spPr>
        <p:txBody>
          <a:bodyPr wrap="square" rtlCol="0">
            <a:spAutoFit/>
          </a:bodyPr>
          <a:lstStyle/>
          <a:p>
            <a:r>
              <a:rPr lang="en-US" sz="1600" b="1" dirty="0" smtClean="0"/>
              <a:t>Standardized Data</a:t>
            </a:r>
            <a:endParaRPr lang="en-US" b="1" dirty="0"/>
          </a:p>
        </p:txBody>
      </p:sp>
      <p:sp>
        <p:nvSpPr>
          <p:cNvPr id="8" name="TextBox 7"/>
          <p:cNvSpPr txBox="1"/>
          <p:nvPr/>
        </p:nvSpPr>
        <p:spPr>
          <a:xfrm>
            <a:off x="3843753" y="4788811"/>
            <a:ext cx="2308486" cy="338554"/>
          </a:xfrm>
          <a:prstGeom prst="rect">
            <a:avLst/>
          </a:prstGeom>
          <a:noFill/>
        </p:spPr>
        <p:txBody>
          <a:bodyPr wrap="square" rtlCol="0">
            <a:spAutoFit/>
          </a:bodyPr>
          <a:lstStyle/>
          <a:p>
            <a:r>
              <a:rPr lang="en-US" sz="1600" b="1" dirty="0" smtClean="0"/>
              <a:t>Normalized Data</a:t>
            </a:r>
            <a:endParaRPr lang="en-US" b="1" dirty="0"/>
          </a:p>
        </p:txBody>
      </p:sp>
    </p:spTree>
    <p:extLst>
      <p:ext uri="{BB962C8B-B14F-4D97-AF65-F5344CB8AC3E}">
        <p14:creationId xmlns:p14="http://schemas.microsoft.com/office/powerpoint/2010/main" val="30910019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TextBox 2"/>
          <p:cNvSpPr txBox="1"/>
          <p:nvPr/>
        </p:nvSpPr>
        <p:spPr>
          <a:xfrm>
            <a:off x="194872" y="1124262"/>
            <a:ext cx="8731771" cy="2677656"/>
          </a:xfrm>
          <a:prstGeom prst="rect">
            <a:avLst/>
          </a:prstGeom>
          <a:noFill/>
        </p:spPr>
        <p:txBody>
          <a:bodyPr wrap="square" rtlCol="0">
            <a:spAutoFit/>
          </a:bodyPr>
          <a:lstStyle/>
          <a:p>
            <a:r>
              <a:rPr lang="en-US" dirty="0"/>
              <a:t>We have </a:t>
            </a:r>
            <a:r>
              <a:rPr lang="en-US" dirty="0" smtClean="0"/>
              <a:t>predicted </a:t>
            </a:r>
            <a:r>
              <a:rPr lang="en-US" dirty="0"/>
              <a:t>the Credit Card Default using different methods in this </a:t>
            </a:r>
            <a:r>
              <a:rPr lang="en-US" dirty="0" err="1"/>
              <a:t>project.We</a:t>
            </a:r>
            <a:r>
              <a:rPr lang="en-US" dirty="0"/>
              <a:t> have used simple machine learnings such as logistic </a:t>
            </a:r>
            <a:r>
              <a:rPr lang="en-US" dirty="0" smtClean="0"/>
              <a:t>regression, </a:t>
            </a:r>
            <a:r>
              <a:rPr lang="en-US" dirty="0"/>
              <a:t>Decision Tree Classifier and tried to plot the Decision tree flow chart , K Neighbors Classifier, </a:t>
            </a:r>
            <a:r>
              <a:rPr lang="en-US" dirty="0" err="1"/>
              <a:t>XGBClassifier</a:t>
            </a:r>
            <a:r>
              <a:rPr lang="en-US" dirty="0"/>
              <a:t> , Support Vector Classifier ,</a:t>
            </a:r>
            <a:r>
              <a:rPr lang="en-US" dirty="0" err="1"/>
              <a:t>AdaBoostClassifier</a:t>
            </a:r>
            <a:r>
              <a:rPr lang="en-US" dirty="0"/>
              <a:t>, Random Forest Classifier and </a:t>
            </a:r>
            <a:r>
              <a:rPr lang="en-US" dirty="0" err="1"/>
              <a:t>KNeighborsClassifier</a:t>
            </a:r>
            <a:r>
              <a:rPr lang="en-US" dirty="0"/>
              <a:t> techniques</a:t>
            </a:r>
            <a:r>
              <a:rPr lang="en-US" dirty="0" smtClean="0"/>
              <a:t>.</a:t>
            </a:r>
          </a:p>
          <a:p>
            <a:endParaRPr lang="en-US" dirty="0"/>
          </a:p>
          <a:p>
            <a:r>
              <a:rPr lang="en-US" dirty="0"/>
              <a:t>We also tried to train our model in </a:t>
            </a:r>
            <a:r>
              <a:rPr lang="en-US" dirty="0" smtClean="0"/>
              <a:t>normalized </a:t>
            </a:r>
            <a:r>
              <a:rPr lang="en-US" dirty="0"/>
              <a:t>and standardized data to </a:t>
            </a:r>
            <a:r>
              <a:rPr lang="en-US" dirty="0" smtClean="0"/>
              <a:t>compare </a:t>
            </a:r>
            <a:r>
              <a:rPr lang="en-US" dirty="0"/>
              <a:t>at which data does machine learning performs good </a:t>
            </a:r>
            <a:r>
              <a:rPr lang="en-US" dirty="0" smtClean="0"/>
              <a:t>.</a:t>
            </a:r>
          </a:p>
          <a:p>
            <a:endParaRPr lang="en-US" dirty="0"/>
          </a:p>
          <a:p>
            <a:r>
              <a:rPr lang="en-US" dirty="0"/>
              <a:t>Out of these we found that at </a:t>
            </a:r>
            <a:r>
              <a:rPr lang="en-US" dirty="0" smtClean="0"/>
              <a:t>normalized </a:t>
            </a:r>
            <a:r>
              <a:rPr lang="en-US" dirty="0"/>
              <a:t>data machine learning is performing good in which </a:t>
            </a:r>
            <a:r>
              <a:rPr lang="en-US" dirty="0" err="1"/>
              <a:t>AdaBoostClassifier</a:t>
            </a:r>
            <a:r>
              <a:rPr lang="en-US" dirty="0"/>
              <a:t> , SVN , </a:t>
            </a:r>
            <a:r>
              <a:rPr lang="en-US" dirty="0" err="1"/>
              <a:t>XGBClassifier</a:t>
            </a:r>
            <a:r>
              <a:rPr lang="en-US" dirty="0"/>
              <a:t> , </a:t>
            </a:r>
            <a:r>
              <a:rPr lang="en-US" dirty="0" err="1"/>
              <a:t>RandomForestClassifier</a:t>
            </a:r>
            <a:r>
              <a:rPr lang="en-US" dirty="0"/>
              <a:t> , </a:t>
            </a:r>
            <a:r>
              <a:rPr lang="en-US" dirty="0" err="1"/>
              <a:t>DecisionTreeClassifier</a:t>
            </a:r>
            <a:r>
              <a:rPr lang="en-US" dirty="0"/>
              <a:t> and </a:t>
            </a:r>
            <a:r>
              <a:rPr lang="en-US" dirty="0" err="1"/>
              <a:t>LogisticRegression</a:t>
            </a:r>
            <a:r>
              <a:rPr lang="en-US" dirty="0"/>
              <a:t> ,these are </a:t>
            </a:r>
            <a:r>
              <a:rPr lang="en-US" dirty="0" smtClean="0"/>
              <a:t>working </a:t>
            </a:r>
            <a:r>
              <a:rPr lang="en-US" dirty="0"/>
              <a:t>great with AUC value more then 0.70 .</a:t>
            </a:r>
          </a:p>
          <a:p>
            <a:endParaRPr lang="en-US" dirty="0"/>
          </a:p>
        </p:txBody>
      </p:sp>
    </p:spTree>
    <p:extLst>
      <p:ext uri="{BB962C8B-B14F-4D97-AF65-F5344CB8AC3E}">
        <p14:creationId xmlns:p14="http://schemas.microsoft.com/office/powerpoint/2010/main" val="66548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210" y="542692"/>
            <a:ext cx="8787161" cy="3631763"/>
          </a:xfrm>
          <a:prstGeom prst="rect">
            <a:avLst/>
          </a:prstGeom>
          <a:noFill/>
        </p:spPr>
        <p:txBody>
          <a:bodyPr wrap="square" rtlCol="0">
            <a:spAutoFit/>
          </a:bodyPr>
          <a:lstStyle/>
          <a:p>
            <a:r>
              <a:rPr lang="en-US" sz="1800" dirty="0" smtClean="0">
                <a:solidFill>
                  <a:schemeClr val="accent2"/>
                </a:solidFill>
              </a:rPr>
              <a:t>X5</a:t>
            </a:r>
            <a:r>
              <a:rPr lang="en-US" sz="1800" dirty="0">
                <a:solidFill>
                  <a:schemeClr val="accent2"/>
                </a:solidFill>
              </a:rPr>
              <a:t>: Age (year).</a:t>
            </a:r>
          </a:p>
          <a:p>
            <a:r>
              <a:rPr lang="en-US" sz="1800" dirty="0">
                <a:solidFill>
                  <a:schemeClr val="accent2"/>
                </a:solidFill>
              </a:rPr>
              <a:t>X6 - X11: History of past payment. We tracked the past monthly payment records (from April to September, 2005) as follows: X6 = the repayment status in September, 2005; X7 = the repayment status in August, 2005; . . .;X11 = the repayment status in April, 2005. The measurement scale for the repayment status is: -1 = pay duly; 1 = payment delay for one month; 2 = payment delay for two months; . . .; 8 = payment delay for eight months; 9 = payment delay for nine months and above.</a:t>
            </a:r>
          </a:p>
          <a:p>
            <a:r>
              <a:rPr lang="en-US" sz="1800" dirty="0">
                <a:solidFill>
                  <a:schemeClr val="accent2"/>
                </a:solidFill>
              </a:rPr>
              <a:t>X12-X17: Amount of bill statement (NT dollar). X12 = amount of bill statement in September, 2005; X13 = amount of bill statement in August, 2005; . . .; X17 = amount of bill statement in April, 2005.</a:t>
            </a:r>
          </a:p>
          <a:p>
            <a:r>
              <a:rPr lang="en-US" sz="1800" dirty="0">
                <a:solidFill>
                  <a:schemeClr val="accent2"/>
                </a:solidFill>
              </a:rPr>
              <a:t>X18-X23: Amount of previous payment (NT dollar). X18 = amount paid in September, 2005; X19 = amount paid in August, 2005; . . .;X23 = amount paid in April, 2005.</a:t>
            </a:r>
          </a:p>
          <a:p>
            <a:endParaRPr lang="en-US" dirty="0"/>
          </a:p>
        </p:txBody>
      </p:sp>
    </p:spTree>
    <p:extLst>
      <p:ext uri="{BB962C8B-B14F-4D97-AF65-F5344CB8AC3E}">
        <p14:creationId xmlns:p14="http://schemas.microsoft.com/office/powerpoint/2010/main" val="39782268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for null value </a:t>
            </a:r>
            <a:endParaRPr lang="en-US" dirty="0"/>
          </a:p>
        </p:txBody>
      </p:sp>
      <p:sp>
        <p:nvSpPr>
          <p:cNvPr id="3" name="Text Placeholder 2"/>
          <p:cNvSpPr>
            <a:spLocks noGrp="1"/>
          </p:cNvSpPr>
          <p:nvPr>
            <p:ph type="body" idx="1"/>
          </p:nvPr>
        </p:nvSpPr>
        <p:spPr/>
        <p:txBody>
          <a:bodyPr/>
          <a:lstStyle/>
          <a:p>
            <a:pPr marL="114300" indent="0">
              <a:buNone/>
            </a:pPr>
            <a:r>
              <a:rPr lang="en-US" dirty="0" smtClean="0">
                <a:solidFill>
                  <a:schemeClr val="accent2"/>
                </a:solidFill>
              </a:rPr>
              <a:t>The data doesn’t have any null values . </a:t>
            </a:r>
            <a:endParaRPr lang="en-US" dirty="0">
              <a:solidFill>
                <a:schemeClr val="accent2"/>
              </a:solidFill>
            </a:endParaRPr>
          </a:p>
          <a:p>
            <a:pPr marL="114300" indent="0">
              <a:buNone/>
            </a:pPr>
            <a:r>
              <a:rPr lang="en-US" dirty="0" smtClean="0">
                <a:solidFill>
                  <a:schemeClr val="accent2"/>
                </a:solidFill>
              </a:rPr>
              <a:t>For showing this we have plotted heat map:</a:t>
            </a:r>
          </a:p>
          <a:p>
            <a:pPr marL="114300" indent="0">
              <a:buNone/>
            </a:pPr>
            <a:endParaRPr lang="en-US" dirty="0">
              <a:solidFill>
                <a:schemeClr val="accent2"/>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2143" y="1914448"/>
            <a:ext cx="4418394" cy="3148206"/>
          </a:xfrm>
          <a:prstGeom prst="rect">
            <a:avLst/>
          </a:prstGeom>
        </p:spPr>
      </p:pic>
    </p:spTree>
    <p:extLst>
      <p:ext uri="{BB962C8B-B14F-4D97-AF65-F5344CB8AC3E}">
        <p14:creationId xmlns:p14="http://schemas.microsoft.com/office/powerpoint/2010/main" val="2473483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Plotted Bar graph for showing Defaulter percentage </a:t>
            </a:r>
            <a:endParaRPr lang="en-US" sz="2400" dirty="0"/>
          </a:p>
        </p:txBody>
      </p:sp>
      <p:sp>
        <p:nvSpPr>
          <p:cNvPr id="3" name="Text Placeholder 2"/>
          <p:cNvSpPr>
            <a:spLocks noGrp="1"/>
          </p:cNvSpPr>
          <p:nvPr>
            <p:ph type="body" idx="1"/>
          </p:nvPr>
        </p:nvSpPr>
        <p:spPr>
          <a:xfrm>
            <a:off x="311700" y="1189463"/>
            <a:ext cx="4639441" cy="3379412"/>
          </a:xfrm>
        </p:spPr>
        <p:txBody>
          <a:bodyPr/>
          <a:lstStyle/>
          <a:p>
            <a:r>
              <a:rPr lang="en-US" dirty="0" smtClean="0">
                <a:solidFill>
                  <a:schemeClr val="accent2"/>
                </a:solidFill>
              </a:rPr>
              <a:t>So as we can see from graph that the given data have total 78% for non defaulter where as 22% defaulter.</a:t>
            </a:r>
            <a:endParaRPr lang="en-US" dirty="0">
              <a:solidFill>
                <a:schemeClr val="accent2"/>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3744" y="1017724"/>
            <a:ext cx="3798556" cy="3866509"/>
          </a:xfrm>
          <a:prstGeom prst="rect">
            <a:avLst/>
          </a:prstGeom>
        </p:spPr>
      </p:pic>
    </p:spTree>
    <p:extLst>
      <p:ext uri="{BB962C8B-B14F-4D97-AF65-F5344CB8AC3E}">
        <p14:creationId xmlns:p14="http://schemas.microsoft.com/office/powerpoint/2010/main" val="2103789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16"/>
            <a:ext cx="8520600" cy="572700"/>
          </a:xfrm>
        </p:spPr>
        <p:txBody>
          <a:bodyPr/>
          <a:lstStyle/>
          <a:p>
            <a:r>
              <a:rPr lang="en-US" sz="2000" dirty="0" smtClean="0"/>
              <a:t>Plotting scatterplot  between target and  some of feature .</a:t>
            </a:r>
            <a:endParaRPr lang="en-US" sz="2000" dirty="0"/>
          </a:p>
        </p:txBody>
      </p:sp>
      <p:sp>
        <p:nvSpPr>
          <p:cNvPr id="3" name="Text Placeholder 2"/>
          <p:cNvSpPr>
            <a:spLocks noGrp="1"/>
          </p:cNvSpPr>
          <p:nvPr>
            <p:ph type="body" idx="1"/>
          </p:nvPr>
        </p:nvSpPr>
        <p:spPr>
          <a:xfrm>
            <a:off x="862361" y="3159512"/>
            <a:ext cx="6980663" cy="851802"/>
          </a:xfrm>
        </p:spPr>
        <p:txBody>
          <a:bodyPr/>
          <a:lstStyle/>
          <a:p>
            <a:pPr marL="114300" indent="0">
              <a:buNone/>
            </a:pPr>
            <a:endParaRPr lang="en-US" dirty="0">
              <a:solidFill>
                <a:schemeClr val="accent2"/>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903" y="432072"/>
            <a:ext cx="7322633" cy="234131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904" y="2685881"/>
            <a:ext cx="7501052" cy="2341311"/>
          </a:xfrm>
          <a:prstGeom prst="rect">
            <a:avLst/>
          </a:prstGeom>
        </p:spPr>
      </p:pic>
    </p:spTree>
    <p:extLst>
      <p:ext uri="{BB962C8B-B14F-4D97-AF65-F5344CB8AC3E}">
        <p14:creationId xmlns:p14="http://schemas.microsoft.com/office/powerpoint/2010/main" val="34990870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89"/>
            <a:ext cx="8520600" cy="572700"/>
          </a:xfrm>
        </p:spPr>
        <p:txBody>
          <a:bodyPr/>
          <a:lstStyle/>
          <a:p>
            <a:r>
              <a:rPr lang="en-US" sz="2400" dirty="0" smtClean="0"/>
              <a:t>Plotting </a:t>
            </a:r>
            <a:r>
              <a:rPr lang="en-US" sz="2400" dirty="0" err="1" smtClean="0"/>
              <a:t>distplot</a:t>
            </a:r>
            <a:r>
              <a:rPr lang="en-US" sz="2400" dirty="0" smtClean="0"/>
              <a:t> </a:t>
            </a:r>
            <a:endParaRPr lang="en-US" sz="2400" dirty="0"/>
          </a:p>
        </p:txBody>
      </p:sp>
      <p:sp>
        <p:nvSpPr>
          <p:cNvPr id="3" name="Text Placeholder 2"/>
          <p:cNvSpPr>
            <a:spLocks noGrp="1"/>
          </p:cNvSpPr>
          <p:nvPr>
            <p:ph type="body" idx="1"/>
          </p:nvPr>
        </p:nvSpPr>
        <p:spPr>
          <a:xfrm>
            <a:off x="408344" y="2931724"/>
            <a:ext cx="4089314" cy="2016292"/>
          </a:xfrm>
        </p:spPr>
        <p:txBody>
          <a:bodyPr/>
          <a:lstStyle/>
          <a:p>
            <a:pPr marL="114300" indent="0">
              <a:buNone/>
            </a:pPr>
            <a:r>
              <a:rPr lang="en-US" sz="1600" dirty="0" smtClean="0">
                <a:solidFill>
                  <a:schemeClr val="accent2"/>
                </a:solidFill>
              </a:rPr>
              <a:t>From above plotted </a:t>
            </a:r>
            <a:r>
              <a:rPr lang="en-US" sz="1600" dirty="0">
                <a:solidFill>
                  <a:schemeClr val="accent2"/>
                </a:solidFill>
              </a:rPr>
              <a:t>g</a:t>
            </a:r>
            <a:r>
              <a:rPr lang="en-US" sz="1600" dirty="0" smtClean="0">
                <a:solidFill>
                  <a:schemeClr val="accent2"/>
                </a:solidFill>
              </a:rPr>
              <a:t>raph we can see that some of feature are positively skewed such as LIMIT_BAL , BILL_AMT and more . </a:t>
            </a:r>
            <a:endParaRPr lang="en-US" sz="1600" dirty="0">
              <a:solidFill>
                <a:schemeClr val="accent2"/>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3220"/>
            <a:ext cx="4809893" cy="244850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658" y="2941828"/>
            <a:ext cx="4646342" cy="2163336"/>
          </a:xfrm>
          <a:prstGeom prst="rect">
            <a:avLst/>
          </a:prstGeom>
        </p:spPr>
      </p:pic>
    </p:spTree>
    <p:extLst>
      <p:ext uri="{BB962C8B-B14F-4D97-AF65-F5344CB8AC3E}">
        <p14:creationId xmlns:p14="http://schemas.microsoft.com/office/powerpoint/2010/main" val="25370769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86" y="103054"/>
            <a:ext cx="8520600" cy="572700"/>
          </a:xfrm>
          <a:ln>
            <a:solidFill>
              <a:srgbClr val="EBEAF4"/>
            </a:solidFill>
          </a:ln>
        </p:spPr>
        <p:txBody>
          <a:bodyPr/>
          <a:lstStyle/>
          <a:p>
            <a:r>
              <a:rPr lang="en-US" sz="2400" dirty="0" smtClean="0"/>
              <a:t>Pair Plot for checking </a:t>
            </a:r>
            <a:r>
              <a:rPr lang="en-US" sz="2400" dirty="0" err="1" smtClean="0"/>
              <a:t>multicollinerity</a:t>
            </a:r>
            <a:r>
              <a:rPr lang="en-US" sz="2400" dirty="0" smtClean="0"/>
              <a:t> </a:t>
            </a:r>
            <a:endParaRPr lang="en-US" sz="2400" dirty="0"/>
          </a:p>
        </p:txBody>
      </p:sp>
      <p:sp>
        <p:nvSpPr>
          <p:cNvPr id="3" name="Text Placeholder 2"/>
          <p:cNvSpPr>
            <a:spLocks noGrp="1"/>
          </p:cNvSpPr>
          <p:nvPr>
            <p:ph type="body" idx="1"/>
          </p:nvPr>
        </p:nvSpPr>
        <p:spPr>
          <a:xfrm>
            <a:off x="307298" y="742013"/>
            <a:ext cx="3200400" cy="3627620"/>
          </a:xfrm>
        </p:spPr>
        <p:txBody>
          <a:bodyPr/>
          <a:lstStyle/>
          <a:p>
            <a:pPr marL="114300" indent="0">
              <a:buNone/>
            </a:pPr>
            <a:r>
              <a:rPr lang="en-US" dirty="0" smtClean="0">
                <a:solidFill>
                  <a:schemeClr val="accent2"/>
                </a:solidFill>
              </a:rPr>
              <a:t>From plotted </a:t>
            </a:r>
            <a:r>
              <a:rPr lang="en-US" dirty="0" err="1" smtClean="0">
                <a:solidFill>
                  <a:schemeClr val="accent2"/>
                </a:solidFill>
              </a:rPr>
              <a:t>pairplot</a:t>
            </a:r>
            <a:r>
              <a:rPr lang="en-US" dirty="0" smtClean="0">
                <a:solidFill>
                  <a:schemeClr val="accent2"/>
                </a:solidFill>
              </a:rPr>
              <a:t> graph with some feature we can see that some of them are highly </a:t>
            </a:r>
            <a:r>
              <a:rPr lang="en-US" dirty="0" err="1" smtClean="0">
                <a:solidFill>
                  <a:schemeClr val="accent2"/>
                </a:solidFill>
              </a:rPr>
              <a:t>multicollinear</a:t>
            </a:r>
            <a:r>
              <a:rPr lang="en-US" dirty="0" smtClean="0">
                <a:solidFill>
                  <a:schemeClr val="accent2"/>
                </a:solidFill>
              </a:rPr>
              <a:t> with other feature . </a:t>
            </a:r>
          </a:p>
          <a:p>
            <a:pPr marL="114300" indent="0">
              <a:buNone/>
            </a:pPr>
            <a:endParaRPr lang="en-US" dirty="0">
              <a:solidFill>
                <a:schemeClr val="accent2"/>
              </a:solidFill>
            </a:endParaRPr>
          </a:p>
          <a:p>
            <a:pPr marL="114300" indent="0">
              <a:buNone/>
            </a:pPr>
            <a:endParaRPr lang="en-US" dirty="0">
              <a:solidFill>
                <a:schemeClr val="accent2"/>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7403" y="580289"/>
            <a:ext cx="5045348" cy="4615677"/>
          </a:xfrm>
          <a:prstGeom prst="rect">
            <a:avLst/>
          </a:prstGeom>
          <a:ln>
            <a:solidFill>
              <a:srgbClr val="EBEAF4"/>
            </a:solidFill>
          </a:ln>
        </p:spPr>
      </p:pic>
    </p:spTree>
    <p:extLst>
      <p:ext uri="{BB962C8B-B14F-4D97-AF65-F5344CB8AC3E}">
        <p14:creationId xmlns:p14="http://schemas.microsoft.com/office/powerpoint/2010/main" val="2683921655"/>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681</TotalTime>
  <Words>1395</Words>
  <Application>Microsoft Office PowerPoint</Application>
  <PresentationFormat>On-screen Show (16:9)</PresentationFormat>
  <Paragraphs>126</Paragraphs>
  <Slides>37</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Montserrat</vt:lpstr>
      <vt:lpstr>Arial</vt:lpstr>
      <vt:lpstr>Simple Light</vt:lpstr>
      <vt:lpstr>Supervised ML - Classification Credit Card Default Prediction    </vt:lpstr>
      <vt:lpstr>   </vt:lpstr>
      <vt:lpstr>Data Description</vt:lpstr>
      <vt:lpstr>PowerPoint Presentation</vt:lpstr>
      <vt:lpstr>Checking for null value </vt:lpstr>
      <vt:lpstr>Plotted Bar graph for showing Defaulter percentage </vt:lpstr>
      <vt:lpstr>Plotting scatterplot  between target and  some of feature .</vt:lpstr>
      <vt:lpstr>Plotting distplot </vt:lpstr>
      <vt:lpstr>Pair Plot for checking multicollinerity </vt:lpstr>
      <vt:lpstr>calculating variance inflation factor (VIF) and Tolerance for checking multicollinearity</vt:lpstr>
      <vt:lpstr>Checking which sex is most in defaulter list </vt:lpstr>
      <vt:lpstr>Checking education level of defaulter </vt:lpstr>
      <vt:lpstr>Checking defaulter on basis of marital status </vt:lpstr>
      <vt:lpstr>Checking defaulter on basis of their ages</vt:lpstr>
      <vt:lpstr>Checking LIMIT BALANCE HISTOGRAM BY TYPE OF CREDIT CARD </vt:lpstr>
      <vt:lpstr>Different types of Data</vt:lpstr>
      <vt:lpstr>Sample of all types of data </vt:lpstr>
      <vt:lpstr>Machine Learning</vt:lpstr>
      <vt:lpstr>Confusion Matrix</vt:lpstr>
      <vt:lpstr>PowerPoint Presentation</vt:lpstr>
      <vt:lpstr>Comparing Confusion Matrixes for Logistic Regression </vt:lpstr>
      <vt:lpstr>Comparing Confusion Matrixes of DecisionTreeClassifier</vt:lpstr>
      <vt:lpstr>Comparing Confusion Matrixes Of KNeighborsClassifier </vt:lpstr>
      <vt:lpstr>Comparing Confusion Matrixes of RandomForestClassifier</vt:lpstr>
      <vt:lpstr>Comparing Confusion Matrixes of XGBClassifier </vt:lpstr>
      <vt:lpstr>Comparing Confusion Matrixes Of SupportVectorClassifier</vt:lpstr>
      <vt:lpstr>Comparing Confusion Matrixes Of AdaBoostClassifier</vt:lpstr>
      <vt:lpstr>Auc Roc Curve</vt:lpstr>
      <vt:lpstr>PowerPoint Presentation</vt:lpstr>
      <vt:lpstr>Comparing AucRocCurve of LogisticRegression </vt:lpstr>
      <vt:lpstr>Comparing AucRocCurve of DecisionTreeClassifier</vt:lpstr>
      <vt:lpstr>Comparing AucRocCurve of KNeighborsClassifier</vt:lpstr>
      <vt:lpstr>Comparing AucRocCurve of RnadomForestClassifier</vt:lpstr>
      <vt:lpstr>Comparing AucRocCurve of XGBClassifier </vt:lpstr>
      <vt:lpstr>Comparing AucRocCurve of SupportVectorClassifier</vt:lpstr>
      <vt:lpstr>Comparing AucRocCurve of AdaBoostClassifier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ML - Classification Credit Card Default Prediction</dc:title>
  <dc:creator>TSS_HCL</dc:creator>
  <cp:lastModifiedBy>TSS_HCL</cp:lastModifiedBy>
  <cp:revision>24</cp:revision>
  <dcterms:modified xsi:type="dcterms:W3CDTF">2022-05-17T04:28:43Z</dcterms:modified>
</cp:coreProperties>
</file>