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Montserrat"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bb1d4380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bb1d4380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970ad18c3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970ad18c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970ad18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970ad18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9af29e1d3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9af29e1d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96600cd71_3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96600cd71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970ad18c3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d970ad18c3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96600cd7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96600cd7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96600cd7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d96600cd7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96600cd7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96600cd7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96600cd7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96600cd7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a9b0fa6a9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d96600cd7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d96600cd7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9b0fa6a9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9b0fa6a9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b0fa6a9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b4bd758f6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b4bd758f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d9af29e1d3_5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d9af29e1d3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a9b0fa6a9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d9af29e1d3_5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d9af29e1d3_5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9b0fa6a9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d970ad18c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d970ad18c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970ad18c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970ad18c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p:nvPr/>
        </p:nvSpPr>
        <p:spPr>
          <a:xfrm>
            <a:off x="745799" y="809400"/>
            <a:ext cx="7652400" cy="1293000"/>
          </a:xfrm>
          <a:prstGeom prst="rect">
            <a:avLst/>
          </a:prstGeom>
          <a:noFill/>
          <a:ln>
            <a:noFill/>
          </a:ln>
        </p:spPr>
        <p:txBody>
          <a:bodyPr spcFirstLastPara="1" wrap="square" lIns="91425" tIns="91425" rIns="91425" bIns="91425" anchor="b" anchorCtr="0">
            <a:spAutoFit/>
          </a:bodyPr>
          <a:lstStyle/>
          <a:p>
            <a:pPr marL="0" lvl="0" indent="0" algn="ctr" rtl="0">
              <a:spcBef>
                <a:spcPts val="0"/>
              </a:spcBef>
              <a:spcAft>
                <a:spcPts val="0"/>
              </a:spcAft>
              <a:buClr>
                <a:srgbClr val="000000"/>
              </a:buClr>
              <a:buSzPts val="5200"/>
              <a:buFont typeface="Arial"/>
              <a:buNone/>
            </a:pPr>
            <a:r>
              <a:rPr lang="en-GB" sz="3600" b="1">
                <a:solidFill>
                  <a:schemeClr val="lt1"/>
                </a:solidFill>
                <a:latin typeface="Montserrat"/>
                <a:ea typeface="Montserrat"/>
                <a:cs typeface="Montserrat"/>
                <a:sym typeface="Montserrat"/>
              </a:rPr>
              <a:t>Team 5 : Mobile Price Range    Prediction</a:t>
            </a:r>
            <a:endParaRPr/>
          </a:p>
        </p:txBody>
      </p:sp>
      <p:sp>
        <p:nvSpPr>
          <p:cNvPr id="56" name="Google Shape;56;p13"/>
          <p:cNvSpPr txBox="1"/>
          <p:nvPr/>
        </p:nvSpPr>
        <p:spPr>
          <a:xfrm>
            <a:off x="885600" y="51775"/>
            <a:ext cx="7372800" cy="831300"/>
          </a:xfrm>
          <a:prstGeom prst="rect">
            <a:avLst/>
          </a:prstGeom>
          <a:noFill/>
          <a:ln>
            <a:noFill/>
          </a:ln>
        </p:spPr>
        <p:txBody>
          <a:bodyPr spcFirstLastPara="1" wrap="square" lIns="91425" tIns="91425" rIns="91425" bIns="91425" anchor="b" anchorCtr="0">
            <a:spAutoFit/>
          </a:bodyPr>
          <a:lstStyle/>
          <a:p>
            <a:pPr marL="914400" lvl="0" indent="457200" algn="l" rtl="0">
              <a:spcBef>
                <a:spcPts val="0"/>
              </a:spcBef>
              <a:spcAft>
                <a:spcPts val="0"/>
              </a:spcAft>
              <a:buClr>
                <a:srgbClr val="000000"/>
              </a:buClr>
              <a:buSzPts val="5200"/>
              <a:buFont typeface="Arial"/>
              <a:buNone/>
            </a:pPr>
            <a:r>
              <a:rPr lang="en-GB" sz="4200" b="1">
                <a:solidFill>
                  <a:schemeClr val="dk1"/>
                </a:solidFill>
                <a:latin typeface="Montserrat"/>
                <a:ea typeface="Montserrat"/>
                <a:cs typeface="Montserrat"/>
                <a:sym typeface="Montserrat"/>
              </a:rPr>
              <a:t>Capstone Project</a:t>
            </a:r>
            <a:endParaRPr/>
          </a:p>
        </p:txBody>
      </p:sp>
      <p:pic>
        <p:nvPicPr>
          <p:cNvPr id="57" name="Google Shape;57;p13"/>
          <p:cNvPicPr preferRelativeResize="0"/>
          <p:nvPr/>
        </p:nvPicPr>
        <p:blipFill>
          <a:blip r:embed="rId3">
            <a:alphaModFix/>
          </a:blip>
          <a:stretch>
            <a:fillRect/>
          </a:stretch>
        </p:blipFill>
        <p:spPr>
          <a:xfrm>
            <a:off x="3273125" y="2140500"/>
            <a:ext cx="2778376" cy="1606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Categorical Analysis</a:t>
            </a:r>
            <a:endParaRPr b="1">
              <a:latin typeface="Montserrat"/>
              <a:ea typeface="Montserrat"/>
              <a:cs typeface="Montserrat"/>
              <a:sym typeface="Montserrat"/>
            </a:endParaRPr>
          </a:p>
        </p:txBody>
      </p:sp>
      <p:sp>
        <p:nvSpPr>
          <p:cNvPr id="127" name="Google Shape;127;p22"/>
          <p:cNvSpPr txBox="1"/>
          <p:nvPr/>
        </p:nvSpPr>
        <p:spPr>
          <a:xfrm>
            <a:off x="462750" y="1103450"/>
            <a:ext cx="4778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b="1">
              <a:solidFill>
                <a:schemeClr val="lt1"/>
              </a:solidFill>
              <a:highlight>
                <a:srgbClr val="FFFFFF"/>
              </a:highlight>
              <a:latin typeface="Montserrat"/>
              <a:ea typeface="Montserrat"/>
              <a:cs typeface="Montserrat"/>
              <a:sym typeface="Montserrat"/>
            </a:endParaRPr>
          </a:p>
        </p:txBody>
      </p:sp>
      <p:pic>
        <p:nvPicPr>
          <p:cNvPr id="128" name="Google Shape;128;p22"/>
          <p:cNvPicPr preferRelativeResize="0"/>
          <p:nvPr/>
        </p:nvPicPr>
        <p:blipFill rotWithShape="1">
          <a:blip r:embed="rId3">
            <a:alphaModFix/>
          </a:blip>
          <a:srcRect r="68503"/>
          <a:stretch/>
        </p:blipFill>
        <p:spPr>
          <a:xfrm>
            <a:off x="593925" y="920200"/>
            <a:ext cx="4229100" cy="1908625"/>
          </a:xfrm>
          <a:prstGeom prst="rect">
            <a:avLst/>
          </a:prstGeom>
          <a:noFill/>
          <a:ln>
            <a:noFill/>
          </a:ln>
        </p:spPr>
      </p:pic>
      <p:pic>
        <p:nvPicPr>
          <p:cNvPr id="129" name="Google Shape;129;p22"/>
          <p:cNvPicPr preferRelativeResize="0"/>
          <p:nvPr/>
        </p:nvPicPr>
        <p:blipFill rotWithShape="1">
          <a:blip r:embed="rId3">
            <a:alphaModFix/>
          </a:blip>
          <a:srcRect l="56888" r="14357"/>
          <a:stretch/>
        </p:blipFill>
        <p:spPr>
          <a:xfrm>
            <a:off x="959275" y="2946600"/>
            <a:ext cx="3657276" cy="1977425"/>
          </a:xfrm>
          <a:prstGeom prst="rect">
            <a:avLst/>
          </a:prstGeom>
          <a:noFill/>
          <a:ln>
            <a:noFill/>
          </a:ln>
        </p:spPr>
      </p:pic>
      <p:pic>
        <p:nvPicPr>
          <p:cNvPr id="130" name="Google Shape;130;p22"/>
          <p:cNvPicPr preferRelativeResize="0"/>
          <p:nvPr/>
        </p:nvPicPr>
        <p:blipFill rotWithShape="1">
          <a:blip r:embed="rId3">
            <a:alphaModFix/>
          </a:blip>
          <a:srcRect l="85132"/>
          <a:stretch/>
        </p:blipFill>
        <p:spPr>
          <a:xfrm>
            <a:off x="5313225" y="1103450"/>
            <a:ext cx="2649250" cy="3445275"/>
          </a:xfrm>
          <a:prstGeom prst="rect">
            <a:avLst/>
          </a:prstGeom>
          <a:noFill/>
          <a:ln>
            <a:noFill/>
          </a:ln>
        </p:spPr>
      </p:pic>
      <p:sp>
        <p:nvSpPr>
          <p:cNvPr id="131" name="Google Shape;131;p22"/>
          <p:cNvSpPr txBox="1"/>
          <p:nvPr/>
        </p:nvSpPr>
        <p:spPr>
          <a:xfrm rot="-5400000">
            <a:off x="-450625" y="2564475"/>
            <a:ext cx="17145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200" b="1">
                <a:solidFill>
                  <a:schemeClr val="lt1"/>
                </a:solidFill>
              </a:rPr>
              <a:t>counts</a:t>
            </a:r>
            <a:endParaRPr sz="2200" b="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Collinearity</a:t>
            </a:r>
            <a:endParaRPr/>
          </a:p>
        </p:txBody>
      </p:sp>
      <p:pic>
        <p:nvPicPr>
          <p:cNvPr id="137" name="Google Shape;137;p23"/>
          <p:cNvPicPr preferRelativeResize="0"/>
          <p:nvPr/>
        </p:nvPicPr>
        <p:blipFill>
          <a:blip r:embed="rId3">
            <a:alphaModFix/>
          </a:blip>
          <a:stretch>
            <a:fillRect/>
          </a:stretch>
        </p:blipFill>
        <p:spPr>
          <a:xfrm>
            <a:off x="311700" y="636725"/>
            <a:ext cx="5812150" cy="4201975"/>
          </a:xfrm>
          <a:prstGeom prst="rect">
            <a:avLst/>
          </a:prstGeom>
          <a:noFill/>
          <a:ln>
            <a:noFill/>
          </a:ln>
        </p:spPr>
      </p:pic>
      <p:sp>
        <p:nvSpPr>
          <p:cNvPr id="138" name="Google Shape;138;p23"/>
          <p:cNvSpPr txBox="1"/>
          <p:nvPr/>
        </p:nvSpPr>
        <p:spPr>
          <a:xfrm>
            <a:off x="6409525" y="1521250"/>
            <a:ext cx="23592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We created a new column </a:t>
            </a:r>
            <a:r>
              <a:rPr lang="en-GB" sz="1600" b="1">
                <a:solidFill>
                  <a:schemeClr val="dk1"/>
                </a:solidFill>
                <a:latin typeface="Montserrat"/>
                <a:ea typeface="Montserrat"/>
                <a:cs typeface="Montserrat"/>
                <a:sym typeface="Montserrat"/>
              </a:rPr>
              <a:t>‘Pixels’ </a:t>
            </a:r>
            <a:r>
              <a:rPr lang="en-GB" sz="1600" b="1">
                <a:solidFill>
                  <a:schemeClr val="lt1"/>
                </a:solidFill>
                <a:latin typeface="Montserrat"/>
                <a:ea typeface="Montserrat"/>
                <a:cs typeface="Montserrat"/>
                <a:sym typeface="Montserrat"/>
              </a:rPr>
              <a:t>by taking the product of </a:t>
            </a:r>
            <a:r>
              <a:rPr lang="en-GB" sz="1600" b="1">
                <a:solidFill>
                  <a:schemeClr val="dk1"/>
                </a:solidFill>
                <a:latin typeface="Montserrat"/>
                <a:ea typeface="Montserrat"/>
                <a:cs typeface="Montserrat"/>
                <a:sym typeface="Montserrat"/>
              </a:rPr>
              <a:t>‘px_height’ </a:t>
            </a:r>
            <a:r>
              <a:rPr lang="en-GB" sz="1600" b="1">
                <a:solidFill>
                  <a:schemeClr val="lt1"/>
                </a:solidFill>
                <a:latin typeface="Montserrat"/>
                <a:ea typeface="Montserrat"/>
                <a:cs typeface="Montserrat"/>
                <a:sym typeface="Montserrat"/>
              </a:rPr>
              <a:t>and </a:t>
            </a:r>
            <a:r>
              <a:rPr lang="en-GB" sz="1600" b="1">
                <a:solidFill>
                  <a:schemeClr val="dk1"/>
                </a:solidFill>
                <a:latin typeface="Montserrat"/>
                <a:ea typeface="Montserrat"/>
                <a:cs typeface="Montserrat"/>
                <a:sym typeface="Montserrat"/>
              </a:rPr>
              <a:t>‘px_width’</a:t>
            </a:r>
            <a:r>
              <a:rPr lang="en-GB" sz="1600" b="1">
                <a:solidFill>
                  <a:schemeClr val="lt1"/>
                </a:solidFill>
              </a:rPr>
              <a:t>.</a:t>
            </a:r>
            <a:endParaRPr sz="1600" b="1">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Outlier Analysis in continuous features</a:t>
            </a:r>
            <a:endParaRPr b="1">
              <a:latin typeface="Montserrat"/>
              <a:ea typeface="Montserrat"/>
              <a:cs typeface="Montserrat"/>
              <a:sym typeface="Montserrat"/>
            </a:endParaRPr>
          </a:p>
        </p:txBody>
      </p:sp>
      <p:pic>
        <p:nvPicPr>
          <p:cNvPr id="144" name="Google Shape;144;p24"/>
          <p:cNvPicPr preferRelativeResize="0"/>
          <p:nvPr/>
        </p:nvPicPr>
        <p:blipFill>
          <a:blip r:embed="rId3">
            <a:alphaModFix/>
          </a:blip>
          <a:stretch>
            <a:fillRect/>
          </a:stretch>
        </p:blipFill>
        <p:spPr>
          <a:xfrm>
            <a:off x="152400" y="504525"/>
            <a:ext cx="8452051" cy="4000350"/>
          </a:xfrm>
          <a:prstGeom prst="rect">
            <a:avLst/>
          </a:prstGeom>
          <a:noFill/>
          <a:ln>
            <a:noFill/>
          </a:ln>
        </p:spPr>
      </p:pic>
      <p:sp>
        <p:nvSpPr>
          <p:cNvPr id="145" name="Google Shape;145;p24"/>
          <p:cNvSpPr txBox="1"/>
          <p:nvPr/>
        </p:nvSpPr>
        <p:spPr>
          <a:xfrm>
            <a:off x="451750" y="4504875"/>
            <a:ext cx="804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There were few outliers in </a:t>
            </a:r>
            <a:r>
              <a:rPr lang="en-GB" b="1">
                <a:solidFill>
                  <a:schemeClr val="dk1"/>
                </a:solidFill>
                <a:latin typeface="Montserrat"/>
                <a:ea typeface="Montserrat"/>
                <a:cs typeface="Montserrat"/>
                <a:sym typeface="Montserrat"/>
              </a:rPr>
              <a:t>‘pixels’ </a:t>
            </a:r>
            <a:r>
              <a:rPr lang="en-GB" b="1">
                <a:solidFill>
                  <a:schemeClr val="lt1"/>
                </a:solidFill>
                <a:latin typeface="Montserrat"/>
                <a:ea typeface="Montserrat"/>
                <a:cs typeface="Montserrat"/>
                <a:sym typeface="Montserrat"/>
              </a:rPr>
              <a:t>column, so to handle outliers we replaced the values of ‘Pixels’ column with the </a:t>
            </a:r>
            <a:r>
              <a:rPr lang="en-GB" b="1">
                <a:solidFill>
                  <a:schemeClr val="dk1"/>
                </a:solidFill>
                <a:latin typeface="Montserrat"/>
                <a:ea typeface="Montserrat"/>
                <a:cs typeface="Montserrat"/>
                <a:sym typeface="Montserrat"/>
              </a:rPr>
              <a:t>square root</a:t>
            </a:r>
            <a:r>
              <a:rPr lang="en-GB" b="1">
                <a:solidFill>
                  <a:schemeClr val="lt1"/>
                </a:solidFill>
                <a:latin typeface="Montserrat"/>
                <a:ea typeface="Montserrat"/>
                <a:cs typeface="Montserrat"/>
                <a:sym typeface="Montserrat"/>
              </a:rPr>
              <a:t>.</a:t>
            </a:r>
            <a:endParaRPr b="1">
              <a:solidFill>
                <a:schemeClr val="lt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69225" y="873100"/>
            <a:ext cx="8520600" cy="89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b="1">
                <a:latin typeface="Montserrat"/>
                <a:ea typeface="Montserrat"/>
                <a:cs typeface="Montserrat"/>
                <a:sym typeface="Montserrat"/>
              </a:rPr>
              <a:t>Predictive Modelling</a:t>
            </a:r>
            <a:endParaRPr sz="3600" b="1">
              <a:latin typeface="Montserrat"/>
              <a:ea typeface="Montserrat"/>
              <a:cs typeface="Montserrat"/>
              <a:sym typeface="Montserrat"/>
            </a:endParaRPr>
          </a:p>
        </p:txBody>
      </p:sp>
      <p:pic>
        <p:nvPicPr>
          <p:cNvPr id="151" name="Google Shape;151;p25"/>
          <p:cNvPicPr preferRelativeResize="0"/>
          <p:nvPr/>
        </p:nvPicPr>
        <p:blipFill>
          <a:blip r:embed="rId3">
            <a:alphaModFix/>
          </a:blip>
          <a:stretch>
            <a:fillRect/>
          </a:stretch>
        </p:blipFill>
        <p:spPr>
          <a:xfrm>
            <a:off x="3088412" y="1765900"/>
            <a:ext cx="3082223" cy="280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244925" y="244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b="1">
                <a:highlight>
                  <a:srgbClr val="FFFFFF"/>
                </a:highlight>
              </a:rPr>
              <a:t>Hyperparameter Tuning - Grid Search - Cross Validation</a:t>
            </a:r>
            <a:endParaRPr sz="3200" b="1"/>
          </a:p>
        </p:txBody>
      </p:sp>
      <p:sp>
        <p:nvSpPr>
          <p:cNvPr id="157" name="Google Shape;157;p26"/>
          <p:cNvSpPr txBox="1">
            <a:spLocks noGrp="1"/>
          </p:cNvSpPr>
          <p:nvPr>
            <p:ph type="body" idx="1"/>
          </p:nvPr>
        </p:nvSpPr>
        <p:spPr>
          <a:xfrm>
            <a:off x="311700" y="996600"/>
            <a:ext cx="8520600" cy="345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b="1">
                <a:solidFill>
                  <a:schemeClr val="lt1"/>
                </a:solidFill>
              </a:rPr>
              <a:t>We compared 6 classifiers and evaluated them based on overall accuracy &amp; class based accuracy as well.</a:t>
            </a:r>
            <a:endParaRPr sz="1900" b="1">
              <a:solidFill>
                <a:schemeClr val="lt1"/>
              </a:solidFill>
            </a:endParaRPr>
          </a:p>
          <a:p>
            <a:pPr marL="0" lvl="0" indent="0" algn="l" rtl="0">
              <a:spcBef>
                <a:spcPts val="0"/>
              </a:spcBef>
              <a:spcAft>
                <a:spcPts val="0"/>
              </a:spcAft>
              <a:buNone/>
            </a:pPr>
            <a:endParaRPr sz="1900" b="1">
              <a:solidFill>
                <a:schemeClr val="lt1"/>
              </a:solidFill>
            </a:endParaRPr>
          </a:p>
          <a:p>
            <a:pPr marL="457200" lvl="0" indent="-349250" algn="l" rtl="0">
              <a:spcBef>
                <a:spcPts val="0"/>
              </a:spcBef>
              <a:spcAft>
                <a:spcPts val="0"/>
              </a:spcAft>
              <a:buClr>
                <a:schemeClr val="lt1"/>
              </a:buClr>
              <a:buSzPts val="1900"/>
              <a:buChar char="●"/>
            </a:pPr>
            <a:r>
              <a:rPr lang="en-GB" sz="1900" b="1">
                <a:solidFill>
                  <a:schemeClr val="lt1"/>
                </a:solidFill>
              </a:rPr>
              <a:t>Decision Trees</a:t>
            </a:r>
            <a:endParaRPr sz="1900" b="1">
              <a:solidFill>
                <a:schemeClr val="lt1"/>
              </a:solidFill>
            </a:endParaRPr>
          </a:p>
          <a:p>
            <a:pPr marL="457200" lvl="0" indent="-349250" algn="l" rtl="0">
              <a:spcBef>
                <a:spcPts val="0"/>
              </a:spcBef>
              <a:spcAft>
                <a:spcPts val="0"/>
              </a:spcAft>
              <a:buClr>
                <a:schemeClr val="lt1"/>
              </a:buClr>
              <a:buSzPts val="1900"/>
              <a:buChar char="●"/>
            </a:pPr>
            <a:r>
              <a:rPr lang="en-GB" sz="1900" b="1">
                <a:solidFill>
                  <a:schemeClr val="lt1"/>
                </a:solidFill>
              </a:rPr>
              <a:t>Random Forest</a:t>
            </a:r>
            <a:endParaRPr sz="1900" b="1">
              <a:solidFill>
                <a:schemeClr val="lt1"/>
              </a:solidFill>
            </a:endParaRPr>
          </a:p>
          <a:p>
            <a:pPr marL="457200" lvl="0" indent="-349250" algn="l" rtl="0">
              <a:spcBef>
                <a:spcPts val="0"/>
              </a:spcBef>
              <a:spcAft>
                <a:spcPts val="0"/>
              </a:spcAft>
              <a:buClr>
                <a:schemeClr val="lt1"/>
              </a:buClr>
              <a:buSzPts val="1900"/>
              <a:buChar char="●"/>
            </a:pPr>
            <a:r>
              <a:rPr lang="en-GB" sz="1900" b="1">
                <a:solidFill>
                  <a:schemeClr val="lt1"/>
                </a:solidFill>
              </a:rPr>
              <a:t>Ada Boost</a:t>
            </a:r>
            <a:endParaRPr sz="1900" b="1">
              <a:solidFill>
                <a:schemeClr val="lt1"/>
              </a:solidFill>
            </a:endParaRPr>
          </a:p>
          <a:p>
            <a:pPr marL="457200" lvl="0" indent="-349250" algn="l" rtl="0">
              <a:spcBef>
                <a:spcPts val="0"/>
              </a:spcBef>
              <a:spcAft>
                <a:spcPts val="0"/>
              </a:spcAft>
              <a:buClr>
                <a:schemeClr val="lt1"/>
              </a:buClr>
              <a:buSzPts val="1900"/>
              <a:buChar char="●"/>
            </a:pPr>
            <a:r>
              <a:rPr lang="en-GB" sz="1900" b="1">
                <a:solidFill>
                  <a:schemeClr val="lt1"/>
                </a:solidFill>
              </a:rPr>
              <a:t>Gradient Boosting</a:t>
            </a:r>
            <a:endParaRPr sz="1900" b="1">
              <a:solidFill>
                <a:schemeClr val="lt1"/>
              </a:solidFill>
            </a:endParaRPr>
          </a:p>
          <a:p>
            <a:pPr marL="457200" lvl="0" indent="-349250" algn="l" rtl="0">
              <a:spcBef>
                <a:spcPts val="0"/>
              </a:spcBef>
              <a:spcAft>
                <a:spcPts val="0"/>
              </a:spcAft>
              <a:buClr>
                <a:schemeClr val="lt1"/>
              </a:buClr>
              <a:buSzPts val="1900"/>
              <a:buChar char="●"/>
            </a:pPr>
            <a:r>
              <a:rPr lang="en-GB" sz="1900" b="1">
                <a:solidFill>
                  <a:schemeClr val="lt1"/>
                </a:solidFill>
              </a:rPr>
              <a:t>XGBoost</a:t>
            </a:r>
            <a:endParaRPr sz="1900" b="1">
              <a:solidFill>
                <a:schemeClr val="lt1"/>
              </a:solidFill>
            </a:endParaRPr>
          </a:p>
          <a:p>
            <a:pPr marL="457200" lvl="0" indent="-349250" algn="l" rtl="0">
              <a:spcBef>
                <a:spcPts val="0"/>
              </a:spcBef>
              <a:spcAft>
                <a:spcPts val="0"/>
              </a:spcAft>
              <a:buClr>
                <a:schemeClr val="lt1"/>
              </a:buClr>
              <a:buSzPts val="1900"/>
              <a:buChar char="●"/>
            </a:pPr>
            <a:r>
              <a:rPr lang="en-GB" sz="1900" b="1">
                <a:solidFill>
                  <a:schemeClr val="lt1"/>
                </a:solidFill>
              </a:rPr>
              <a:t>Logistic Regression</a:t>
            </a:r>
            <a:endParaRPr sz="1900" b="1">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144750" y="73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Montserrat"/>
                <a:ea typeface="Montserrat"/>
                <a:cs typeface="Montserrat"/>
                <a:sym typeface="Montserrat"/>
              </a:rPr>
              <a:t>Comparison of Models</a:t>
            </a:r>
            <a:endParaRPr b="1">
              <a:latin typeface="Montserrat"/>
              <a:ea typeface="Montserrat"/>
              <a:cs typeface="Montserrat"/>
              <a:sym typeface="Montserrat"/>
            </a:endParaRPr>
          </a:p>
        </p:txBody>
      </p:sp>
      <p:pic>
        <p:nvPicPr>
          <p:cNvPr id="163" name="Google Shape;163;p27"/>
          <p:cNvPicPr preferRelativeResize="0"/>
          <p:nvPr/>
        </p:nvPicPr>
        <p:blipFill>
          <a:blip r:embed="rId3">
            <a:alphaModFix/>
          </a:blip>
          <a:stretch>
            <a:fillRect/>
          </a:stretch>
        </p:blipFill>
        <p:spPr>
          <a:xfrm>
            <a:off x="1362075" y="776275"/>
            <a:ext cx="6419850" cy="3848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364975"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Montserrat"/>
                <a:ea typeface="Montserrat"/>
                <a:cs typeface="Montserrat"/>
                <a:sym typeface="Montserrat"/>
              </a:rPr>
              <a:t>Comparison of Models</a:t>
            </a:r>
            <a:endParaRPr b="1">
              <a:latin typeface="Montserrat"/>
              <a:ea typeface="Montserrat"/>
              <a:cs typeface="Montserrat"/>
              <a:sym typeface="Montserrat"/>
            </a:endParaRPr>
          </a:p>
        </p:txBody>
      </p:sp>
      <p:sp>
        <p:nvSpPr>
          <p:cNvPr id="169" name="Google Shape;169;p28"/>
          <p:cNvSpPr txBox="1"/>
          <p:nvPr/>
        </p:nvSpPr>
        <p:spPr>
          <a:xfrm>
            <a:off x="1036850" y="4565075"/>
            <a:ext cx="72882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XG Boost is the best performing model on the given dataset</a:t>
            </a:r>
            <a:endParaRPr sz="1600" b="1">
              <a:solidFill>
                <a:schemeClr val="lt1"/>
              </a:solidFill>
              <a:latin typeface="Montserrat"/>
              <a:ea typeface="Montserrat"/>
              <a:cs typeface="Montserrat"/>
              <a:sym typeface="Montserrat"/>
            </a:endParaRPr>
          </a:p>
        </p:txBody>
      </p:sp>
      <p:pic>
        <p:nvPicPr>
          <p:cNvPr id="170" name="Google Shape;170;p28"/>
          <p:cNvPicPr preferRelativeResize="0"/>
          <p:nvPr/>
        </p:nvPicPr>
        <p:blipFill>
          <a:blip r:embed="rId3">
            <a:alphaModFix/>
          </a:blip>
          <a:stretch>
            <a:fillRect/>
          </a:stretch>
        </p:blipFill>
        <p:spPr>
          <a:xfrm>
            <a:off x="1352550" y="755075"/>
            <a:ext cx="6438900" cy="381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311700" y="222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a:t>
            </a:r>
            <a:endParaRPr/>
          </a:p>
        </p:txBody>
      </p:sp>
      <p:sp>
        <p:nvSpPr>
          <p:cNvPr id="176" name="Google Shape;17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77" name="Google Shape;177;p29"/>
          <p:cNvPicPr preferRelativeResize="0"/>
          <p:nvPr/>
        </p:nvPicPr>
        <p:blipFill rotWithShape="1">
          <a:blip r:embed="rId3">
            <a:alphaModFix/>
          </a:blip>
          <a:srcRect l="1166" b="30728"/>
          <a:stretch/>
        </p:blipFill>
        <p:spPr>
          <a:xfrm>
            <a:off x="1751000" y="966850"/>
            <a:ext cx="6955976" cy="1646625"/>
          </a:xfrm>
          <a:prstGeom prst="rect">
            <a:avLst/>
          </a:prstGeom>
          <a:noFill/>
          <a:ln>
            <a:noFill/>
          </a:ln>
        </p:spPr>
      </p:pic>
      <p:sp>
        <p:nvSpPr>
          <p:cNvPr id="178" name="Google Shape;178;p29"/>
          <p:cNvSpPr txBox="1"/>
          <p:nvPr/>
        </p:nvSpPr>
        <p:spPr>
          <a:xfrm>
            <a:off x="440000" y="1569350"/>
            <a:ext cx="13110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900" b="1">
                <a:solidFill>
                  <a:schemeClr val="lt1"/>
                </a:solidFill>
              </a:rPr>
              <a:t>Decision Tree</a:t>
            </a:r>
            <a:endParaRPr/>
          </a:p>
        </p:txBody>
      </p:sp>
      <p:pic>
        <p:nvPicPr>
          <p:cNvPr id="179" name="Google Shape;179;p29"/>
          <p:cNvPicPr preferRelativeResize="0"/>
          <p:nvPr/>
        </p:nvPicPr>
        <p:blipFill>
          <a:blip r:embed="rId4">
            <a:alphaModFix/>
          </a:blip>
          <a:stretch>
            <a:fillRect/>
          </a:stretch>
        </p:blipFill>
        <p:spPr>
          <a:xfrm>
            <a:off x="1688350" y="2846300"/>
            <a:ext cx="7081274" cy="1771500"/>
          </a:xfrm>
          <a:prstGeom prst="rect">
            <a:avLst/>
          </a:prstGeom>
          <a:noFill/>
          <a:ln>
            <a:noFill/>
          </a:ln>
        </p:spPr>
      </p:pic>
      <p:sp>
        <p:nvSpPr>
          <p:cNvPr id="180" name="Google Shape;180;p29"/>
          <p:cNvSpPr txBox="1"/>
          <p:nvPr/>
        </p:nvSpPr>
        <p:spPr>
          <a:xfrm>
            <a:off x="440000" y="3586625"/>
            <a:ext cx="14427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900" b="1">
                <a:solidFill>
                  <a:schemeClr val="lt1"/>
                </a:solidFill>
              </a:rPr>
              <a:t>Random forest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311700" y="222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 Contd..</a:t>
            </a:r>
            <a:endParaRPr/>
          </a:p>
        </p:txBody>
      </p:sp>
      <p:sp>
        <p:nvSpPr>
          <p:cNvPr id="186" name="Google Shape;186;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30"/>
          <p:cNvSpPr txBox="1"/>
          <p:nvPr/>
        </p:nvSpPr>
        <p:spPr>
          <a:xfrm>
            <a:off x="440000" y="1647275"/>
            <a:ext cx="13110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900" b="1">
                <a:solidFill>
                  <a:schemeClr val="lt1"/>
                </a:solidFill>
              </a:rPr>
              <a:t>Ada Boost</a:t>
            </a:r>
            <a:endParaRPr/>
          </a:p>
        </p:txBody>
      </p:sp>
      <p:sp>
        <p:nvSpPr>
          <p:cNvPr id="188" name="Google Shape;188;p30"/>
          <p:cNvSpPr txBox="1"/>
          <p:nvPr/>
        </p:nvSpPr>
        <p:spPr>
          <a:xfrm>
            <a:off x="440000" y="3608875"/>
            <a:ext cx="14427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900" b="1">
                <a:solidFill>
                  <a:schemeClr val="lt1"/>
                </a:solidFill>
              </a:rPr>
              <a:t>Gradient</a:t>
            </a:r>
            <a:endParaRPr sz="1900" b="1">
              <a:solidFill>
                <a:schemeClr val="lt1"/>
              </a:solidFill>
            </a:endParaRPr>
          </a:p>
          <a:p>
            <a:pPr marL="0" lvl="0" indent="0" algn="ctr" rtl="0">
              <a:spcBef>
                <a:spcPts val="0"/>
              </a:spcBef>
              <a:spcAft>
                <a:spcPts val="0"/>
              </a:spcAft>
              <a:buNone/>
            </a:pPr>
            <a:r>
              <a:rPr lang="en-GB" sz="1900" b="1">
                <a:solidFill>
                  <a:schemeClr val="lt1"/>
                </a:solidFill>
              </a:rPr>
              <a:t>Boost</a:t>
            </a:r>
            <a:endParaRPr sz="1900" b="1">
              <a:solidFill>
                <a:schemeClr val="lt1"/>
              </a:solidFill>
            </a:endParaRPr>
          </a:p>
        </p:txBody>
      </p:sp>
      <p:pic>
        <p:nvPicPr>
          <p:cNvPr id="189" name="Google Shape;189;p30"/>
          <p:cNvPicPr preferRelativeResize="0"/>
          <p:nvPr/>
        </p:nvPicPr>
        <p:blipFill>
          <a:blip r:embed="rId3">
            <a:alphaModFix/>
          </a:blip>
          <a:stretch>
            <a:fillRect/>
          </a:stretch>
        </p:blipFill>
        <p:spPr>
          <a:xfrm>
            <a:off x="1826550" y="968575"/>
            <a:ext cx="6806200" cy="1725650"/>
          </a:xfrm>
          <a:prstGeom prst="rect">
            <a:avLst/>
          </a:prstGeom>
          <a:noFill/>
          <a:ln>
            <a:noFill/>
          </a:ln>
        </p:spPr>
      </p:pic>
      <p:pic>
        <p:nvPicPr>
          <p:cNvPr id="190" name="Google Shape;190;p30"/>
          <p:cNvPicPr preferRelativeResize="0"/>
          <p:nvPr/>
        </p:nvPicPr>
        <p:blipFill>
          <a:blip r:embed="rId4">
            <a:alphaModFix/>
          </a:blip>
          <a:stretch>
            <a:fillRect/>
          </a:stretch>
        </p:blipFill>
        <p:spPr>
          <a:xfrm>
            <a:off x="2005875" y="2972550"/>
            <a:ext cx="6626875" cy="1725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11700" y="222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 Contd..</a:t>
            </a:r>
            <a:endParaRPr/>
          </a:p>
        </p:txBody>
      </p:sp>
      <p:sp>
        <p:nvSpPr>
          <p:cNvPr id="196" name="Google Shape;196;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31"/>
          <p:cNvSpPr txBox="1"/>
          <p:nvPr/>
        </p:nvSpPr>
        <p:spPr>
          <a:xfrm>
            <a:off x="440000" y="1647275"/>
            <a:ext cx="1311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a:p>
        </p:txBody>
      </p:sp>
      <p:sp>
        <p:nvSpPr>
          <p:cNvPr id="198" name="Google Shape;198;p31"/>
          <p:cNvSpPr txBox="1"/>
          <p:nvPr/>
        </p:nvSpPr>
        <p:spPr>
          <a:xfrm>
            <a:off x="440000" y="3608875"/>
            <a:ext cx="14427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900" b="1">
              <a:solidFill>
                <a:schemeClr val="lt1"/>
              </a:solidFill>
            </a:endParaRPr>
          </a:p>
        </p:txBody>
      </p:sp>
      <p:pic>
        <p:nvPicPr>
          <p:cNvPr id="199" name="Google Shape;199;p31"/>
          <p:cNvPicPr preferRelativeResize="0"/>
          <p:nvPr/>
        </p:nvPicPr>
        <p:blipFill>
          <a:blip r:embed="rId3">
            <a:alphaModFix/>
          </a:blip>
          <a:stretch>
            <a:fillRect/>
          </a:stretch>
        </p:blipFill>
        <p:spPr>
          <a:xfrm>
            <a:off x="3294825" y="1053925"/>
            <a:ext cx="5266476" cy="1864350"/>
          </a:xfrm>
          <a:prstGeom prst="rect">
            <a:avLst/>
          </a:prstGeom>
          <a:noFill/>
          <a:ln>
            <a:noFill/>
          </a:ln>
        </p:spPr>
      </p:pic>
      <p:pic>
        <p:nvPicPr>
          <p:cNvPr id="200" name="Google Shape;200;p31"/>
          <p:cNvPicPr preferRelativeResize="0"/>
          <p:nvPr/>
        </p:nvPicPr>
        <p:blipFill>
          <a:blip r:embed="rId4">
            <a:alphaModFix/>
          </a:blip>
          <a:stretch>
            <a:fillRect/>
          </a:stretch>
        </p:blipFill>
        <p:spPr>
          <a:xfrm>
            <a:off x="3429325" y="3098447"/>
            <a:ext cx="5266475" cy="1834829"/>
          </a:xfrm>
          <a:prstGeom prst="rect">
            <a:avLst/>
          </a:prstGeom>
          <a:noFill/>
          <a:ln>
            <a:noFill/>
          </a:ln>
        </p:spPr>
      </p:pic>
      <p:sp>
        <p:nvSpPr>
          <p:cNvPr id="201" name="Google Shape;201;p31"/>
          <p:cNvSpPr txBox="1"/>
          <p:nvPr/>
        </p:nvSpPr>
        <p:spPr>
          <a:xfrm>
            <a:off x="493050" y="1053925"/>
            <a:ext cx="2376000" cy="398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1900" b="1">
                <a:solidFill>
                  <a:schemeClr val="lt1"/>
                </a:solidFill>
              </a:rPr>
              <a:t>RAM and battery power are two most important features for the models.</a:t>
            </a:r>
            <a:endParaRPr sz="1900" b="1">
              <a:solidFill>
                <a:schemeClr val="lt1"/>
              </a:solidFill>
            </a:endParaRPr>
          </a:p>
          <a:p>
            <a:pPr marL="0" lvl="0" indent="0" algn="l" rtl="0">
              <a:spcBef>
                <a:spcPts val="0"/>
              </a:spcBef>
              <a:spcAft>
                <a:spcPts val="0"/>
              </a:spcAft>
              <a:buNone/>
            </a:pPr>
            <a:endParaRPr sz="1900" b="1">
              <a:solidFill>
                <a:schemeClr val="lt1"/>
              </a:solidFill>
            </a:endParaRPr>
          </a:p>
          <a:p>
            <a:pPr marL="457200" lvl="0" indent="-317500" algn="l" rtl="0">
              <a:spcBef>
                <a:spcPts val="0"/>
              </a:spcBef>
              <a:spcAft>
                <a:spcPts val="0"/>
              </a:spcAft>
              <a:buSzPts val="1400"/>
              <a:buChar char="●"/>
            </a:pPr>
            <a:r>
              <a:rPr lang="en-GB" sz="1900" b="1">
                <a:solidFill>
                  <a:schemeClr val="lt1"/>
                </a:solidFill>
              </a:rPr>
              <a:t>RAM and Battery power show the most variation along the different price ranges.</a:t>
            </a:r>
            <a:endParaRPr sz="1900" b="1">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364025" y="1115600"/>
            <a:ext cx="8149800" cy="2986200"/>
          </a:xfrm>
          <a:prstGeom prst="rect">
            <a:avLst/>
          </a:prstGeom>
          <a:noFill/>
          <a:ln>
            <a:noFill/>
          </a:ln>
        </p:spPr>
        <p:txBody>
          <a:bodyPr spcFirstLastPara="1" wrap="square" lIns="91425" tIns="91425" rIns="91425" bIns="91425" anchor="t" anchorCtr="0">
            <a:spAutoFit/>
          </a:bodyPr>
          <a:lstStyle/>
          <a:p>
            <a:pPr marL="457200" lvl="0" indent="-393700" algn="l" rtl="0">
              <a:spcBef>
                <a:spcPts val="0"/>
              </a:spcBef>
              <a:spcAft>
                <a:spcPts val="0"/>
              </a:spcAft>
              <a:buClr>
                <a:srgbClr val="134F5C"/>
              </a:buClr>
              <a:buSzPts val="2600"/>
              <a:buChar char="❖"/>
            </a:pPr>
            <a:r>
              <a:rPr lang="en-GB" sz="2600" b="1">
                <a:solidFill>
                  <a:srgbClr val="134F5C"/>
                </a:solidFill>
              </a:rPr>
              <a:t>Problem statement</a:t>
            </a:r>
            <a:endParaRPr sz="2600" b="1">
              <a:solidFill>
                <a:srgbClr val="134F5C"/>
              </a:solidFill>
            </a:endParaRPr>
          </a:p>
          <a:p>
            <a:pPr marL="457200" lvl="0" indent="-393700" algn="l" rtl="0">
              <a:spcBef>
                <a:spcPts val="0"/>
              </a:spcBef>
              <a:spcAft>
                <a:spcPts val="0"/>
              </a:spcAft>
              <a:buClr>
                <a:srgbClr val="134F5C"/>
              </a:buClr>
              <a:buSzPts val="2600"/>
              <a:buChar char="❖"/>
            </a:pPr>
            <a:r>
              <a:rPr lang="en-GB" sz="2600" b="1">
                <a:solidFill>
                  <a:srgbClr val="134F5C"/>
                </a:solidFill>
              </a:rPr>
              <a:t>Data summary</a:t>
            </a:r>
            <a:endParaRPr sz="2600" b="1">
              <a:solidFill>
                <a:srgbClr val="134F5C"/>
              </a:solidFill>
            </a:endParaRPr>
          </a:p>
          <a:p>
            <a:pPr marL="457200" lvl="0" indent="-393700" algn="l" rtl="0">
              <a:spcBef>
                <a:spcPts val="0"/>
              </a:spcBef>
              <a:spcAft>
                <a:spcPts val="0"/>
              </a:spcAft>
              <a:buClr>
                <a:srgbClr val="134F5C"/>
              </a:buClr>
              <a:buSzPts val="2600"/>
              <a:buChar char="❖"/>
            </a:pPr>
            <a:r>
              <a:rPr lang="en-GB" sz="2600" b="1">
                <a:solidFill>
                  <a:srgbClr val="134F5C"/>
                </a:solidFill>
              </a:rPr>
              <a:t>EDA</a:t>
            </a:r>
            <a:endParaRPr sz="2600" b="1">
              <a:solidFill>
                <a:srgbClr val="134F5C"/>
              </a:solidFill>
            </a:endParaRPr>
          </a:p>
          <a:p>
            <a:pPr marL="457200" lvl="0" indent="-393700" algn="l" rtl="0">
              <a:spcBef>
                <a:spcPts val="0"/>
              </a:spcBef>
              <a:spcAft>
                <a:spcPts val="0"/>
              </a:spcAft>
              <a:buClr>
                <a:srgbClr val="134F5C"/>
              </a:buClr>
              <a:buSzPts val="2600"/>
              <a:buChar char="❖"/>
            </a:pPr>
            <a:r>
              <a:rPr lang="en-GB" sz="2600" b="1">
                <a:solidFill>
                  <a:srgbClr val="134F5C"/>
                </a:solidFill>
              </a:rPr>
              <a:t>Modelling</a:t>
            </a:r>
            <a:endParaRPr sz="2600" b="1">
              <a:solidFill>
                <a:srgbClr val="134F5C"/>
              </a:solidFill>
            </a:endParaRPr>
          </a:p>
          <a:p>
            <a:pPr marL="457200" lvl="0" indent="-393700" algn="l" rtl="0">
              <a:spcBef>
                <a:spcPts val="0"/>
              </a:spcBef>
              <a:spcAft>
                <a:spcPts val="0"/>
              </a:spcAft>
              <a:buClr>
                <a:srgbClr val="134F5C"/>
              </a:buClr>
              <a:buSzPts val="2600"/>
              <a:buChar char="❖"/>
            </a:pPr>
            <a:r>
              <a:rPr lang="en-GB" sz="2600" b="1">
                <a:solidFill>
                  <a:srgbClr val="134F5C"/>
                </a:solidFill>
              </a:rPr>
              <a:t>Metrics</a:t>
            </a:r>
            <a:endParaRPr sz="2600" b="1">
              <a:solidFill>
                <a:srgbClr val="134F5C"/>
              </a:solidFill>
            </a:endParaRPr>
          </a:p>
          <a:p>
            <a:pPr marL="457200" lvl="0" indent="-393700" algn="l" rtl="0">
              <a:spcBef>
                <a:spcPts val="0"/>
              </a:spcBef>
              <a:spcAft>
                <a:spcPts val="0"/>
              </a:spcAft>
              <a:buClr>
                <a:srgbClr val="134F5C"/>
              </a:buClr>
              <a:buSzPts val="2600"/>
              <a:buChar char="❖"/>
            </a:pPr>
            <a:r>
              <a:rPr lang="en-GB" sz="2600" b="1">
                <a:solidFill>
                  <a:srgbClr val="134F5C"/>
                </a:solidFill>
              </a:rPr>
              <a:t>Challenges</a:t>
            </a:r>
            <a:endParaRPr sz="2600" b="1">
              <a:solidFill>
                <a:srgbClr val="134F5C"/>
              </a:solidFill>
            </a:endParaRPr>
          </a:p>
          <a:p>
            <a:pPr marL="457200" lvl="0" indent="-393700" algn="l" rtl="0">
              <a:spcBef>
                <a:spcPts val="0"/>
              </a:spcBef>
              <a:spcAft>
                <a:spcPts val="0"/>
              </a:spcAft>
              <a:buClr>
                <a:srgbClr val="134F5C"/>
              </a:buClr>
              <a:buSzPts val="2600"/>
              <a:buChar char="❖"/>
            </a:pPr>
            <a:r>
              <a:rPr lang="en-GB" sz="2600" b="1">
                <a:solidFill>
                  <a:srgbClr val="134F5C"/>
                </a:solidFill>
              </a:rPr>
              <a:t>Conclusions</a:t>
            </a:r>
            <a:endParaRPr sz="2600" b="1">
              <a:solidFill>
                <a:srgbClr val="134F5C"/>
              </a:solidFill>
            </a:endParaRPr>
          </a:p>
        </p:txBody>
      </p:sp>
      <p:sp>
        <p:nvSpPr>
          <p:cNvPr id="64" name="Google Shape;64;p14"/>
          <p:cNvSpPr txBox="1"/>
          <p:nvPr/>
        </p:nvSpPr>
        <p:spPr>
          <a:xfrm>
            <a:off x="178625" y="3628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800" b="1">
                <a:solidFill>
                  <a:srgbClr val="CC0000"/>
                </a:solidFill>
                <a:latin typeface="Montserrat"/>
                <a:ea typeface="Montserrat"/>
                <a:cs typeface="Montserrat"/>
                <a:sym typeface="Montserrat"/>
              </a:rPr>
              <a:t>Content</a:t>
            </a:r>
            <a:endParaRPr sz="2800" b="1">
              <a:solidFill>
                <a:srgbClr val="CC0000"/>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311700" y="222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 Contd..</a:t>
            </a:r>
            <a:endParaRPr/>
          </a:p>
        </p:txBody>
      </p:sp>
      <p:sp>
        <p:nvSpPr>
          <p:cNvPr id="207" name="Google Shape;207;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32"/>
          <p:cNvSpPr txBox="1"/>
          <p:nvPr/>
        </p:nvSpPr>
        <p:spPr>
          <a:xfrm>
            <a:off x="440000" y="1647275"/>
            <a:ext cx="1311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a:p>
        </p:txBody>
      </p:sp>
      <p:sp>
        <p:nvSpPr>
          <p:cNvPr id="209" name="Google Shape;209;p32"/>
          <p:cNvSpPr txBox="1"/>
          <p:nvPr/>
        </p:nvSpPr>
        <p:spPr>
          <a:xfrm>
            <a:off x="440000" y="3608875"/>
            <a:ext cx="14427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900" b="1">
              <a:solidFill>
                <a:schemeClr val="lt1"/>
              </a:solidFill>
            </a:endParaRPr>
          </a:p>
        </p:txBody>
      </p:sp>
      <p:sp>
        <p:nvSpPr>
          <p:cNvPr id="210" name="Google Shape;210;p32"/>
          <p:cNvSpPr txBox="1"/>
          <p:nvPr/>
        </p:nvSpPr>
        <p:spPr>
          <a:xfrm>
            <a:off x="311700" y="1053925"/>
            <a:ext cx="2557500" cy="398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1900" b="1">
                <a:solidFill>
                  <a:schemeClr val="lt1"/>
                </a:solidFill>
              </a:rPr>
              <a:t>Apart from selected important features any feature doesn’t show variation along the different price ranges.</a:t>
            </a:r>
            <a:endParaRPr sz="1900" b="1">
              <a:solidFill>
                <a:schemeClr val="lt1"/>
              </a:solidFill>
            </a:endParaRPr>
          </a:p>
          <a:p>
            <a:pPr marL="0" lvl="0" indent="0" algn="l" rtl="0">
              <a:spcBef>
                <a:spcPts val="0"/>
              </a:spcBef>
              <a:spcAft>
                <a:spcPts val="0"/>
              </a:spcAft>
              <a:buNone/>
            </a:pPr>
            <a:endParaRPr sz="1900" b="1">
              <a:solidFill>
                <a:schemeClr val="lt1"/>
              </a:solidFill>
            </a:endParaRPr>
          </a:p>
          <a:p>
            <a:pPr marL="457200" lvl="0" indent="-317500" algn="l" rtl="0">
              <a:spcBef>
                <a:spcPts val="0"/>
              </a:spcBef>
              <a:spcAft>
                <a:spcPts val="0"/>
              </a:spcAft>
              <a:buSzPts val="1400"/>
              <a:buChar char="●"/>
            </a:pPr>
            <a:r>
              <a:rPr lang="en-GB" sz="1900" b="1">
                <a:solidFill>
                  <a:schemeClr val="lt1"/>
                </a:solidFill>
              </a:rPr>
              <a:t>Here is example of front camera and bluetooth.</a:t>
            </a:r>
            <a:endParaRPr sz="1900" b="1">
              <a:solidFill>
                <a:schemeClr val="lt1"/>
              </a:solidFill>
            </a:endParaRPr>
          </a:p>
        </p:txBody>
      </p:sp>
      <p:pic>
        <p:nvPicPr>
          <p:cNvPr id="211" name="Google Shape;211;p32"/>
          <p:cNvPicPr preferRelativeResize="0"/>
          <p:nvPr/>
        </p:nvPicPr>
        <p:blipFill>
          <a:blip r:embed="rId3">
            <a:alphaModFix/>
          </a:blip>
          <a:stretch>
            <a:fillRect/>
          </a:stretch>
        </p:blipFill>
        <p:spPr>
          <a:xfrm>
            <a:off x="3339350" y="1152475"/>
            <a:ext cx="5426200" cy="1929725"/>
          </a:xfrm>
          <a:prstGeom prst="rect">
            <a:avLst/>
          </a:prstGeom>
          <a:noFill/>
          <a:ln>
            <a:noFill/>
          </a:ln>
        </p:spPr>
      </p:pic>
      <p:pic>
        <p:nvPicPr>
          <p:cNvPr id="212" name="Google Shape;212;p32"/>
          <p:cNvPicPr preferRelativeResize="0"/>
          <p:nvPr/>
        </p:nvPicPr>
        <p:blipFill>
          <a:blip r:embed="rId4">
            <a:alphaModFix/>
          </a:blip>
          <a:stretch>
            <a:fillRect/>
          </a:stretch>
        </p:blipFill>
        <p:spPr>
          <a:xfrm>
            <a:off x="2869050" y="3222425"/>
            <a:ext cx="6151925" cy="1818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218" name="Google Shape;218;p33"/>
          <p:cNvSpPr txBox="1">
            <a:spLocks noGrp="1"/>
          </p:cNvSpPr>
          <p:nvPr>
            <p:ph type="body" idx="1"/>
          </p:nvPr>
        </p:nvSpPr>
        <p:spPr>
          <a:xfrm>
            <a:off x="311700" y="1197300"/>
            <a:ext cx="8520600" cy="28479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lt1"/>
              </a:buClr>
              <a:buSzPts val="1700"/>
              <a:buFont typeface="Montserrat"/>
              <a:buChar char="●"/>
            </a:pPr>
            <a:r>
              <a:rPr lang="en-GB" sz="1700" b="1">
                <a:solidFill>
                  <a:schemeClr val="lt1"/>
                </a:solidFill>
                <a:latin typeface="Montserrat"/>
                <a:ea typeface="Montserrat"/>
                <a:cs typeface="Montserrat"/>
                <a:sym typeface="Montserrat"/>
              </a:rPr>
              <a:t>We performed </a:t>
            </a:r>
            <a:r>
              <a:rPr lang="en-GB" sz="1700" b="1">
                <a:solidFill>
                  <a:schemeClr val="dk1"/>
                </a:solidFill>
                <a:latin typeface="Montserrat"/>
                <a:ea typeface="Montserrat"/>
                <a:cs typeface="Montserrat"/>
                <a:sym typeface="Montserrat"/>
              </a:rPr>
              <a:t>“Hypothesis driven EDA”</a:t>
            </a:r>
            <a:r>
              <a:rPr lang="en-GB" sz="1700" b="1">
                <a:solidFill>
                  <a:schemeClr val="lt1"/>
                </a:solidFill>
                <a:latin typeface="Montserrat"/>
                <a:ea typeface="Montserrat"/>
                <a:cs typeface="Montserrat"/>
                <a:sym typeface="Montserrat"/>
              </a:rPr>
              <a:t> based on domain, but unluckily most of our hypothesis got rejected by our data.</a:t>
            </a:r>
            <a:endParaRPr sz="17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700" b="1">
              <a:solidFill>
                <a:schemeClr val="lt1"/>
              </a:solidFill>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latin typeface="Montserrat"/>
                <a:ea typeface="Montserrat"/>
                <a:cs typeface="Montserrat"/>
                <a:sym typeface="Montserrat"/>
              </a:rPr>
              <a:t>Most of the models are not able to get good accuracy for each class of target variable.</a:t>
            </a:r>
            <a:endParaRPr sz="17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700" b="1">
              <a:solidFill>
                <a:schemeClr val="lt1"/>
              </a:solidFill>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600" b="1">
                <a:solidFill>
                  <a:schemeClr val="lt1"/>
                </a:solidFill>
                <a:latin typeface="Montserrat"/>
                <a:ea typeface="Montserrat"/>
                <a:cs typeface="Montserrat"/>
                <a:sym typeface="Montserrat"/>
              </a:rPr>
              <a:t>We hit a ceiling at 94% accuracy using a single model.</a:t>
            </a:r>
            <a:endParaRPr sz="1700" b="1">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title"/>
          </p:nvPr>
        </p:nvSpPr>
        <p:spPr>
          <a:xfrm>
            <a:off x="311700" y="260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Conclusion</a:t>
            </a:r>
            <a:endParaRPr b="1">
              <a:latin typeface="Montserrat"/>
              <a:ea typeface="Montserrat"/>
              <a:cs typeface="Montserrat"/>
              <a:sym typeface="Montserrat"/>
            </a:endParaRPr>
          </a:p>
        </p:txBody>
      </p:sp>
      <p:sp>
        <p:nvSpPr>
          <p:cNvPr id="224" name="Google Shape;224;p34"/>
          <p:cNvSpPr txBox="1">
            <a:spLocks noGrp="1"/>
          </p:cNvSpPr>
          <p:nvPr>
            <p:ph type="body" idx="1"/>
          </p:nvPr>
        </p:nvSpPr>
        <p:spPr>
          <a:xfrm>
            <a:off x="311700" y="1032250"/>
            <a:ext cx="8520600" cy="3899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Gradient Boost, Random forest and ADABoost Models are also giving us good overall accuracy but they didn’t perform well on Individual classes.</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Out of all the model we have tried </a:t>
            </a:r>
            <a:r>
              <a:rPr lang="en-GB" sz="1600" b="1">
                <a:solidFill>
                  <a:schemeClr val="dk1"/>
                </a:solidFill>
                <a:latin typeface="Montserrat"/>
                <a:ea typeface="Montserrat"/>
                <a:cs typeface="Montserrat"/>
                <a:sym typeface="Montserrat"/>
              </a:rPr>
              <a:t>XG Boost</a:t>
            </a:r>
            <a:r>
              <a:rPr lang="en-GB" sz="1600" b="1">
                <a:solidFill>
                  <a:schemeClr val="lt1"/>
                </a:solidFill>
                <a:latin typeface="Montserrat"/>
                <a:ea typeface="Montserrat"/>
                <a:cs typeface="Montserrat"/>
                <a:sym typeface="Montserrat"/>
              </a:rPr>
              <a:t> is performing well on Overall as well as Individual classes.</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dk1"/>
                </a:solidFill>
                <a:latin typeface="Montserrat"/>
                <a:ea typeface="Montserrat"/>
                <a:cs typeface="Montserrat"/>
                <a:sym typeface="Montserrat"/>
              </a:rPr>
              <a:t>Ram, Battery power, Mobile weight, Screen size</a:t>
            </a:r>
            <a:r>
              <a:rPr lang="en-GB" sz="1600" b="1">
                <a:solidFill>
                  <a:schemeClr val="lt1"/>
                </a:solidFill>
                <a:latin typeface="Montserrat"/>
                <a:ea typeface="Montserrat"/>
                <a:cs typeface="Montserrat"/>
                <a:sym typeface="Montserrat"/>
              </a:rPr>
              <a:t> and </a:t>
            </a:r>
            <a:r>
              <a:rPr lang="en-GB" sz="1600" b="1">
                <a:solidFill>
                  <a:schemeClr val="dk1"/>
                </a:solidFill>
                <a:latin typeface="Montserrat"/>
                <a:ea typeface="Montserrat"/>
                <a:cs typeface="Montserrat"/>
                <a:sym typeface="Montserrat"/>
              </a:rPr>
              <a:t>pixels </a:t>
            </a:r>
            <a:r>
              <a:rPr lang="en-GB" sz="1600" b="1">
                <a:solidFill>
                  <a:schemeClr val="lt1"/>
                </a:solidFill>
                <a:latin typeface="Montserrat"/>
                <a:ea typeface="Montserrat"/>
                <a:cs typeface="Montserrat"/>
                <a:sym typeface="Montserrat"/>
              </a:rPr>
              <a:t>are key features in predicting the mobile price range.</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Most of the mis-classifications were encountered between Medium range phones and high range phones. To counter that we can train a specific model for these two classes and can reclassify the cases when base model predicts the result as Medium range or High range.</a:t>
            </a:r>
            <a:endParaRPr sz="1600" b="1">
              <a:solidFill>
                <a:schemeClr val="lt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35"/>
          <p:cNvPicPr preferRelativeResize="0"/>
          <p:nvPr/>
        </p:nvPicPr>
        <p:blipFill>
          <a:blip r:embed="rId3">
            <a:alphaModFix/>
          </a:blip>
          <a:stretch>
            <a:fillRect/>
          </a:stretch>
        </p:blipFill>
        <p:spPr>
          <a:xfrm>
            <a:off x="-11430" y="0"/>
            <a:ext cx="915543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154800" y="358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70" name="Google Shape;70;p15"/>
          <p:cNvSpPr txBox="1">
            <a:spLocks noGrp="1"/>
          </p:cNvSpPr>
          <p:nvPr>
            <p:ph type="body" idx="1"/>
          </p:nvPr>
        </p:nvSpPr>
        <p:spPr>
          <a:xfrm>
            <a:off x="311700" y="931475"/>
            <a:ext cx="8363700" cy="39909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b="1">
                <a:solidFill>
                  <a:schemeClr val="lt1"/>
                </a:solidFill>
                <a:latin typeface="Montserrat"/>
                <a:ea typeface="Montserrat"/>
                <a:cs typeface="Montserrat"/>
                <a:sym typeface="Montserrat"/>
              </a:rPr>
              <a:t>The problem statement is to predict the price range of mobile phones based on the features available (price range indicating how high the price is). Here is the description of target classes:</a:t>
            </a:r>
            <a:endParaRPr b="1">
              <a:solidFill>
                <a:schemeClr val="lt1"/>
              </a:solidFill>
              <a:latin typeface="Montserrat"/>
              <a:ea typeface="Montserrat"/>
              <a:cs typeface="Montserrat"/>
              <a:sym typeface="Montserrat"/>
            </a:endParaRPr>
          </a:p>
          <a:p>
            <a:pPr marL="457200" lvl="0" indent="-342900" algn="l" rtl="0">
              <a:spcBef>
                <a:spcPts val="70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0 - Low cost Phones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1 - Medium cost phones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2 - High cost phones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3 - Very High cost phones</a:t>
            </a:r>
            <a:endParaRPr b="1">
              <a:solidFill>
                <a:schemeClr val="lt1"/>
              </a:solidFill>
              <a:latin typeface="Montserrat"/>
              <a:ea typeface="Montserrat"/>
              <a:cs typeface="Montserrat"/>
              <a:sym typeface="Montserrat"/>
            </a:endParaRPr>
          </a:p>
          <a:p>
            <a:pPr marL="0" marR="0" lvl="0" indent="0" algn="l" rtl="0">
              <a:lnSpc>
                <a:spcPct val="115000"/>
              </a:lnSpc>
              <a:spcBef>
                <a:spcPts val="700"/>
              </a:spcBef>
              <a:spcAft>
                <a:spcPts val="0"/>
              </a:spcAft>
              <a:buNone/>
            </a:pPr>
            <a:r>
              <a:rPr lang="en-GB" b="1">
                <a:solidFill>
                  <a:schemeClr val="lt1"/>
                </a:solidFill>
                <a:latin typeface="Montserrat"/>
                <a:ea typeface="Montserrat"/>
                <a:cs typeface="Montserrat"/>
                <a:sym typeface="Montserrat"/>
              </a:rPr>
              <a:t>This will basically help companies to estimate price of mobiles to give tough competition to other mobile manufacturer.</a:t>
            </a:r>
            <a:endParaRPr b="1">
              <a:solidFill>
                <a:schemeClr val="lt1"/>
              </a:solidFill>
              <a:latin typeface="Montserrat"/>
              <a:ea typeface="Montserrat"/>
              <a:cs typeface="Montserrat"/>
              <a:sym typeface="Montserrat"/>
            </a:endParaRPr>
          </a:p>
          <a:p>
            <a:pPr marL="0" marR="0" lvl="0" indent="0" algn="l" rtl="0">
              <a:lnSpc>
                <a:spcPct val="115000"/>
              </a:lnSpc>
              <a:spcBef>
                <a:spcPts val="700"/>
              </a:spcBef>
              <a:spcAft>
                <a:spcPts val="0"/>
              </a:spcAft>
              <a:buNone/>
            </a:pPr>
            <a:r>
              <a:rPr lang="en-GB" b="1">
                <a:solidFill>
                  <a:schemeClr val="lt1"/>
                </a:solidFill>
                <a:latin typeface="Montserrat"/>
                <a:ea typeface="Montserrat"/>
                <a:cs typeface="Montserrat"/>
                <a:sym typeface="Montserrat"/>
              </a:rPr>
              <a:t>Also, it will be useful for consumers to verify that they are paying best price for a mobile.</a:t>
            </a:r>
            <a:endParaRPr sz="1050">
              <a:solidFill>
                <a:srgbClr val="000000"/>
              </a:solidFill>
            </a:endParaRPr>
          </a:p>
          <a:p>
            <a:pPr marL="0" lvl="0" indent="0" algn="l" rtl="0">
              <a:spcBef>
                <a:spcPts val="700"/>
              </a:spcBef>
              <a:spcAft>
                <a:spcPts val="700"/>
              </a:spcAft>
              <a:buNone/>
            </a:pPr>
            <a:endParaRPr b="1">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a:p>
        </p:txBody>
      </p:sp>
      <p:sp>
        <p:nvSpPr>
          <p:cNvPr id="76" name="Google Shape;76;p16"/>
          <p:cNvSpPr txBox="1">
            <a:spLocks noGrp="1"/>
          </p:cNvSpPr>
          <p:nvPr>
            <p:ph type="body" idx="1"/>
          </p:nvPr>
        </p:nvSpPr>
        <p:spPr>
          <a:xfrm>
            <a:off x="311700" y="1152475"/>
            <a:ext cx="51213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lt1"/>
              </a:buClr>
              <a:buSzPts val="2000"/>
              <a:buFont typeface="Montserrat"/>
              <a:buChar char="●"/>
            </a:pPr>
            <a:r>
              <a:rPr lang="en-GB" sz="2000" b="1">
                <a:solidFill>
                  <a:schemeClr val="lt1"/>
                </a:solidFill>
                <a:latin typeface="Montserrat"/>
                <a:ea typeface="Montserrat"/>
                <a:cs typeface="Montserrat"/>
                <a:sym typeface="Montserrat"/>
              </a:rPr>
              <a:t>We have records of 2000 mobile phones with 20 columns/features.</a:t>
            </a:r>
            <a:endParaRPr sz="2000" b="1">
              <a:solidFill>
                <a:schemeClr val="lt1"/>
              </a:solidFill>
              <a:latin typeface="Montserrat"/>
              <a:ea typeface="Montserrat"/>
              <a:cs typeface="Montserrat"/>
              <a:sym typeface="Montserrat"/>
            </a:endParaRPr>
          </a:p>
          <a:p>
            <a:pPr marL="457200" lvl="0" indent="-355600" algn="l" rtl="0">
              <a:spcBef>
                <a:spcPts val="0"/>
              </a:spcBef>
              <a:spcAft>
                <a:spcPts val="0"/>
              </a:spcAft>
              <a:buClr>
                <a:schemeClr val="lt1"/>
              </a:buClr>
              <a:buSzPts val="2000"/>
              <a:buFont typeface="Montserrat"/>
              <a:buChar char="●"/>
            </a:pPr>
            <a:r>
              <a:rPr lang="en-GB" sz="2000" b="1">
                <a:solidFill>
                  <a:schemeClr val="lt1"/>
                </a:solidFill>
                <a:latin typeface="Montserrat"/>
                <a:ea typeface="Montserrat"/>
                <a:cs typeface="Montserrat"/>
                <a:sym typeface="Montserrat"/>
              </a:rPr>
              <a:t>We have perfectly balanced dataset with 500 observations for each class.</a:t>
            </a:r>
            <a:endParaRPr sz="2000" b="1">
              <a:solidFill>
                <a:schemeClr val="lt1"/>
              </a:solidFill>
              <a:latin typeface="Montserrat"/>
              <a:ea typeface="Montserrat"/>
              <a:cs typeface="Montserrat"/>
              <a:sym typeface="Montserrat"/>
            </a:endParaRPr>
          </a:p>
          <a:p>
            <a:pPr marL="457200" lvl="0" indent="-355600" algn="l" rtl="0">
              <a:spcBef>
                <a:spcPts val="0"/>
              </a:spcBef>
              <a:spcAft>
                <a:spcPts val="0"/>
              </a:spcAft>
              <a:buClr>
                <a:schemeClr val="lt1"/>
              </a:buClr>
              <a:buSzPts val="2000"/>
              <a:buFont typeface="Montserrat"/>
              <a:buChar char="●"/>
            </a:pPr>
            <a:r>
              <a:rPr lang="en-GB" sz="2000" b="1">
                <a:solidFill>
                  <a:schemeClr val="lt1"/>
                </a:solidFill>
                <a:latin typeface="Montserrat"/>
                <a:ea typeface="Montserrat"/>
                <a:cs typeface="Montserrat"/>
                <a:sym typeface="Montserrat"/>
              </a:rPr>
              <a:t>Each column represents the feature of the mobile.</a:t>
            </a:r>
            <a:endParaRPr sz="2000" b="1">
              <a:solidFill>
                <a:schemeClr val="lt1"/>
              </a:solidFill>
              <a:latin typeface="Montserrat"/>
              <a:ea typeface="Montserrat"/>
              <a:cs typeface="Montserrat"/>
              <a:sym typeface="Montserrat"/>
            </a:endParaRPr>
          </a:p>
          <a:p>
            <a:pPr marL="457200" lvl="0" indent="-355600" algn="l" rtl="0">
              <a:spcBef>
                <a:spcPts val="0"/>
              </a:spcBef>
              <a:spcAft>
                <a:spcPts val="0"/>
              </a:spcAft>
              <a:buClr>
                <a:schemeClr val="lt1"/>
              </a:buClr>
              <a:buSzPts val="2000"/>
              <a:buFont typeface="Montserrat"/>
              <a:buChar char="●"/>
            </a:pPr>
            <a:r>
              <a:rPr lang="en-GB" sz="2000" b="1">
                <a:solidFill>
                  <a:schemeClr val="lt1"/>
                </a:solidFill>
                <a:latin typeface="Montserrat"/>
                <a:ea typeface="Montserrat"/>
                <a:cs typeface="Montserrat"/>
                <a:sym typeface="Montserrat"/>
              </a:rPr>
              <a:t>Interestingly , we had zero null values.</a:t>
            </a:r>
            <a:endParaRPr sz="2000" b="1">
              <a:solidFill>
                <a:schemeClr val="lt1"/>
              </a:solidFill>
              <a:latin typeface="Montserrat"/>
              <a:ea typeface="Montserrat"/>
              <a:cs typeface="Montserrat"/>
              <a:sym typeface="Montserrat"/>
            </a:endParaRPr>
          </a:p>
        </p:txBody>
      </p:sp>
      <p:pic>
        <p:nvPicPr>
          <p:cNvPr id="77" name="Google Shape;77;p16"/>
          <p:cNvPicPr preferRelativeResize="0"/>
          <p:nvPr/>
        </p:nvPicPr>
        <p:blipFill>
          <a:blip r:embed="rId3">
            <a:alphaModFix/>
          </a:blip>
          <a:stretch>
            <a:fillRect/>
          </a:stretch>
        </p:blipFill>
        <p:spPr>
          <a:xfrm>
            <a:off x="5433000" y="1193013"/>
            <a:ext cx="3574350" cy="3335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199350" y="39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Overview</a:t>
            </a:r>
            <a:endParaRPr b="1">
              <a:latin typeface="Montserrat"/>
              <a:ea typeface="Montserrat"/>
              <a:cs typeface="Montserrat"/>
              <a:sym typeface="Montserrat"/>
            </a:endParaRPr>
          </a:p>
        </p:txBody>
      </p:sp>
      <p:sp>
        <p:nvSpPr>
          <p:cNvPr id="83" name="Google Shape;83;p17"/>
          <p:cNvSpPr txBox="1">
            <a:spLocks noGrp="1"/>
          </p:cNvSpPr>
          <p:nvPr>
            <p:ph type="body" idx="1"/>
          </p:nvPr>
        </p:nvSpPr>
        <p:spPr>
          <a:xfrm>
            <a:off x="199350" y="532325"/>
            <a:ext cx="8633100" cy="4398300"/>
          </a:xfrm>
          <a:prstGeom prst="rect">
            <a:avLst/>
          </a:prstGeom>
        </p:spPr>
        <p:txBody>
          <a:bodyPr spcFirstLastPara="1" wrap="square" lIns="91425" tIns="91425" rIns="91425" bIns="91425" anchor="t" anchorCtr="0">
            <a:noAutofit/>
          </a:bodyPr>
          <a:lstStyle/>
          <a:p>
            <a:pPr marL="457200" marR="0" lvl="0" indent="-298450" algn="l" rtl="0">
              <a:lnSpc>
                <a:spcPct val="115000"/>
              </a:lnSpc>
              <a:spcBef>
                <a:spcPts val="70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Battery_power</a:t>
            </a:r>
            <a:r>
              <a:rPr lang="en-GB" sz="1100" b="1">
                <a:solidFill>
                  <a:schemeClr val="lt1"/>
                </a:solidFill>
                <a:latin typeface="Montserrat"/>
                <a:ea typeface="Montserrat"/>
                <a:cs typeface="Montserrat"/>
                <a:sym typeface="Montserrat"/>
              </a:rPr>
              <a:t> - Total energy a battery can store in one time measured in mAh</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Blue</a:t>
            </a:r>
            <a:r>
              <a:rPr lang="en-GB" sz="1100" b="1">
                <a:solidFill>
                  <a:schemeClr val="lt1"/>
                </a:solidFill>
                <a:latin typeface="Montserrat"/>
                <a:ea typeface="Montserrat"/>
                <a:cs typeface="Montserrat"/>
                <a:sym typeface="Montserrat"/>
              </a:rPr>
              <a:t> - Has bluetooth or not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Clock_speed</a:t>
            </a:r>
            <a:r>
              <a:rPr lang="en-GB" sz="1100" b="1">
                <a:solidFill>
                  <a:schemeClr val="lt1"/>
                </a:solidFill>
                <a:latin typeface="Montserrat"/>
                <a:ea typeface="Montserrat"/>
                <a:cs typeface="Montserrat"/>
                <a:sym typeface="Montserrat"/>
              </a:rPr>
              <a:t> - speed at which microprocessor executes instructions</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Dual_sim</a:t>
            </a:r>
            <a:r>
              <a:rPr lang="en-GB" sz="1100" b="1">
                <a:solidFill>
                  <a:schemeClr val="lt1"/>
                </a:solidFill>
                <a:latin typeface="Montserrat"/>
                <a:ea typeface="Montserrat"/>
                <a:cs typeface="Montserrat"/>
                <a:sym typeface="Montserrat"/>
              </a:rPr>
              <a:t> - Has dual sim support or not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Fc</a:t>
            </a:r>
            <a:r>
              <a:rPr lang="en-GB" sz="1100" b="1">
                <a:solidFill>
                  <a:schemeClr val="lt1"/>
                </a:solidFill>
                <a:latin typeface="Montserrat"/>
                <a:ea typeface="Montserrat"/>
                <a:cs typeface="Montserrat"/>
                <a:sym typeface="Montserrat"/>
              </a:rPr>
              <a:t> - Front Camera megapixels</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Four_g</a:t>
            </a:r>
            <a:r>
              <a:rPr lang="en-GB" sz="1100" b="1">
                <a:solidFill>
                  <a:schemeClr val="lt1"/>
                </a:solidFill>
                <a:latin typeface="Montserrat"/>
                <a:ea typeface="Montserrat"/>
                <a:cs typeface="Montserrat"/>
                <a:sym typeface="Montserrat"/>
              </a:rPr>
              <a:t> - Has 4G or not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Int_memory </a:t>
            </a:r>
            <a:r>
              <a:rPr lang="en-GB" sz="1100" b="1">
                <a:solidFill>
                  <a:schemeClr val="lt1"/>
                </a:solidFill>
                <a:latin typeface="Montserrat"/>
                <a:ea typeface="Montserrat"/>
                <a:cs typeface="Montserrat"/>
                <a:sym typeface="Montserrat"/>
              </a:rPr>
              <a:t>- Internal Memory in Gigabytes</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M_dep</a:t>
            </a:r>
            <a:r>
              <a:rPr lang="en-GB" sz="1100" b="1">
                <a:solidFill>
                  <a:schemeClr val="lt1"/>
                </a:solidFill>
                <a:latin typeface="Montserrat"/>
                <a:ea typeface="Montserrat"/>
                <a:cs typeface="Montserrat"/>
                <a:sym typeface="Montserrat"/>
              </a:rPr>
              <a:t> - Mobile Depth in cm</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Mobile_wt</a:t>
            </a:r>
            <a:r>
              <a:rPr lang="en-GB" sz="1100" b="1">
                <a:solidFill>
                  <a:schemeClr val="lt1"/>
                </a:solidFill>
                <a:latin typeface="Montserrat"/>
                <a:ea typeface="Montserrat"/>
                <a:cs typeface="Montserrat"/>
                <a:sym typeface="Montserrat"/>
              </a:rPr>
              <a:t> - Weight of mobile phone</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N_cores</a:t>
            </a:r>
            <a:r>
              <a:rPr lang="en-GB" sz="1100" b="1">
                <a:solidFill>
                  <a:schemeClr val="lt1"/>
                </a:solidFill>
                <a:latin typeface="Montserrat"/>
                <a:ea typeface="Montserrat"/>
                <a:cs typeface="Montserrat"/>
                <a:sym typeface="Montserrat"/>
              </a:rPr>
              <a:t> - Number of cores of processor</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Pc</a:t>
            </a:r>
            <a:r>
              <a:rPr lang="en-GB" sz="1100" b="1">
                <a:solidFill>
                  <a:schemeClr val="lt1"/>
                </a:solidFill>
                <a:latin typeface="Montserrat"/>
                <a:ea typeface="Montserrat"/>
                <a:cs typeface="Montserrat"/>
                <a:sym typeface="Montserrat"/>
              </a:rPr>
              <a:t> - Primary Camera megapixels</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Px_height</a:t>
            </a:r>
            <a:r>
              <a:rPr lang="en-GB" sz="1100" b="1">
                <a:solidFill>
                  <a:schemeClr val="lt1"/>
                </a:solidFill>
                <a:latin typeface="Montserrat"/>
                <a:ea typeface="Montserrat"/>
                <a:cs typeface="Montserrat"/>
                <a:sym typeface="Montserrat"/>
              </a:rPr>
              <a:t> - Pixel Resolution Height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Px_width</a:t>
            </a:r>
            <a:r>
              <a:rPr lang="en-GB" sz="1100" b="1">
                <a:solidFill>
                  <a:schemeClr val="lt1"/>
                </a:solidFill>
                <a:latin typeface="Montserrat"/>
                <a:ea typeface="Montserrat"/>
                <a:cs typeface="Montserrat"/>
                <a:sym typeface="Montserrat"/>
              </a:rPr>
              <a:t> - Pixel Resolution Width</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Ram</a:t>
            </a:r>
            <a:r>
              <a:rPr lang="en-GB" sz="1100" b="1">
                <a:solidFill>
                  <a:schemeClr val="lt1"/>
                </a:solidFill>
                <a:latin typeface="Montserrat"/>
                <a:ea typeface="Montserrat"/>
                <a:cs typeface="Montserrat"/>
                <a:sym typeface="Montserrat"/>
              </a:rPr>
              <a:t> - Random Access Memory in MegaBytes</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Sc_h </a:t>
            </a:r>
            <a:r>
              <a:rPr lang="en-GB" sz="1100" b="1">
                <a:solidFill>
                  <a:schemeClr val="lt1"/>
                </a:solidFill>
                <a:latin typeface="Montserrat"/>
                <a:ea typeface="Montserrat"/>
                <a:cs typeface="Montserrat"/>
                <a:sym typeface="Montserrat"/>
              </a:rPr>
              <a:t>- Screen Height of mobile in cm</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Sc_w</a:t>
            </a:r>
            <a:r>
              <a:rPr lang="en-GB" sz="1100" b="1">
                <a:solidFill>
                  <a:schemeClr val="lt1"/>
                </a:solidFill>
                <a:latin typeface="Montserrat"/>
                <a:ea typeface="Montserrat"/>
                <a:cs typeface="Montserrat"/>
                <a:sym typeface="Montserrat"/>
              </a:rPr>
              <a:t> - Screen Width of mobile in cm</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Talk_time</a:t>
            </a:r>
            <a:r>
              <a:rPr lang="en-GB" sz="1100" b="1">
                <a:solidFill>
                  <a:schemeClr val="lt1"/>
                </a:solidFill>
                <a:latin typeface="Montserrat"/>
                <a:ea typeface="Montserrat"/>
                <a:cs typeface="Montserrat"/>
                <a:sym typeface="Montserrat"/>
              </a:rPr>
              <a:t> - longest time that a single battery charge will last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Three_g </a:t>
            </a:r>
            <a:r>
              <a:rPr lang="en-GB" sz="1100" b="1">
                <a:solidFill>
                  <a:schemeClr val="lt1"/>
                </a:solidFill>
                <a:latin typeface="Montserrat"/>
                <a:ea typeface="Montserrat"/>
                <a:cs typeface="Montserrat"/>
                <a:sym typeface="Montserrat"/>
              </a:rPr>
              <a:t>- Has 3G or not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Touch_screen</a:t>
            </a:r>
            <a:r>
              <a:rPr lang="en-GB" sz="1100" b="1">
                <a:solidFill>
                  <a:schemeClr val="lt1"/>
                </a:solidFill>
                <a:latin typeface="Montserrat"/>
                <a:ea typeface="Montserrat"/>
                <a:cs typeface="Montserrat"/>
                <a:sym typeface="Montserrat"/>
              </a:rPr>
              <a:t> - Has touch screen or not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Wifi </a:t>
            </a:r>
            <a:r>
              <a:rPr lang="en-GB" sz="1100" b="1">
                <a:solidFill>
                  <a:schemeClr val="lt1"/>
                </a:solidFill>
                <a:latin typeface="Montserrat"/>
                <a:ea typeface="Montserrat"/>
                <a:cs typeface="Montserrat"/>
                <a:sym typeface="Montserrat"/>
              </a:rPr>
              <a:t>- Has wifi or not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Price_range</a:t>
            </a:r>
            <a:r>
              <a:rPr lang="en-GB" sz="1100" b="1">
                <a:solidFill>
                  <a:schemeClr val="lt1"/>
                </a:solidFill>
                <a:latin typeface="Montserrat"/>
                <a:ea typeface="Montserrat"/>
                <a:cs typeface="Montserrat"/>
                <a:sym typeface="Montserrat"/>
              </a:rPr>
              <a:t> - This is the target variable with value of 0(low cost), 1(medium cost),2(high cost) and 3(very high cost).</a:t>
            </a:r>
            <a:endParaRPr sz="1100" b="1">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381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Handling Discrepancies</a:t>
            </a:r>
            <a:endParaRPr b="1">
              <a:latin typeface="Montserrat"/>
              <a:ea typeface="Montserrat"/>
              <a:cs typeface="Montserrat"/>
              <a:sym typeface="Montserrat"/>
            </a:endParaRPr>
          </a:p>
        </p:txBody>
      </p:sp>
      <p:sp>
        <p:nvSpPr>
          <p:cNvPr id="89" name="Google Shape;89;p18"/>
          <p:cNvSpPr txBox="1">
            <a:spLocks noGrp="1"/>
          </p:cNvSpPr>
          <p:nvPr>
            <p:ph type="body" idx="1"/>
          </p:nvPr>
        </p:nvSpPr>
        <p:spPr>
          <a:xfrm>
            <a:off x="311700" y="1152475"/>
            <a:ext cx="4393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In the data we observed that in 9% of rows the value for columns '</a:t>
            </a:r>
            <a:r>
              <a:rPr lang="en-GB" sz="1600" b="1">
                <a:solidFill>
                  <a:schemeClr val="dk1"/>
                </a:solidFill>
                <a:highlight>
                  <a:srgbClr val="FFFFFF"/>
                </a:highlight>
                <a:latin typeface="Montserrat"/>
                <a:ea typeface="Montserrat"/>
                <a:cs typeface="Montserrat"/>
                <a:sym typeface="Montserrat"/>
              </a:rPr>
              <a:t>sc_w</a:t>
            </a:r>
            <a:r>
              <a:rPr lang="en-GB" sz="1600" b="1">
                <a:solidFill>
                  <a:schemeClr val="lt1"/>
                </a:solidFill>
                <a:highlight>
                  <a:srgbClr val="FFFFFF"/>
                </a:highlight>
                <a:latin typeface="Montserrat"/>
                <a:ea typeface="Montserrat"/>
                <a:cs typeface="Montserrat"/>
                <a:sym typeface="Montserrat"/>
              </a:rPr>
              <a:t>' (screen width) is 0, which is not possible in real life.</a:t>
            </a: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600" b="1">
              <a:solidFill>
                <a:schemeClr val="accent2"/>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As we can see in the plot, for each value of '</a:t>
            </a:r>
            <a:r>
              <a:rPr lang="en-GB" sz="1600" b="1">
                <a:solidFill>
                  <a:schemeClr val="dk1"/>
                </a:solidFill>
                <a:highlight>
                  <a:srgbClr val="FFFFFF"/>
                </a:highlight>
                <a:latin typeface="Montserrat"/>
                <a:ea typeface="Montserrat"/>
                <a:cs typeface="Montserrat"/>
                <a:sym typeface="Montserrat"/>
              </a:rPr>
              <a:t>sc_h</a:t>
            </a:r>
            <a:r>
              <a:rPr lang="en-GB" sz="1600" b="1">
                <a:solidFill>
                  <a:schemeClr val="lt1"/>
                </a:solidFill>
                <a:highlight>
                  <a:srgbClr val="FFFFFF"/>
                </a:highlight>
                <a:latin typeface="Montserrat"/>
                <a:ea typeface="Montserrat"/>
                <a:cs typeface="Montserrat"/>
                <a:sym typeface="Montserrat"/>
              </a:rPr>
              <a:t>' there are multiple values of '</a:t>
            </a:r>
            <a:r>
              <a:rPr lang="en-GB" sz="1600" b="1">
                <a:solidFill>
                  <a:schemeClr val="dk1"/>
                </a:solidFill>
                <a:highlight>
                  <a:srgbClr val="FFFFFF"/>
                </a:highlight>
                <a:latin typeface="Montserrat"/>
                <a:ea typeface="Montserrat"/>
                <a:cs typeface="Montserrat"/>
                <a:sym typeface="Montserrat"/>
              </a:rPr>
              <a:t>sc_w</a:t>
            </a:r>
            <a:r>
              <a:rPr lang="en-GB" sz="1600" b="1">
                <a:solidFill>
                  <a:schemeClr val="lt1"/>
                </a:solidFill>
                <a:highlight>
                  <a:srgbClr val="FFFFFF"/>
                </a:highlight>
                <a:latin typeface="Montserrat"/>
                <a:ea typeface="Montserrat"/>
                <a:cs typeface="Montserrat"/>
                <a:sym typeface="Montserrat"/>
              </a:rPr>
              <a:t>', so to handle zero values, we replaced them with mean of all available values '</a:t>
            </a:r>
            <a:r>
              <a:rPr lang="en-GB" sz="1600" b="1">
                <a:solidFill>
                  <a:schemeClr val="dk1"/>
                </a:solidFill>
                <a:highlight>
                  <a:srgbClr val="FFFFFF"/>
                </a:highlight>
                <a:latin typeface="Montserrat"/>
                <a:ea typeface="Montserrat"/>
                <a:cs typeface="Montserrat"/>
                <a:sym typeface="Montserrat"/>
              </a:rPr>
              <a:t>sc_w</a:t>
            </a:r>
            <a:r>
              <a:rPr lang="en-GB" sz="1600" b="1">
                <a:solidFill>
                  <a:schemeClr val="lt1"/>
                </a:solidFill>
                <a:highlight>
                  <a:srgbClr val="FFFFFF"/>
                </a:highlight>
                <a:latin typeface="Montserrat"/>
                <a:ea typeface="Montserrat"/>
                <a:cs typeface="Montserrat"/>
                <a:sym typeface="Montserrat"/>
              </a:rPr>
              <a:t>' for all values of '</a:t>
            </a:r>
            <a:r>
              <a:rPr lang="en-GB" sz="1600" b="1">
                <a:solidFill>
                  <a:schemeClr val="dk1"/>
                </a:solidFill>
                <a:highlight>
                  <a:srgbClr val="FFFFFF"/>
                </a:highlight>
                <a:latin typeface="Montserrat"/>
                <a:ea typeface="Montserrat"/>
                <a:cs typeface="Montserrat"/>
                <a:sym typeface="Montserrat"/>
              </a:rPr>
              <a:t>sc_h</a:t>
            </a:r>
            <a:r>
              <a:rPr lang="en-GB" sz="1600" b="1">
                <a:solidFill>
                  <a:schemeClr val="lt1"/>
                </a:solidFill>
                <a:highlight>
                  <a:srgbClr val="FFFFFF"/>
                </a:highlight>
                <a:latin typeface="Montserrat"/>
                <a:ea typeface="Montserrat"/>
                <a:cs typeface="Montserrat"/>
                <a:sym typeface="Montserrat"/>
              </a:rPr>
              <a:t>'.</a:t>
            </a:r>
            <a:endParaRPr sz="1600" b="1">
              <a:solidFill>
                <a:schemeClr val="lt1"/>
              </a:solidFill>
              <a:highlight>
                <a:srgbClr val="FFFFFF"/>
              </a:highlight>
              <a:latin typeface="Montserrat"/>
              <a:ea typeface="Montserrat"/>
              <a:cs typeface="Montserrat"/>
              <a:sym typeface="Montserrat"/>
            </a:endParaRPr>
          </a:p>
        </p:txBody>
      </p:sp>
      <p:pic>
        <p:nvPicPr>
          <p:cNvPr id="90" name="Google Shape;90;p18"/>
          <p:cNvPicPr preferRelativeResize="0"/>
          <p:nvPr/>
        </p:nvPicPr>
        <p:blipFill rotWithShape="1">
          <a:blip r:embed="rId3">
            <a:alphaModFix/>
          </a:blip>
          <a:srcRect l="5419" b="6182"/>
          <a:stretch/>
        </p:blipFill>
        <p:spPr>
          <a:xfrm>
            <a:off x="5089775" y="1170125"/>
            <a:ext cx="4054225" cy="3138400"/>
          </a:xfrm>
          <a:prstGeom prst="rect">
            <a:avLst/>
          </a:prstGeom>
          <a:noFill/>
          <a:ln>
            <a:noFill/>
          </a:ln>
        </p:spPr>
      </p:pic>
      <p:sp>
        <p:nvSpPr>
          <p:cNvPr id="91" name="Google Shape;91;p18"/>
          <p:cNvSpPr txBox="1"/>
          <p:nvPr/>
        </p:nvSpPr>
        <p:spPr>
          <a:xfrm>
            <a:off x="6273300" y="4168675"/>
            <a:ext cx="208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rPr>
              <a:t>Screen Height (cms)</a:t>
            </a:r>
            <a:endParaRPr b="1">
              <a:solidFill>
                <a:schemeClr val="lt1"/>
              </a:solidFill>
            </a:endParaRPr>
          </a:p>
        </p:txBody>
      </p:sp>
      <p:sp>
        <p:nvSpPr>
          <p:cNvPr id="92" name="Google Shape;92;p18"/>
          <p:cNvSpPr txBox="1"/>
          <p:nvPr/>
        </p:nvSpPr>
        <p:spPr>
          <a:xfrm rot="-5400000">
            <a:off x="3859875" y="2371650"/>
            <a:ext cx="223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rPr>
              <a:t>Screen Width (cms)</a:t>
            </a:r>
            <a:endParaRPr b="1">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357125"/>
            <a:ext cx="8520600" cy="5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Handling Discrepancies</a:t>
            </a:r>
            <a:endParaRPr b="1">
              <a:latin typeface="Montserrat"/>
              <a:ea typeface="Montserrat"/>
              <a:cs typeface="Montserrat"/>
              <a:sym typeface="Montserrat"/>
            </a:endParaRPr>
          </a:p>
        </p:txBody>
      </p:sp>
      <p:sp>
        <p:nvSpPr>
          <p:cNvPr id="98" name="Google Shape;98;p19"/>
          <p:cNvSpPr txBox="1"/>
          <p:nvPr/>
        </p:nvSpPr>
        <p:spPr>
          <a:xfrm>
            <a:off x="311700" y="1681388"/>
            <a:ext cx="4477200" cy="155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There are also discrepancies in ‘</a:t>
            </a:r>
            <a:r>
              <a:rPr lang="en-GB" sz="1600" b="1">
                <a:solidFill>
                  <a:schemeClr val="dk1"/>
                </a:solidFill>
                <a:highlight>
                  <a:srgbClr val="FFFFFF"/>
                </a:highlight>
                <a:latin typeface="Montserrat"/>
                <a:ea typeface="Montserrat"/>
                <a:cs typeface="Montserrat"/>
                <a:sym typeface="Montserrat"/>
              </a:rPr>
              <a:t>Px_height</a:t>
            </a:r>
            <a:r>
              <a:rPr lang="en-GB" sz="1600" b="1">
                <a:solidFill>
                  <a:schemeClr val="lt1"/>
                </a:solidFill>
                <a:highlight>
                  <a:srgbClr val="FFFFFF"/>
                </a:highlight>
                <a:latin typeface="Montserrat"/>
                <a:ea typeface="Montserrat"/>
                <a:cs typeface="Montserrat"/>
                <a:sym typeface="Montserrat"/>
              </a:rPr>
              <a:t>’ column. </a:t>
            </a: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To handle those discrepancies we replaced those values by using linear regression.</a:t>
            </a:r>
            <a:endParaRPr sz="1600" b="1">
              <a:solidFill>
                <a:schemeClr val="lt1"/>
              </a:solidFill>
              <a:highlight>
                <a:srgbClr val="FFFFFF"/>
              </a:highlight>
              <a:latin typeface="Montserrat"/>
              <a:ea typeface="Montserrat"/>
              <a:cs typeface="Montserrat"/>
              <a:sym typeface="Montserrat"/>
            </a:endParaRPr>
          </a:p>
        </p:txBody>
      </p:sp>
      <p:pic>
        <p:nvPicPr>
          <p:cNvPr id="99" name="Google Shape;99;p19"/>
          <p:cNvPicPr preferRelativeResize="0"/>
          <p:nvPr/>
        </p:nvPicPr>
        <p:blipFill rotWithShape="1">
          <a:blip r:embed="rId3">
            <a:alphaModFix/>
          </a:blip>
          <a:srcRect l="4689" b="6933"/>
          <a:stretch/>
        </p:blipFill>
        <p:spPr>
          <a:xfrm>
            <a:off x="5116650" y="1078925"/>
            <a:ext cx="3674175" cy="2761925"/>
          </a:xfrm>
          <a:prstGeom prst="rect">
            <a:avLst/>
          </a:prstGeom>
          <a:noFill/>
          <a:ln>
            <a:noFill/>
          </a:ln>
        </p:spPr>
      </p:pic>
      <p:cxnSp>
        <p:nvCxnSpPr>
          <p:cNvPr id="100" name="Google Shape;100;p19"/>
          <p:cNvCxnSpPr/>
          <p:nvPr/>
        </p:nvCxnSpPr>
        <p:spPr>
          <a:xfrm rot="10800000" flipH="1">
            <a:off x="5506100" y="2323425"/>
            <a:ext cx="3035100" cy="1007100"/>
          </a:xfrm>
          <a:prstGeom prst="straightConnector1">
            <a:avLst/>
          </a:prstGeom>
          <a:noFill/>
          <a:ln w="38100" cap="flat" cmpd="sng">
            <a:solidFill>
              <a:schemeClr val="accent1"/>
            </a:solidFill>
            <a:prstDash val="solid"/>
            <a:round/>
            <a:headEnd type="none" w="med" len="med"/>
            <a:tailEnd type="none" w="med" len="med"/>
          </a:ln>
        </p:spPr>
      </p:cxnSp>
      <p:sp>
        <p:nvSpPr>
          <p:cNvPr id="101" name="Google Shape;101;p19"/>
          <p:cNvSpPr txBox="1"/>
          <p:nvPr/>
        </p:nvSpPr>
        <p:spPr>
          <a:xfrm>
            <a:off x="6432725" y="3840850"/>
            <a:ext cx="1396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solidFill>
                  <a:schemeClr val="lt1"/>
                </a:solidFill>
              </a:rPr>
              <a:t>Pixel Width</a:t>
            </a:r>
            <a:endParaRPr b="1">
              <a:solidFill>
                <a:schemeClr val="lt1"/>
              </a:solidFill>
            </a:endParaRPr>
          </a:p>
        </p:txBody>
      </p:sp>
      <p:sp>
        <p:nvSpPr>
          <p:cNvPr id="102" name="Google Shape;102;p19"/>
          <p:cNvSpPr txBox="1"/>
          <p:nvPr/>
        </p:nvSpPr>
        <p:spPr>
          <a:xfrm rot="-5400000">
            <a:off x="4063800" y="2259788"/>
            <a:ext cx="1705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solidFill>
                  <a:schemeClr val="lt1"/>
                </a:solidFill>
              </a:rPr>
              <a:t>Pixel Height</a:t>
            </a:r>
            <a:endParaRPr b="1">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Engineering</a:t>
            </a:r>
            <a:endParaRPr b="1">
              <a:latin typeface="Montserrat"/>
              <a:ea typeface="Montserrat"/>
              <a:cs typeface="Montserrat"/>
              <a:sym typeface="Montserrat"/>
            </a:endParaRPr>
          </a:p>
        </p:txBody>
      </p:sp>
      <p:pic>
        <p:nvPicPr>
          <p:cNvPr id="108" name="Google Shape;108;p20"/>
          <p:cNvPicPr preferRelativeResize="0"/>
          <p:nvPr/>
        </p:nvPicPr>
        <p:blipFill rotWithShape="1">
          <a:blip r:embed="rId3">
            <a:alphaModFix/>
          </a:blip>
          <a:srcRect b="7740"/>
          <a:stretch/>
        </p:blipFill>
        <p:spPr>
          <a:xfrm>
            <a:off x="1447800" y="789125"/>
            <a:ext cx="6151850" cy="2395125"/>
          </a:xfrm>
          <a:prstGeom prst="rect">
            <a:avLst/>
          </a:prstGeom>
          <a:noFill/>
          <a:ln>
            <a:noFill/>
          </a:ln>
        </p:spPr>
      </p:pic>
      <p:sp>
        <p:nvSpPr>
          <p:cNvPr id="109" name="Google Shape;109;p20"/>
          <p:cNvSpPr txBox="1"/>
          <p:nvPr/>
        </p:nvSpPr>
        <p:spPr>
          <a:xfrm>
            <a:off x="394025" y="3311850"/>
            <a:ext cx="8040000" cy="923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Generally the screen size of the phone is expressed in Inches.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We have columns </a:t>
            </a:r>
            <a:r>
              <a:rPr lang="en-GB" sz="1600" b="1">
                <a:solidFill>
                  <a:schemeClr val="dk1"/>
                </a:solidFill>
                <a:latin typeface="Montserrat"/>
                <a:ea typeface="Montserrat"/>
                <a:cs typeface="Montserrat"/>
                <a:sym typeface="Montserrat"/>
              </a:rPr>
              <a:t>‘sc_h’</a:t>
            </a:r>
            <a:r>
              <a:rPr lang="en-GB" sz="1600" b="1">
                <a:solidFill>
                  <a:schemeClr val="lt1"/>
                </a:solidFill>
                <a:latin typeface="Montserrat"/>
                <a:ea typeface="Montserrat"/>
                <a:cs typeface="Montserrat"/>
                <a:sym typeface="Montserrat"/>
              </a:rPr>
              <a:t> and </a:t>
            </a:r>
            <a:r>
              <a:rPr lang="en-GB" sz="1600" b="1">
                <a:solidFill>
                  <a:schemeClr val="dk1"/>
                </a:solidFill>
                <a:latin typeface="Montserrat"/>
                <a:ea typeface="Montserrat"/>
                <a:cs typeface="Montserrat"/>
                <a:sym typeface="Montserrat"/>
              </a:rPr>
              <a:t>‘sc_w’</a:t>
            </a:r>
            <a:r>
              <a:rPr lang="en-GB" sz="1600" b="1">
                <a:solidFill>
                  <a:schemeClr val="lt1"/>
                </a:solidFill>
                <a:latin typeface="Montserrat"/>
                <a:ea typeface="Montserrat"/>
                <a:cs typeface="Montserrat"/>
                <a:sym typeface="Montserrat"/>
              </a:rPr>
              <a:t> out of which we have created a new feature </a:t>
            </a:r>
            <a:r>
              <a:rPr lang="en-GB" sz="1600" b="1">
                <a:solidFill>
                  <a:schemeClr val="dk1"/>
                </a:solidFill>
                <a:latin typeface="Montserrat"/>
                <a:ea typeface="Montserrat"/>
                <a:cs typeface="Montserrat"/>
                <a:sym typeface="Montserrat"/>
              </a:rPr>
              <a:t>‘Screen_size’ </a:t>
            </a:r>
            <a:r>
              <a:rPr lang="en-GB" sz="1600" b="1">
                <a:solidFill>
                  <a:schemeClr val="lt1"/>
                </a:solidFill>
                <a:latin typeface="Montserrat"/>
                <a:ea typeface="Montserrat"/>
                <a:cs typeface="Montserrat"/>
                <a:sym typeface="Montserrat"/>
              </a:rPr>
              <a:t>which is diagonal length of the screen.</a:t>
            </a:r>
            <a:endParaRPr sz="1600" b="1">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Engineering</a:t>
            </a:r>
            <a:endParaRPr/>
          </a:p>
        </p:txBody>
      </p:sp>
      <p:sp>
        <p:nvSpPr>
          <p:cNvPr id="115" name="Google Shape;115;p21"/>
          <p:cNvSpPr txBox="1"/>
          <p:nvPr/>
        </p:nvSpPr>
        <p:spPr>
          <a:xfrm>
            <a:off x="1867125" y="3216725"/>
            <a:ext cx="415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2"/>
                </a:solidFill>
              </a:rPr>
              <a:t>4G</a:t>
            </a:r>
            <a:endParaRPr sz="1200">
              <a:solidFill>
                <a:schemeClr val="dk2"/>
              </a:solidFill>
            </a:endParaRPr>
          </a:p>
        </p:txBody>
      </p:sp>
      <p:sp>
        <p:nvSpPr>
          <p:cNvPr id="116" name="Google Shape;116;p21"/>
          <p:cNvSpPr txBox="1"/>
          <p:nvPr/>
        </p:nvSpPr>
        <p:spPr>
          <a:xfrm>
            <a:off x="3924525" y="3140525"/>
            <a:ext cx="415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2"/>
                </a:solidFill>
              </a:rPr>
              <a:t>4G</a:t>
            </a:r>
            <a:endParaRPr sz="1200">
              <a:solidFill>
                <a:schemeClr val="dk2"/>
              </a:solidFill>
            </a:endParaRPr>
          </a:p>
        </p:txBody>
      </p:sp>
      <p:sp>
        <p:nvSpPr>
          <p:cNvPr id="117" name="Google Shape;117;p21"/>
          <p:cNvSpPr txBox="1"/>
          <p:nvPr/>
        </p:nvSpPr>
        <p:spPr>
          <a:xfrm>
            <a:off x="6058125" y="3140525"/>
            <a:ext cx="415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2"/>
                </a:solidFill>
              </a:rPr>
              <a:t>4G</a:t>
            </a:r>
            <a:endParaRPr sz="1200">
              <a:solidFill>
                <a:schemeClr val="dk2"/>
              </a:solidFill>
            </a:endParaRPr>
          </a:p>
        </p:txBody>
      </p:sp>
      <p:sp>
        <p:nvSpPr>
          <p:cNvPr id="118" name="Google Shape;118;p21"/>
          <p:cNvSpPr txBox="1"/>
          <p:nvPr/>
        </p:nvSpPr>
        <p:spPr>
          <a:xfrm>
            <a:off x="8115525" y="3140525"/>
            <a:ext cx="415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2"/>
                </a:solidFill>
              </a:rPr>
              <a:t>4G</a:t>
            </a:r>
            <a:endParaRPr sz="1200">
              <a:solidFill>
                <a:schemeClr val="dk2"/>
              </a:solidFill>
            </a:endParaRPr>
          </a:p>
        </p:txBody>
      </p:sp>
      <p:pic>
        <p:nvPicPr>
          <p:cNvPr id="119" name="Google Shape;119;p21"/>
          <p:cNvPicPr preferRelativeResize="0"/>
          <p:nvPr/>
        </p:nvPicPr>
        <p:blipFill>
          <a:blip r:embed="rId3">
            <a:alphaModFix/>
          </a:blip>
          <a:stretch>
            <a:fillRect/>
          </a:stretch>
        </p:blipFill>
        <p:spPr>
          <a:xfrm>
            <a:off x="438375" y="809625"/>
            <a:ext cx="7677150" cy="1762125"/>
          </a:xfrm>
          <a:prstGeom prst="rect">
            <a:avLst/>
          </a:prstGeom>
          <a:noFill/>
          <a:ln>
            <a:noFill/>
          </a:ln>
        </p:spPr>
      </p:pic>
      <p:pic>
        <p:nvPicPr>
          <p:cNvPr id="120" name="Google Shape;120;p21"/>
          <p:cNvPicPr preferRelativeResize="0"/>
          <p:nvPr/>
        </p:nvPicPr>
        <p:blipFill>
          <a:blip r:embed="rId4">
            <a:alphaModFix/>
          </a:blip>
          <a:stretch>
            <a:fillRect/>
          </a:stretch>
        </p:blipFill>
        <p:spPr>
          <a:xfrm>
            <a:off x="5396097" y="2744650"/>
            <a:ext cx="3134628" cy="2302650"/>
          </a:xfrm>
          <a:prstGeom prst="rect">
            <a:avLst/>
          </a:prstGeom>
          <a:noFill/>
          <a:ln>
            <a:noFill/>
          </a:ln>
        </p:spPr>
      </p:pic>
      <p:sp>
        <p:nvSpPr>
          <p:cNvPr id="121" name="Google Shape;121;p21"/>
          <p:cNvSpPr txBox="1"/>
          <p:nvPr/>
        </p:nvSpPr>
        <p:spPr>
          <a:xfrm>
            <a:off x="349175" y="2766475"/>
            <a:ext cx="4552500" cy="21549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1600" b="1">
                <a:solidFill>
                  <a:schemeClr val="lt1"/>
                </a:solidFill>
                <a:latin typeface="Montserrat"/>
                <a:ea typeface="Montserrat"/>
                <a:cs typeface="Montserrat"/>
                <a:sym typeface="Montserrat"/>
              </a:rPr>
              <a:t>We observed that if a phone supports 4G, it by default has 3G as well. So we don’t really need two columns for this.</a:t>
            </a:r>
            <a:endParaRPr sz="1600" b="1">
              <a:solidFill>
                <a:schemeClr val="lt1"/>
              </a:solidFill>
              <a:latin typeface="Montserrat"/>
              <a:ea typeface="Montserrat"/>
              <a:cs typeface="Montserrat"/>
              <a:sym typeface="Montserrat"/>
            </a:endParaRPr>
          </a:p>
          <a:p>
            <a:pPr marL="457200" lvl="0" indent="-317500" algn="l" rtl="0">
              <a:spcBef>
                <a:spcPts val="0"/>
              </a:spcBef>
              <a:spcAft>
                <a:spcPts val="0"/>
              </a:spcAft>
              <a:buSzPts val="1400"/>
              <a:buChar char="●"/>
            </a:pPr>
            <a:r>
              <a:rPr lang="en-GB" sz="1600" b="1">
                <a:solidFill>
                  <a:schemeClr val="lt1"/>
                </a:solidFill>
                <a:latin typeface="Montserrat"/>
                <a:ea typeface="Montserrat"/>
                <a:cs typeface="Montserrat"/>
                <a:sym typeface="Montserrat"/>
              </a:rPr>
              <a:t>We created a single column ‘network’ by the addition of 3G and 4G. Where:</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0 - 2G, 1 - 3G, 2 - 4G.</a:t>
            </a:r>
            <a:endParaRPr sz="1600" b="1">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904</Words>
  <Application>Microsoft Office PowerPoint</Application>
  <PresentationFormat>On-screen Show (16:9)</PresentationFormat>
  <Paragraphs>115</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Montserrat</vt:lpstr>
      <vt:lpstr>Simple Light</vt:lpstr>
      <vt:lpstr>PowerPoint Presentation</vt:lpstr>
      <vt:lpstr>PowerPoint Presentation</vt:lpstr>
      <vt:lpstr>Problem Statement</vt:lpstr>
      <vt:lpstr>Data Summary</vt:lpstr>
      <vt:lpstr>Data Overview</vt:lpstr>
      <vt:lpstr>Handling Discrepancies</vt:lpstr>
      <vt:lpstr>Handling Discrepancies</vt:lpstr>
      <vt:lpstr>Feature Engineering</vt:lpstr>
      <vt:lpstr>Feature Engineering</vt:lpstr>
      <vt:lpstr>Categorical Analysis</vt:lpstr>
      <vt:lpstr>Collinearity</vt:lpstr>
      <vt:lpstr>Outlier Analysis in continuous features</vt:lpstr>
      <vt:lpstr>Predictive Modelling</vt:lpstr>
      <vt:lpstr>Hyperparameter Tuning - Grid Search - Cross Validation</vt:lpstr>
      <vt:lpstr>Comparison of Models</vt:lpstr>
      <vt:lpstr>Comparison of Models</vt:lpstr>
      <vt:lpstr>Feature Importance</vt:lpstr>
      <vt:lpstr>Feature Importance Contd..</vt:lpstr>
      <vt:lpstr>Feature Importance Contd..</vt:lpstr>
      <vt:lpstr>Feature Importance Contd..</vt:lpstr>
      <vt:lpstr>Challenges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TSS_HCL</dc:creator>
  <cp:lastModifiedBy>TSS_HCL</cp:lastModifiedBy>
  <cp:revision>1</cp:revision>
  <dcterms:modified xsi:type="dcterms:W3CDTF">2022-07-06T04:16:19Z</dcterms:modified>
</cp:coreProperties>
</file>