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2" r:id="rId3"/>
    <p:sldId id="263" r:id="rId4"/>
    <p:sldId id="257" r:id="rId5"/>
    <p:sldId id="258" r:id="rId6"/>
    <p:sldId id="265" r:id="rId7"/>
    <p:sldId id="266" r:id="rId8"/>
    <p:sldId id="267" r:id="rId9"/>
    <p:sldId id="259" r:id="rId10"/>
    <p:sldId id="268" r:id="rId11"/>
    <p:sldId id="269" r:id="rId12"/>
    <p:sldId id="270" r:id="rId13"/>
    <p:sldId id="275" r:id="rId14"/>
    <p:sldId id="276" r:id="rId15"/>
    <p:sldId id="271" r:id="rId16"/>
    <p:sldId id="272" r:id="rId17"/>
    <p:sldId id="277" r:id="rId18"/>
    <p:sldId id="279" r:id="rId19"/>
    <p:sldId id="280" r:id="rId20"/>
    <p:sldId id="284" r:id="rId21"/>
    <p:sldId id="281" r:id="rId22"/>
    <p:sldId id="282" r:id="rId23"/>
    <p:sldId id="283" r:id="rId24"/>
    <p:sldId id="285" r:id="rId25"/>
    <p:sldId id="286" r:id="rId26"/>
    <p:sldId id="287" r:id="rId27"/>
    <p:sldId id="260"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7D6988-FA5B-4033-8D0D-15D6823ACD51}" type="datetimeFigureOut">
              <a:rPr lang="en-IN" smtClean="0"/>
              <a:t>04-07-2023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0A694BD-AA21-4EF7-A35B-DFB2745669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281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D6988-FA5B-4033-8D0D-15D6823ACD5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694BD-AA21-4EF7-A35B-DFB2745669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39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D6988-FA5B-4033-8D0D-15D6823ACD5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694BD-AA21-4EF7-A35B-DFB2745669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64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D6988-FA5B-4033-8D0D-15D6823ACD5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694BD-AA21-4EF7-A35B-DFB2745669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409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D6988-FA5B-4033-8D0D-15D6823ACD5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694BD-AA21-4EF7-A35B-DFB2745669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65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D6988-FA5B-4033-8D0D-15D6823ACD51}"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694BD-AA21-4EF7-A35B-DFB2745669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28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7D6988-FA5B-4033-8D0D-15D6823ACD51}" type="datetimeFigureOut">
              <a:rPr lang="en-IN" smtClean="0"/>
              <a:t>04-07-2023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A694BD-AA21-4EF7-A35B-DFB2745669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44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7D6988-FA5B-4033-8D0D-15D6823ACD51}" type="datetimeFigureOut">
              <a:rPr lang="en-IN" smtClean="0"/>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A694BD-AA21-4EF7-A35B-DFB2745669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4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D6988-FA5B-4033-8D0D-15D6823ACD51}" type="datetimeFigureOut">
              <a:rPr lang="en-IN" smtClean="0"/>
              <a:t>04-07-2023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A694BD-AA21-4EF7-A35B-DFB274566956}" type="slidenum">
              <a:rPr lang="en-IN" smtClean="0"/>
              <a:t>‹#›</a:t>
            </a:fld>
            <a:endParaRPr lang="en-IN"/>
          </a:p>
        </p:txBody>
      </p:sp>
    </p:spTree>
    <p:extLst>
      <p:ext uri="{BB962C8B-B14F-4D97-AF65-F5344CB8AC3E}">
        <p14:creationId xmlns:p14="http://schemas.microsoft.com/office/powerpoint/2010/main" val="131417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D6988-FA5B-4033-8D0D-15D6823ACD51}"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694BD-AA21-4EF7-A35B-DFB2745669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015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7D6988-FA5B-4033-8D0D-15D6823ACD51}" type="datetimeFigureOut">
              <a:rPr lang="en-IN" smtClean="0"/>
              <a:t>04-07-2023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0A694BD-AA21-4EF7-A35B-DFB2745669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15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7D6988-FA5B-4033-8D0D-15D6823ACD51}" type="datetimeFigureOut">
              <a:rPr lang="en-IN" smtClean="0"/>
              <a:t>04-07-2023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A694BD-AA21-4EF7-A35B-DFB2745669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099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1FA2-E04D-1CE1-2FED-31D590A97D44}"/>
              </a:ext>
            </a:extLst>
          </p:cNvPr>
          <p:cNvSpPr>
            <a:spLocks noGrp="1"/>
          </p:cNvSpPr>
          <p:nvPr>
            <p:ph type="ctrTitle"/>
          </p:nvPr>
        </p:nvSpPr>
        <p:spPr>
          <a:xfrm>
            <a:off x="1524000" y="188259"/>
            <a:ext cx="9144000" cy="2164976"/>
          </a:xfrm>
        </p:spPr>
        <p:txBody>
          <a:bodyPr/>
          <a:lstStyle/>
          <a:p>
            <a:r>
              <a:rPr lang="en-IN" dirty="0"/>
              <a:t>Lending Club Case Study</a:t>
            </a:r>
          </a:p>
        </p:txBody>
      </p:sp>
      <p:sp>
        <p:nvSpPr>
          <p:cNvPr id="3" name="Subtitle 2">
            <a:extLst>
              <a:ext uri="{FF2B5EF4-FFF2-40B4-BE49-F238E27FC236}">
                <a16:creationId xmlns:a16="http://schemas.microsoft.com/office/drawing/2014/main" id="{DA295DCA-1366-8BDD-C889-E769AA89C214}"/>
              </a:ext>
            </a:extLst>
          </p:cNvPr>
          <p:cNvSpPr>
            <a:spLocks noGrp="1"/>
          </p:cNvSpPr>
          <p:nvPr>
            <p:ph type="subTitle" idx="1"/>
          </p:nvPr>
        </p:nvSpPr>
        <p:spPr>
          <a:xfrm>
            <a:off x="4988859" y="3602038"/>
            <a:ext cx="6884893" cy="2341562"/>
          </a:xfrm>
        </p:spPr>
        <p:txBody>
          <a:bodyPr>
            <a:normAutofit/>
          </a:bodyPr>
          <a:lstStyle/>
          <a:p>
            <a:endParaRPr lang="en-IN" dirty="0"/>
          </a:p>
          <a:p>
            <a:r>
              <a:rPr lang="en-IN" dirty="0"/>
              <a:t>Contributors:</a:t>
            </a:r>
          </a:p>
          <a:p>
            <a:r>
              <a:rPr lang="en-IN" dirty="0"/>
              <a:t>                     Ankit Kumar</a:t>
            </a:r>
          </a:p>
          <a:p>
            <a:r>
              <a:rPr lang="en-IN" dirty="0"/>
              <a:t>                     Vishnu Prasad V S</a:t>
            </a:r>
          </a:p>
        </p:txBody>
      </p:sp>
    </p:spTree>
    <p:extLst>
      <p:ext uri="{BB962C8B-B14F-4D97-AF65-F5344CB8AC3E}">
        <p14:creationId xmlns:p14="http://schemas.microsoft.com/office/powerpoint/2010/main" val="299023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497541" y="1"/>
            <a:ext cx="10856259" cy="681036"/>
          </a:xfrm>
        </p:spPr>
        <p:txBody>
          <a:bodyPr>
            <a:normAutofit/>
          </a:bodyPr>
          <a:lstStyle/>
          <a:p>
            <a:r>
              <a:rPr lang="en-IN" sz="2800" b="1" cap="none" dirty="0">
                <a:latin typeface="Times New Roman" panose="02020603050405020304" pitchFamily="18" charset="0"/>
                <a:cs typeface="Times New Roman" panose="02020603050405020304" pitchFamily="18" charset="0"/>
              </a:rPr>
              <a:t>Univariate analysis of </a:t>
            </a:r>
            <a:r>
              <a:rPr lang="en-IN" sz="2800" b="1" cap="none" dirty="0" err="1">
                <a:latin typeface="Times New Roman" panose="02020603050405020304" pitchFamily="18" charset="0"/>
                <a:cs typeface="Times New Roman" panose="02020603050405020304" pitchFamily="18" charset="0"/>
              </a:rPr>
              <a:t>home_ownership</a:t>
            </a:r>
            <a:endParaRPr lang="en-IN" sz="2800" b="1"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FEA6D6-7131-20BF-8289-910FD2F925C4}"/>
              </a:ext>
            </a:extLst>
          </p:cNvPr>
          <p:cNvPicPr>
            <a:picLocks noGrp="1" noChangeAspect="1"/>
          </p:cNvPicPr>
          <p:nvPr>
            <p:ph idx="1"/>
          </p:nvPr>
        </p:nvPicPr>
        <p:blipFill>
          <a:blip r:embed="rId2"/>
          <a:stretch>
            <a:fillRect/>
          </a:stretch>
        </p:blipFill>
        <p:spPr>
          <a:xfrm>
            <a:off x="196838" y="681038"/>
            <a:ext cx="5459506" cy="4444924"/>
          </a:xfrm>
        </p:spPr>
      </p:pic>
      <p:pic>
        <p:nvPicPr>
          <p:cNvPr id="7" name="Picture 6">
            <a:extLst>
              <a:ext uri="{FF2B5EF4-FFF2-40B4-BE49-F238E27FC236}">
                <a16:creationId xmlns:a16="http://schemas.microsoft.com/office/drawing/2014/main" id="{4E6B6A98-D1B8-46BE-9061-C3C408AA012F}"/>
              </a:ext>
            </a:extLst>
          </p:cNvPr>
          <p:cNvPicPr>
            <a:picLocks noChangeAspect="1"/>
          </p:cNvPicPr>
          <p:nvPr/>
        </p:nvPicPr>
        <p:blipFill>
          <a:blip r:embed="rId3"/>
          <a:stretch>
            <a:fillRect/>
          </a:stretch>
        </p:blipFill>
        <p:spPr>
          <a:xfrm>
            <a:off x="5862918" y="681037"/>
            <a:ext cx="6132244" cy="4444925"/>
          </a:xfrm>
          <a:prstGeom prst="rect">
            <a:avLst/>
          </a:prstGeom>
        </p:spPr>
      </p:pic>
      <p:sp>
        <p:nvSpPr>
          <p:cNvPr id="8" name="TextBox 7">
            <a:extLst>
              <a:ext uri="{FF2B5EF4-FFF2-40B4-BE49-F238E27FC236}">
                <a16:creationId xmlns:a16="http://schemas.microsoft.com/office/drawing/2014/main" id="{A8574B55-6884-9828-FE92-898E4D136C29}"/>
              </a:ext>
            </a:extLst>
          </p:cNvPr>
          <p:cNvSpPr txBox="1"/>
          <p:nvPr/>
        </p:nvSpPr>
        <p:spPr>
          <a:xfrm>
            <a:off x="407894" y="5345333"/>
            <a:ext cx="11376212"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Majority of borrowers RENT a home as per the above chart, followed by MORTGAGE and OWN.</a:t>
            </a:r>
          </a:p>
          <a:p>
            <a:r>
              <a:rPr lang="en-US" dirty="0">
                <a:latin typeface="Times New Roman" panose="02020603050405020304" pitchFamily="18" charset="0"/>
                <a:cs typeface="Times New Roman" panose="02020603050405020304" pitchFamily="18" charset="0"/>
              </a:rPr>
              <a:t>18% of loans borrowed by the OTHER </a:t>
            </a:r>
            <a:r>
              <a:rPr lang="en-US" dirty="0" err="1">
                <a:latin typeface="Times New Roman" panose="02020603050405020304" pitchFamily="18" charset="0"/>
                <a:cs typeface="Times New Roman" panose="02020603050405020304" pitchFamily="18" charset="0"/>
              </a:rPr>
              <a:t>home_owneres</a:t>
            </a:r>
            <a:r>
              <a:rPr lang="en-US" dirty="0">
                <a:latin typeface="Times New Roman" panose="02020603050405020304" pitchFamily="18" charset="0"/>
                <a:cs typeface="Times New Roman" panose="02020603050405020304" pitchFamily="18" charset="0"/>
              </a:rPr>
              <a:t> are Charged Off followed by 15% for those who RENT.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30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1" y="1"/>
            <a:ext cx="11353800" cy="766482"/>
          </a:xfrm>
        </p:spPr>
        <p:txBody>
          <a:bodyPr>
            <a:normAutofit fontScale="90000"/>
          </a:bodyPr>
          <a:lstStyle/>
          <a:p>
            <a:r>
              <a:rPr lang="en-IN" sz="2200" b="1" cap="none" dirty="0">
                <a:latin typeface="Times New Roman" panose="02020603050405020304" pitchFamily="18" charset="0"/>
                <a:cs typeface="Times New Roman" panose="02020603050405020304" pitchFamily="18" charset="0"/>
              </a:rPr>
              <a:t>Univariate analysis of purpose</a:t>
            </a:r>
            <a:br>
              <a:rPr lang="en-IN" sz="2800" b="1" cap="none" dirty="0">
                <a:latin typeface="Times New Roman" panose="02020603050405020304" pitchFamily="18" charset="0"/>
                <a:cs typeface="Times New Roman" panose="02020603050405020304" pitchFamily="18" charset="0"/>
              </a:rPr>
            </a:br>
            <a:r>
              <a:rPr lang="en-IN" sz="2000" b="1" cap="none" dirty="0">
                <a:latin typeface="Times New Roman" panose="02020603050405020304" pitchFamily="18" charset="0"/>
                <a:cs typeface="Times New Roman" panose="02020603050405020304" pitchFamily="18" charset="0"/>
              </a:rPr>
              <a:t>observation: </a:t>
            </a:r>
            <a:r>
              <a:rPr lang="en-US" sz="2000" cap="none" dirty="0">
                <a:latin typeface="Times New Roman" panose="02020603050405020304" pitchFamily="18" charset="0"/>
                <a:cs typeface="Times New Roman" panose="02020603050405020304" pitchFamily="18" charset="0"/>
              </a:rPr>
              <a:t>majority of the loans are taken for the purpose of </a:t>
            </a:r>
            <a:r>
              <a:rPr lang="en-US" sz="2000" cap="none" dirty="0" err="1">
                <a:latin typeface="Times New Roman" panose="02020603050405020304" pitchFamily="18" charset="0"/>
                <a:cs typeface="Times New Roman" panose="02020603050405020304" pitchFamily="18" charset="0"/>
              </a:rPr>
              <a:t>debt_consolidation</a:t>
            </a:r>
            <a:r>
              <a:rPr lang="en-US" sz="2000" cap="none" dirty="0">
                <a:latin typeface="Times New Roman" panose="02020603050405020304" pitchFamily="18" charset="0"/>
                <a:cs typeface="Times New Roman" panose="02020603050405020304" pitchFamily="18" charset="0"/>
              </a:rPr>
              <a:t>. 27% of loans taken for the purpose of </a:t>
            </a:r>
            <a:r>
              <a:rPr lang="en-US" sz="2000" cap="none" dirty="0" err="1">
                <a:latin typeface="Times New Roman" panose="02020603050405020304" pitchFamily="18" charset="0"/>
                <a:cs typeface="Times New Roman" panose="02020603050405020304" pitchFamily="18" charset="0"/>
              </a:rPr>
              <a:t>small_business</a:t>
            </a:r>
            <a:r>
              <a:rPr lang="en-US" sz="2000" cap="none" dirty="0">
                <a:latin typeface="Times New Roman" panose="02020603050405020304" pitchFamily="18" charset="0"/>
                <a:cs typeface="Times New Roman" panose="02020603050405020304" pitchFamily="18" charset="0"/>
              </a:rPr>
              <a:t> is charged off.</a:t>
            </a:r>
            <a:br>
              <a:rPr lang="en-US" sz="2000" b="1" cap="none" dirty="0">
                <a:latin typeface="Times New Roman" panose="02020603050405020304" pitchFamily="18" charset="0"/>
                <a:cs typeface="Times New Roman" panose="02020603050405020304" pitchFamily="18" charset="0"/>
              </a:rPr>
            </a:br>
            <a:endParaRPr lang="en-IN" sz="2800" b="1" cap="none"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FC6B117-0DDB-B15C-FE6B-966DA048F9C8}"/>
              </a:ext>
            </a:extLst>
          </p:cNvPr>
          <p:cNvPicPr>
            <a:picLocks noGrp="1" noChangeAspect="1"/>
          </p:cNvPicPr>
          <p:nvPr>
            <p:ph idx="1"/>
          </p:nvPr>
        </p:nvPicPr>
        <p:blipFill>
          <a:blip r:embed="rId2"/>
          <a:stretch>
            <a:fillRect/>
          </a:stretch>
        </p:blipFill>
        <p:spPr>
          <a:xfrm>
            <a:off x="1577788" y="766483"/>
            <a:ext cx="9287436" cy="5970316"/>
          </a:xfrm>
        </p:spPr>
      </p:pic>
    </p:spTree>
    <p:extLst>
      <p:ext uri="{BB962C8B-B14F-4D97-AF65-F5344CB8AC3E}">
        <p14:creationId xmlns:p14="http://schemas.microsoft.com/office/powerpoint/2010/main" val="29432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497541" y="1"/>
            <a:ext cx="10856259" cy="681036"/>
          </a:xfrm>
        </p:spPr>
        <p:txBody>
          <a:bodyPr>
            <a:normAutofit/>
          </a:bodyPr>
          <a:lstStyle/>
          <a:p>
            <a:r>
              <a:rPr lang="en-IN" sz="2800" b="1" cap="none" dirty="0">
                <a:latin typeface="Times New Roman" panose="02020603050405020304" pitchFamily="18" charset="0"/>
                <a:cs typeface="Times New Roman" panose="02020603050405020304" pitchFamily="18" charset="0"/>
              </a:rPr>
              <a:t>Univariate analysis of </a:t>
            </a:r>
            <a:r>
              <a:rPr lang="en-IN" sz="2800" b="1" cap="none" dirty="0" err="1">
                <a:latin typeface="Times New Roman" panose="02020603050405020304" pitchFamily="18" charset="0"/>
                <a:cs typeface="Times New Roman" panose="02020603050405020304" pitchFamily="18" charset="0"/>
              </a:rPr>
              <a:t>terms_in_months</a:t>
            </a:r>
            <a:endParaRPr lang="en-IN" sz="2800" b="1" cap="none"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06932F5-7480-88DB-5F07-110CD9184F4F}"/>
              </a:ext>
            </a:extLst>
          </p:cNvPr>
          <p:cNvPicPr>
            <a:picLocks noGrp="1" noChangeAspect="1"/>
          </p:cNvPicPr>
          <p:nvPr>
            <p:ph idx="1"/>
          </p:nvPr>
        </p:nvPicPr>
        <p:blipFill>
          <a:blip r:embed="rId2"/>
          <a:stretch>
            <a:fillRect/>
          </a:stretch>
        </p:blipFill>
        <p:spPr>
          <a:xfrm>
            <a:off x="1410347" y="849985"/>
            <a:ext cx="8688393" cy="4548149"/>
          </a:xfrm>
        </p:spPr>
      </p:pic>
      <p:sp>
        <p:nvSpPr>
          <p:cNvPr id="9" name="TextBox 8">
            <a:extLst>
              <a:ext uri="{FF2B5EF4-FFF2-40B4-BE49-F238E27FC236}">
                <a16:creationId xmlns:a16="http://schemas.microsoft.com/office/drawing/2014/main" id="{CCAA7BF5-285B-C027-A6DE-88A28ADC48A3}"/>
              </a:ext>
            </a:extLst>
          </p:cNvPr>
          <p:cNvSpPr txBox="1"/>
          <p:nvPr/>
        </p:nvSpPr>
        <p:spPr>
          <a:xfrm>
            <a:off x="927847" y="5567082"/>
            <a:ext cx="8243047" cy="369332"/>
          </a:xfrm>
          <a:prstGeom prst="rect">
            <a:avLst/>
          </a:prstGeom>
          <a:noFill/>
        </p:spPr>
        <p:txBody>
          <a:bodyPr wrap="square" rtlCol="0">
            <a:spAutoFit/>
          </a:bodyPr>
          <a:lstStyle/>
          <a:p>
            <a:r>
              <a:rPr lang="en-IN" b="1" dirty="0"/>
              <a:t>Observation:</a:t>
            </a:r>
            <a:r>
              <a:rPr lang="en-IN" dirty="0"/>
              <a:t> </a:t>
            </a:r>
            <a:r>
              <a:rPr lang="en-US" dirty="0"/>
              <a:t>25.3% of loans taken for 60 months term is defaulted.</a:t>
            </a:r>
            <a:endParaRPr lang="en-IN" dirty="0"/>
          </a:p>
        </p:txBody>
      </p:sp>
    </p:spTree>
    <p:extLst>
      <p:ext uri="{BB962C8B-B14F-4D97-AF65-F5344CB8AC3E}">
        <p14:creationId xmlns:p14="http://schemas.microsoft.com/office/powerpoint/2010/main" val="333446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497541" y="1"/>
            <a:ext cx="10856259" cy="681036"/>
          </a:xfrm>
        </p:spPr>
        <p:txBody>
          <a:bodyPr>
            <a:normAutofit/>
          </a:bodyPr>
          <a:lstStyle/>
          <a:p>
            <a:r>
              <a:rPr lang="en-IN" sz="2800" b="1" cap="none" dirty="0">
                <a:latin typeface="Times New Roman" panose="02020603050405020304" pitchFamily="18" charset="0"/>
                <a:cs typeface="Times New Roman" panose="02020603050405020304" pitchFamily="18" charset="0"/>
              </a:rPr>
              <a:t>Univariate analysis of loan amount bucket</a:t>
            </a:r>
          </a:p>
        </p:txBody>
      </p:sp>
      <p:sp>
        <p:nvSpPr>
          <p:cNvPr id="9" name="TextBox 8">
            <a:extLst>
              <a:ext uri="{FF2B5EF4-FFF2-40B4-BE49-F238E27FC236}">
                <a16:creationId xmlns:a16="http://schemas.microsoft.com/office/drawing/2014/main" id="{CCAA7BF5-285B-C027-A6DE-88A28ADC48A3}"/>
              </a:ext>
            </a:extLst>
          </p:cNvPr>
          <p:cNvSpPr txBox="1"/>
          <p:nvPr/>
        </p:nvSpPr>
        <p:spPr>
          <a:xfrm>
            <a:off x="739588" y="5486689"/>
            <a:ext cx="8243047" cy="369332"/>
          </a:xfrm>
          <a:prstGeom prst="rect">
            <a:avLst/>
          </a:prstGeom>
          <a:noFill/>
        </p:spPr>
        <p:txBody>
          <a:bodyPr wrap="square" rtlCol="0">
            <a:spAutoFit/>
          </a:bodyPr>
          <a:lstStyle/>
          <a:p>
            <a:r>
              <a:rPr lang="en-IN" b="1" dirty="0"/>
              <a:t>Observation:</a:t>
            </a:r>
            <a:r>
              <a:rPr lang="en-IN" dirty="0"/>
              <a:t> </a:t>
            </a:r>
            <a:r>
              <a:rPr lang="en-US" dirty="0"/>
              <a:t>Most number of loans are granted with </a:t>
            </a:r>
            <a:r>
              <a:rPr lang="en-US" dirty="0" err="1"/>
              <a:t>loan_amnt</a:t>
            </a:r>
            <a:r>
              <a:rPr lang="en-US" dirty="0"/>
              <a:t> of 10000.</a:t>
            </a:r>
            <a:endParaRPr lang="en-IN" dirty="0"/>
          </a:p>
        </p:txBody>
      </p:sp>
      <p:pic>
        <p:nvPicPr>
          <p:cNvPr id="12" name="Picture 11">
            <a:extLst>
              <a:ext uri="{FF2B5EF4-FFF2-40B4-BE49-F238E27FC236}">
                <a16:creationId xmlns:a16="http://schemas.microsoft.com/office/drawing/2014/main" id="{A1BA09A3-CB6A-8F91-34E6-1274A2AF5166}"/>
              </a:ext>
            </a:extLst>
          </p:cNvPr>
          <p:cNvPicPr>
            <a:picLocks noChangeAspect="1"/>
          </p:cNvPicPr>
          <p:nvPr/>
        </p:nvPicPr>
        <p:blipFill>
          <a:blip r:embed="rId2"/>
          <a:stretch>
            <a:fillRect/>
          </a:stretch>
        </p:blipFill>
        <p:spPr>
          <a:xfrm>
            <a:off x="349624" y="370256"/>
            <a:ext cx="9587753" cy="4930844"/>
          </a:xfrm>
          <a:prstGeom prst="rect">
            <a:avLst/>
          </a:prstGeom>
        </p:spPr>
      </p:pic>
    </p:spTree>
    <p:extLst>
      <p:ext uri="{BB962C8B-B14F-4D97-AF65-F5344CB8AC3E}">
        <p14:creationId xmlns:p14="http://schemas.microsoft.com/office/powerpoint/2010/main" val="163231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497541" y="1"/>
            <a:ext cx="10856259" cy="681036"/>
          </a:xfrm>
        </p:spPr>
        <p:txBody>
          <a:bodyPr>
            <a:normAutofit/>
          </a:bodyPr>
          <a:lstStyle/>
          <a:p>
            <a:r>
              <a:rPr lang="en-IN" sz="2800" b="1" cap="none" dirty="0">
                <a:latin typeface="Times New Roman" panose="02020603050405020304" pitchFamily="18" charset="0"/>
                <a:cs typeface="Times New Roman" panose="02020603050405020304" pitchFamily="18" charset="0"/>
              </a:rPr>
              <a:t>Univariate analysis of loan amount bucket</a:t>
            </a:r>
          </a:p>
        </p:txBody>
      </p:sp>
      <p:pic>
        <p:nvPicPr>
          <p:cNvPr id="6" name="Content Placeholder 5">
            <a:extLst>
              <a:ext uri="{FF2B5EF4-FFF2-40B4-BE49-F238E27FC236}">
                <a16:creationId xmlns:a16="http://schemas.microsoft.com/office/drawing/2014/main" id="{71347E34-774B-1A9E-E56A-05040587A780}"/>
              </a:ext>
            </a:extLst>
          </p:cNvPr>
          <p:cNvPicPr>
            <a:picLocks noGrp="1" noChangeAspect="1"/>
          </p:cNvPicPr>
          <p:nvPr>
            <p:ph idx="1"/>
          </p:nvPr>
        </p:nvPicPr>
        <p:blipFill>
          <a:blip r:embed="rId2"/>
          <a:stretch>
            <a:fillRect/>
          </a:stretch>
        </p:blipFill>
        <p:spPr>
          <a:xfrm>
            <a:off x="144252" y="644587"/>
            <a:ext cx="10868435" cy="4699284"/>
          </a:xfrm>
        </p:spPr>
      </p:pic>
      <p:sp>
        <p:nvSpPr>
          <p:cNvPr id="9" name="TextBox 8">
            <a:extLst>
              <a:ext uri="{FF2B5EF4-FFF2-40B4-BE49-F238E27FC236}">
                <a16:creationId xmlns:a16="http://schemas.microsoft.com/office/drawing/2014/main" id="{CCAA7BF5-285B-C027-A6DE-88A28ADC48A3}"/>
              </a:ext>
            </a:extLst>
          </p:cNvPr>
          <p:cNvSpPr txBox="1"/>
          <p:nvPr/>
        </p:nvSpPr>
        <p:spPr>
          <a:xfrm>
            <a:off x="255495" y="5446060"/>
            <a:ext cx="10757192" cy="646331"/>
          </a:xfrm>
          <a:prstGeom prst="rect">
            <a:avLst/>
          </a:prstGeom>
          <a:noFill/>
        </p:spPr>
        <p:txBody>
          <a:bodyPr wrap="square" rtlCol="0">
            <a:spAutoFit/>
          </a:bodyPr>
          <a:lstStyle/>
          <a:p>
            <a:r>
              <a:rPr lang="en-IN" b="1" dirty="0"/>
              <a:t>Observation:</a:t>
            </a:r>
            <a:r>
              <a:rPr lang="en-US" b="1" dirty="0"/>
              <a:t> </a:t>
            </a:r>
            <a:r>
              <a:rPr lang="en-US" dirty="0"/>
              <a:t>As the loan amount increases, the chances of defaulting increases. 24-30K have a chance of 26.36% of being Charged Off.</a:t>
            </a:r>
            <a:endParaRPr lang="en-IN" dirty="0"/>
          </a:p>
        </p:txBody>
      </p:sp>
    </p:spTree>
    <p:extLst>
      <p:ext uri="{BB962C8B-B14F-4D97-AF65-F5344CB8AC3E}">
        <p14:creationId xmlns:p14="http://schemas.microsoft.com/office/powerpoint/2010/main" val="9195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497541" y="1"/>
            <a:ext cx="10856259" cy="681036"/>
          </a:xfrm>
        </p:spPr>
        <p:txBody>
          <a:bodyPr>
            <a:normAutofit/>
          </a:bodyPr>
          <a:lstStyle/>
          <a:p>
            <a:r>
              <a:rPr lang="en-IN" sz="2800" b="1" cap="none" dirty="0">
                <a:latin typeface="Times New Roman" panose="02020603050405020304" pitchFamily="18" charset="0"/>
                <a:cs typeface="Times New Roman" panose="02020603050405020304" pitchFamily="18" charset="0"/>
              </a:rPr>
              <a:t>Univariate analysis of interest rate bucket</a:t>
            </a:r>
          </a:p>
        </p:txBody>
      </p:sp>
      <p:pic>
        <p:nvPicPr>
          <p:cNvPr id="6" name="Content Placeholder 5">
            <a:extLst>
              <a:ext uri="{FF2B5EF4-FFF2-40B4-BE49-F238E27FC236}">
                <a16:creationId xmlns:a16="http://schemas.microsoft.com/office/drawing/2014/main" id="{1144BDB6-427C-EC8A-A47E-14FE8180A40F}"/>
              </a:ext>
            </a:extLst>
          </p:cNvPr>
          <p:cNvPicPr>
            <a:picLocks noGrp="1" noChangeAspect="1"/>
          </p:cNvPicPr>
          <p:nvPr>
            <p:ph idx="1"/>
          </p:nvPr>
        </p:nvPicPr>
        <p:blipFill>
          <a:blip r:embed="rId2"/>
          <a:stretch>
            <a:fillRect/>
          </a:stretch>
        </p:blipFill>
        <p:spPr>
          <a:xfrm>
            <a:off x="497542" y="644587"/>
            <a:ext cx="10179424" cy="4714776"/>
          </a:xfrm>
        </p:spPr>
      </p:pic>
      <p:sp>
        <p:nvSpPr>
          <p:cNvPr id="9" name="TextBox 8">
            <a:extLst>
              <a:ext uri="{FF2B5EF4-FFF2-40B4-BE49-F238E27FC236}">
                <a16:creationId xmlns:a16="http://schemas.microsoft.com/office/drawing/2014/main" id="{CCAA7BF5-285B-C027-A6DE-88A28ADC48A3}"/>
              </a:ext>
            </a:extLst>
          </p:cNvPr>
          <p:cNvSpPr txBox="1"/>
          <p:nvPr/>
        </p:nvSpPr>
        <p:spPr>
          <a:xfrm>
            <a:off x="497541" y="5472953"/>
            <a:ext cx="10179423" cy="646331"/>
          </a:xfrm>
          <a:prstGeom prst="rect">
            <a:avLst/>
          </a:prstGeom>
          <a:noFill/>
        </p:spPr>
        <p:txBody>
          <a:bodyPr wrap="square" rtlCol="0">
            <a:spAutoFit/>
          </a:bodyPr>
          <a:lstStyle/>
          <a:p>
            <a:r>
              <a:rPr lang="en-IN" b="1" dirty="0"/>
              <a:t>Observation: </a:t>
            </a:r>
            <a:r>
              <a:rPr lang="en-US" dirty="0">
                <a:latin typeface="Times New Roman" panose="02020603050405020304" pitchFamily="18" charset="0"/>
                <a:cs typeface="Times New Roman" panose="02020603050405020304" pitchFamily="18" charset="0"/>
              </a:rPr>
              <a:t>As interest rate increases, the chances of defaulting increases. 20-22.5% interest rate have approximately 40% chance of defaulting.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84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9615-72D5-D913-A769-C03B4E3E3221}"/>
              </a:ext>
            </a:extLst>
          </p:cNvPr>
          <p:cNvSpPr>
            <a:spLocks noGrp="1"/>
          </p:cNvSpPr>
          <p:nvPr>
            <p:ph type="title"/>
          </p:nvPr>
        </p:nvSpPr>
        <p:spPr>
          <a:xfrm>
            <a:off x="497541" y="1"/>
            <a:ext cx="10856259" cy="681036"/>
          </a:xfrm>
        </p:spPr>
        <p:txBody>
          <a:bodyPr>
            <a:normAutofit/>
          </a:bodyPr>
          <a:lstStyle/>
          <a:p>
            <a:r>
              <a:rPr lang="en-IN" sz="2800" b="1" cap="none" dirty="0">
                <a:latin typeface="Times New Roman" panose="02020603050405020304" pitchFamily="18" charset="0"/>
                <a:cs typeface="Times New Roman" panose="02020603050405020304" pitchFamily="18" charset="0"/>
              </a:rPr>
              <a:t>Univariate analysis of annual income bucket</a:t>
            </a:r>
          </a:p>
        </p:txBody>
      </p:sp>
      <p:pic>
        <p:nvPicPr>
          <p:cNvPr id="7" name="Content Placeholder 6">
            <a:extLst>
              <a:ext uri="{FF2B5EF4-FFF2-40B4-BE49-F238E27FC236}">
                <a16:creationId xmlns:a16="http://schemas.microsoft.com/office/drawing/2014/main" id="{E2C5EC51-8D82-9ACD-BD17-DA88026908BB}"/>
              </a:ext>
            </a:extLst>
          </p:cNvPr>
          <p:cNvPicPr>
            <a:picLocks noGrp="1" noChangeAspect="1"/>
          </p:cNvPicPr>
          <p:nvPr>
            <p:ph idx="1"/>
          </p:nvPr>
        </p:nvPicPr>
        <p:blipFill>
          <a:blip r:embed="rId2"/>
          <a:stretch>
            <a:fillRect/>
          </a:stretch>
        </p:blipFill>
        <p:spPr>
          <a:xfrm>
            <a:off x="242046" y="479332"/>
            <a:ext cx="10757648" cy="4810862"/>
          </a:xfrm>
        </p:spPr>
      </p:pic>
      <p:sp>
        <p:nvSpPr>
          <p:cNvPr id="9" name="TextBox 8">
            <a:extLst>
              <a:ext uri="{FF2B5EF4-FFF2-40B4-BE49-F238E27FC236}">
                <a16:creationId xmlns:a16="http://schemas.microsoft.com/office/drawing/2014/main" id="{CCAA7BF5-285B-C027-A6DE-88A28ADC48A3}"/>
              </a:ext>
            </a:extLst>
          </p:cNvPr>
          <p:cNvSpPr txBox="1"/>
          <p:nvPr/>
        </p:nvSpPr>
        <p:spPr>
          <a:xfrm>
            <a:off x="242046" y="5419166"/>
            <a:ext cx="10757647" cy="646331"/>
          </a:xfrm>
          <a:prstGeom prst="rect">
            <a:avLst/>
          </a:prstGeom>
          <a:noFill/>
        </p:spPr>
        <p:txBody>
          <a:bodyPr wrap="square" rtlCol="0">
            <a:spAutoFit/>
          </a:bodyPr>
          <a:lstStyle/>
          <a:p>
            <a:r>
              <a:rPr lang="en-IN" b="1" dirty="0"/>
              <a:t>Observation: </a:t>
            </a:r>
            <a:r>
              <a:rPr lang="en-US" dirty="0">
                <a:latin typeface="Times New Roman" panose="02020603050405020304" pitchFamily="18" charset="0"/>
                <a:cs typeface="Times New Roman" panose="02020603050405020304" pitchFamily="18" charset="0"/>
              </a:rPr>
              <a:t>As annual income decreases the chance of defaulting increases. 0-30K income group have 18% loans Charged Off.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60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3E0D-A029-4F80-6D0C-5F7749AB8675}"/>
              </a:ext>
            </a:extLst>
          </p:cNvPr>
          <p:cNvSpPr>
            <a:spLocks noGrp="1"/>
          </p:cNvSpPr>
          <p:nvPr>
            <p:ph type="title"/>
          </p:nvPr>
        </p:nvSpPr>
        <p:spPr>
          <a:xfrm>
            <a:off x="282388" y="134471"/>
            <a:ext cx="11071412" cy="1035423"/>
          </a:xfrm>
        </p:spPr>
        <p:txBody>
          <a:bodyPr>
            <a:normAutofit/>
          </a:bodyPr>
          <a:lstStyle/>
          <a:p>
            <a:r>
              <a:rPr lang="en-IN" sz="3200" cap="none" dirty="0">
                <a:latin typeface="Times New Roman" panose="02020603050405020304" pitchFamily="18" charset="0"/>
                <a:cs typeface="Times New Roman" panose="02020603050405020304" pitchFamily="18" charset="0"/>
              </a:rPr>
              <a:t>We have extended </a:t>
            </a:r>
            <a:r>
              <a:rPr lang="en-IN" sz="3200" cap="none" dirty="0" err="1">
                <a:latin typeface="Times New Roman" panose="02020603050405020304" pitchFamily="18" charset="0"/>
                <a:cs typeface="Times New Roman" panose="02020603050405020304" pitchFamily="18" charset="0"/>
              </a:rPr>
              <a:t>univaraiate</a:t>
            </a:r>
            <a:r>
              <a:rPr lang="en-IN" sz="3200" cap="none" dirty="0">
                <a:latin typeface="Times New Roman" panose="02020603050405020304" pitchFamily="18" charset="0"/>
                <a:cs typeface="Times New Roman" panose="02020603050405020304" pitchFamily="18" charset="0"/>
              </a:rPr>
              <a:t> analysis further with other useful attributes and found this observations</a:t>
            </a:r>
          </a:p>
        </p:txBody>
      </p:sp>
      <p:sp>
        <p:nvSpPr>
          <p:cNvPr id="3" name="Content Placeholder 2">
            <a:extLst>
              <a:ext uri="{FF2B5EF4-FFF2-40B4-BE49-F238E27FC236}">
                <a16:creationId xmlns:a16="http://schemas.microsoft.com/office/drawing/2014/main" id="{77D7A620-9D48-6B6C-52F9-041BA59E04A6}"/>
              </a:ext>
            </a:extLst>
          </p:cNvPr>
          <p:cNvSpPr>
            <a:spLocks noGrp="1"/>
          </p:cNvSpPr>
          <p:nvPr>
            <p:ph idx="1"/>
          </p:nvPr>
        </p:nvSpPr>
        <p:spPr>
          <a:xfrm>
            <a:off x="282388" y="1169895"/>
            <a:ext cx="11071412" cy="5007068"/>
          </a:xfrm>
        </p:spPr>
        <p:txBody>
          <a:bodyPr>
            <a:normAutofit/>
          </a:bodyPr>
          <a:lstStyle/>
          <a:p>
            <a:r>
              <a:rPr lang="en-US" dirty="0"/>
              <a:t>California takes most number of loans</a:t>
            </a:r>
          </a:p>
          <a:p>
            <a:r>
              <a:rPr lang="en-US" dirty="0"/>
              <a:t>20% of loans taken in Nevada is defaulted.</a:t>
            </a:r>
          </a:p>
          <a:p>
            <a:r>
              <a:rPr lang="en-US" dirty="0"/>
              <a:t>As grade goes from A to G, the risk of defaulting increases from 5.99% - 35.33%</a:t>
            </a:r>
          </a:p>
          <a:p>
            <a:r>
              <a:rPr lang="en-US" dirty="0"/>
              <a:t>Number of loans granted has increased from 2007 to 2011</a:t>
            </a:r>
          </a:p>
          <a:p>
            <a:r>
              <a:rPr lang="en-US" dirty="0"/>
              <a:t>Loans taken in 2007 have 16.26% for defaulting.</a:t>
            </a:r>
          </a:p>
          <a:p>
            <a:r>
              <a:rPr lang="en-US" dirty="0"/>
              <a:t>December had the most number of loans taken and also the highest rate of loan being Charged off.</a:t>
            </a:r>
          </a:p>
          <a:p>
            <a:r>
              <a:rPr lang="en-US" dirty="0"/>
              <a:t>As number of derogatory public records increases, the risk of defaulting increases. But sufficient data is not available for more than 2. For 2 </a:t>
            </a:r>
            <a:r>
              <a:rPr lang="en-US" dirty="0" err="1"/>
              <a:t>pub_rec</a:t>
            </a:r>
            <a:r>
              <a:rPr lang="en-US" dirty="0"/>
              <a:t>, 22.7% of loans are Charged Off.</a:t>
            </a:r>
          </a:p>
          <a:p>
            <a:r>
              <a:rPr lang="en-US" dirty="0"/>
              <a:t>As the installment amount increases, the chances of Charging off increases. Installment amount in the range 700-800 have 17.89% for Charging Off.</a:t>
            </a:r>
            <a:endParaRPr lang="en-IN" dirty="0"/>
          </a:p>
        </p:txBody>
      </p:sp>
    </p:spTree>
    <p:extLst>
      <p:ext uri="{BB962C8B-B14F-4D97-AF65-F5344CB8AC3E}">
        <p14:creationId xmlns:p14="http://schemas.microsoft.com/office/powerpoint/2010/main" val="388266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9B9C-83BB-69F6-7B9A-06CC67DDB11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5. Bivariate Analysis</a:t>
            </a:r>
            <a:endParaRPr lang="en-IN" dirty="0"/>
          </a:p>
        </p:txBody>
      </p:sp>
    </p:spTree>
    <p:extLst>
      <p:ext uri="{BB962C8B-B14F-4D97-AF65-F5344CB8AC3E}">
        <p14:creationId xmlns:p14="http://schemas.microsoft.com/office/powerpoint/2010/main" val="286990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870E-890D-3479-78E1-347456D61C5B}"/>
              </a:ext>
            </a:extLst>
          </p:cNvPr>
          <p:cNvSpPr>
            <a:spLocks noGrp="1"/>
          </p:cNvSpPr>
          <p:nvPr>
            <p:ph type="title"/>
          </p:nvPr>
        </p:nvSpPr>
        <p:spPr>
          <a:xfrm>
            <a:off x="215153" y="1"/>
            <a:ext cx="11138647" cy="833717"/>
          </a:xfrm>
        </p:spPr>
        <p:txBody>
          <a:bodyPr>
            <a:normAutofit/>
          </a:bodyPr>
          <a:lstStyle/>
          <a:p>
            <a:r>
              <a:rPr lang="en-IN" sz="3200" b="1" cap="none" dirty="0">
                <a:latin typeface="Times New Roman" panose="02020603050405020304" pitchFamily="18" charset="0"/>
                <a:cs typeface="Times New Roman" panose="02020603050405020304" pitchFamily="18" charset="0"/>
              </a:rPr>
              <a:t>5.1) Correlation Matrix</a:t>
            </a:r>
          </a:p>
        </p:txBody>
      </p:sp>
      <p:pic>
        <p:nvPicPr>
          <p:cNvPr id="5" name="Picture 4">
            <a:extLst>
              <a:ext uri="{FF2B5EF4-FFF2-40B4-BE49-F238E27FC236}">
                <a16:creationId xmlns:a16="http://schemas.microsoft.com/office/drawing/2014/main" id="{27794D37-10D9-90DD-8AEB-CA514D246756}"/>
              </a:ext>
            </a:extLst>
          </p:cNvPr>
          <p:cNvPicPr>
            <a:picLocks noChangeAspect="1"/>
          </p:cNvPicPr>
          <p:nvPr/>
        </p:nvPicPr>
        <p:blipFill>
          <a:blip r:embed="rId2"/>
          <a:stretch>
            <a:fillRect/>
          </a:stretch>
        </p:blipFill>
        <p:spPr>
          <a:xfrm>
            <a:off x="739589" y="656359"/>
            <a:ext cx="10327340" cy="6201640"/>
          </a:xfrm>
          <a:prstGeom prst="rect">
            <a:avLst/>
          </a:prstGeom>
        </p:spPr>
      </p:pic>
    </p:spTree>
    <p:extLst>
      <p:ext uri="{BB962C8B-B14F-4D97-AF65-F5344CB8AC3E}">
        <p14:creationId xmlns:p14="http://schemas.microsoft.com/office/powerpoint/2010/main" val="325590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2268-8890-E824-9DC2-15468302C2E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8397D25-5998-6B4F-E48B-2CA2DA618701}"/>
              </a:ext>
            </a:extLst>
          </p:cNvPr>
          <p:cNvSpPr>
            <a:spLocks noGrp="1"/>
          </p:cNvSpPr>
          <p:nvPr>
            <p:ph idx="1"/>
          </p:nvPr>
        </p:nvSpPr>
        <p:spPr/>
        <p:txBody>
          <a:bodyPr/>
          <a:lstStyle/>
          <a:p>
            <a:pPr marL="514350" indent="-514350">
              <a:buFont typeface="+mj-lt"/>
              <a:buAutoNum type="arabicPeriod"/>
            </a:pPr>
            <a:r>
              <a:rPr lang="en-IN" dirty="0"/>
              <a:t>Problem Statement</a:t>
            </a:r>
          </a:p>
          <a:p>
            <a:pPr marL="514350" indent="-514350">
              <a:buFont typeface="+mj-lt"/>
              <a:buAutoNum type="arabicPeriod"/>
            </a:pPr>
            <a:r>
              <a:rPr lang="en-IN" dirty="0"/>
              <a:t>Data Understanding</a:t>
            </a:r>
          </a:p>
          <a:p>
            <a:pPr marL="514350" indent="-514350">
              <a:buFont typeface="+mj-lt"/>
              <a:buAutoNum type="arabicPeriod"/>
            </a:pPr>
            <a:r>
              <a:rPr lang="en-IN" dirty="0"/>
              <a:t>Data Cleanup</a:t>
            </a:r>
          </a:p>
          <a:p>
            <a:pPr marL="514350" indent="-514350">
              <a:buFont typeface="+mj-lt"/>
              <a:buAutoNum type="arabicPeriod"/>
            </a:pPr>
            <a:r>
              <a:rPr lang="en-IN" dirty="0"/>
              <a:t>Univariate analysis</a:t>
            </a:r>
          </a:p>
          <a:p>
            <a:pPr marL="514350" indent="-514350">
              <a:buFont typeface="+mj-lt"/>
              <a:buAutoNum type="arabicPeriod"/>
            </a:pPr>
            <a:r>
              <a:rPr lang="en-IN" dirty="0"/>
              <a:t>Bivariate analysis</a:t>
            </a:r>
          </a:p>
          <a:p>
            <a:pPr marL="514350" indent="-514350">
              <a:buFont typeface="+mj-lt"/>
              <a:buAutoNum type="arabicPeriod"/>
            </a:pPr>
            <a:r>
              <a:rPr lang="en-IN" dirty="0"/>
              <a:t>Conclusion/Recommendations</a:t>
            </a:r>
          </a:p>
        </p:txBody>
      </p:sp>
    </p:spTree>
    <p:extLst>
      <p:ext uri="{BB962C8B-B14F-4D97-AF65-F5344CB8AC3E}">
        <p14:creationId xmlns:p14="http://schemas.microsoft.com/office/powerpoint/2010/main" val="183747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BCC-74D3-F571-F3EE-16DC941DE3FA}"/>
              </a:ext>
            </a:extLst>
          </p:cNvPr>
          <p:cNvSpPr>
            <a:spLocks noGrp="1"/>
          </p:cNvSpPr>
          <p:nvPr>
            <p:ph type="title"/>
          </p:nvPr>
        </p:nvSpPr>
        <p:spPr>
          <a:xfrm>
            <a:off x="376518" y="147919"/>
            <a:ext cx="10977282" cy="533118"/>
          </a:xfrm>
        </p:spPr>
        <p:txBody>
          <a:bodyPr>
            <a:normAutofit/>
          </a:bodyPr>
          <a:lstStyle/>
          <a:p>
            <a:r>
              <a:rPr lang="en-US" sz="3200" cap="none" dirty="0">
                <a:latin typeface="Times New Roman" panose="02020603050405020304" pitchFamily="18" charset="0"/>
                <a:cs typeface="Times New Roman" panose="02020603050405020304" pitchFamily="18" charset="0"/>
              </a:rPr>
              <a:t>Loan amount vs terms in months</a:t>
            </a:r>
            <a:endParaRPr lang="en-IN" sz="32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41D02D8-B348-5213-CD1C-31BF406385BF}"/>
              </a:ext>
            </a:extLst>
          </p:cNvPr>
          <p:cNvSpPr txBox="1"/>
          <p:nvPr/>
        </p:nvSpPr>
        <p:spPr>
          <a:xfrm>
            <a:off x="766482" y="5540507"/>
            <a:ext cx="1038561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Higher loan amounts(12K+) for longer duration(60 months) have higher risk of Charging off.</a:t>
            </a:r>
          </a:p>
        </p:txBody>
      </p:sp>
      <p:pic>
        <p:nvPicPr>
          <p:cNvPr id="8" name="Picture 7">
            <a:extLst>
              <a:ext uri="{FF2B5EF4-FFF2-40B4-BE49-F238E27FC236}">
                <a16:creationId xmlns:a16="http://schemas.microsoft.com/office/drawing/2014/main" id="{1DE56FE6-3E4A-0C3E-6A7F-BFD4E1668FAB}"/>
              </a:ext>
            </a:extLst>
          </p:cNvPr>
          <p:cNvPicPr>
            <a:picLocks noChangeAspect="1"/>
          </p:cNvPicPr>
          <p:nvPr/>
        </p:nvPicPr>
        <p:blipFill>
          <a:blip r:embed="rId2"/>
          <a:stretch>
            <a:fillRect/>
          </a:stretch>
        </p:blipFill>
        <p:spPr>
          <a:xfrm>
            <a:off x="1358153" y="571962"/>
            <a:ext cx="6925078" cy="4913834"/>
          </a:xfrm>
          <a:prstGeom prst="rect">
            <a:avLst/>
          </a:prstGeom>
        </p:spPr>
      </p:pic>
    </p:spTree>
    <p:extLst>
      <p:ext uri="{BB962C8B-B14F-4D97-AF65-F5344CB8AC3E}">
        <p14:creationId xmlns:p14="http://schemas.microsoft.com/office/powerpoint/2010/main" val="350813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BCC-74D3-F571-F3EE-16DC941DE3FA}"/>
              </a:ext>
            </a:extLst>
          </p:cNvPr>
          <p:cNvSpPr>
            <a:spLocks noGrp="1"/>
          </p:cNvSpPr>
          <p:nvPr>
            <p:ph type="title"/>
          </p:nvPr>
        </p:nvSpPr>
        <p:spPr>
          <a:xfrm>
            <a:off x="376518" y="147919"/>
            <a:ext cx="10977282" cy="533118"/>
          </a:xfrm>
        </p:spPr>
        <p:txBody>
          <a:bodyPr>
            <a:normAutofit/>
          </a:bodyPr>
          <a:lstStyle/>
          <a:p>
            <a:r>
              <a:rPr lang="en-US" sz="3200" cap="none" dirty="0">
                <a:latin typeface="Times New Roman" panose="02020603050405020304" pitchFamily="18" charset="0"/>
                <a:cs typeface="Times New Roman" panose="02020603050405020304" pitchFamily="18" charset="0"/>
              </a:rPr>
              <a:t>Loan amount vs interest rate</a:t>
            </a:r>
            <a:endParaRPr lang="en-IN" sz="3200"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FB5B90A-5F1D-D6C6-7AC0-C6A8F06B7C79}"/>
              </a:ext>
            </a:extLst>
          </p:cNvPr>
          <p:cNvPicPr>
            <a:picLocks noGrp="1" noChangeAspect="1"/>
          </p:cNvPicPr>
          <p:nvPr>
            <p:ph idx="1"/>
          </p:nvPr>
        </p:nvPicPr>
        <p:blipFill>
          <a:blip r:embed="rId2"/>
          <a:stretch>
            <a:fillRect/>
          </a:stretch>
        </p:blipFill>
        <p:spPr>
          <a:xfrm>
            <a:off x="645459" y="681037"/>
            <a:ext cx="8565776" cy="4859151"/>
          </a:xfrm>
        </p:spPr>
      </p:pic>
      <p:sp>
        <p:nvSpPr>
          <p:cNvPr id="6" name="TextBox 5">
            <a:extLst>
              <a:ext uri="{FF2B5EF4-FFF2-40B4-BE49-F238E27FC236}">
                <a16:creationId xmlns:a16="http://schemas.microsoft.com/office/drawing/2014/main" id="{A41D02D8-B348-5213-CD1C-31BF406385BF}"/>
              </a:ext>
            </a:extLst>
          </p:cNvPr>
          <p:cNvSpPr txBox="1"/>
          <p:nvPr/>
        </p:nvSpPr>
        <p:spPr>
          <a:xfrm>
            <a:off x="645460" y="5540188"/>
            <a:ext cx="10367682"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Interest rate increases as loan amounts increases. Higher interest rate and loan amounts have higher risk of Charging off.</a:t>
            </a:r>
          </a:p>
        </p:txBody>
      </p:sp>
    </p:spTree>
    <p:extLst>
      <p:ext uri="{BB962C8B-B14F-4D97-AF65-F5344CB8AC3E}">
        <p14:creationId xmlns:p14="http://schemas.microsoft.com/office/powerpoint/2010/main" val="210631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BCC-74D3-F571-F3EE-16DC941DE3FA}"/>
              </a:ext>
            </a:extLst>
          </p:cNvPr>
          <p:cNvSpPr>
            <a:spLocks noGrp="1"/>
          </p:cNvSpPr>
          <p:nvPr>
            <p:ph type="title"/>
          </p:nvPr>
        </p:nvSpPr>
        <p:spPr>
          <a:xfrm>
            <a:off x="376518" y="147919"/>
            <a:ext cx="10977282" cy="533118"/>
          </a:xfrm>
        </p:spPr>
        <p:txBody>
          <a:bodyPr>
            <a:normAutofit/>
          </a:bodyPr>
          <a:lstStyle/>
          <a:p>
            <a:r>
              <a:rPr lang="en-US" sz="3200" cap="none" dirty="0">
                <a:latin typeface="Times New Roman" panose="02020603050405020304" pitchFamily="18" charset="0"/>
                <a:cs typeface="Times New Roman" panose="02020603050405020304" pitchFamily="18" charset="0"/>
              </a:rPr>
              <a:t>Loan amount vs installments</a:t>
            </a:r>
            <a:endParaRPr lang="en-IN" sz="3200" cap="none"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731BB1E-5A0B-6E04-CA72-DF8F885503A0}"/>
              </a:ext>
            </a:extLst>
          </p:cNvPr>
          <p:cNvPicPr>
            <a:picLocks noGrp="1" noChangeAspect="1"/>
          </p:cNvPicPr>
          <p:nvPr>
            <p:ph idx="1"/>
          </p:nvPr>
        </p:nvPicPr>
        <p:blipFill>
          <a:blip r:embed="rId2"/>
          <a:stretch>
            <a:fillRect/>
          </a:stretch>
        </p:blipFill>
        <p:spPr>
          <a:xfrm>
            <a:off x="564776" y="658034"/>
            <a:ext cx="8861612" cy="4559425"/>
          </a:xfrm>
        </p:spPr>
      </p:pic>
      <p:sp>
        <p:nvSpPr>
          <p:cNvPr id="6" name="TextBox 5">
            <a:extLst>
              <a:ext uri="{FF2B5EF4-FFF2-40B4-BE49-F238E27FC236}">
                <a16:creationId xmlns:a16="http://schemas.microsoft.com/office/drawing/2014/main" id="{A41D02D8-B348-5213-CD1C-31BF406385BF}"/>
              </a:ext>
            </a:extLst>
          </p:cNvPr>
          <p:cNvSpPr txBox="1"/>
          <p:nvPr/>
        </p:nvSpPr>
        <p:spPr>
          <a:xfrm>
            <a:off x="376518" y="5217460"/>
            <a:ext cx="10636623"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Installment amount increases as loan amount increases. Higher installment amount and loan amounts have higher risk of Charging Off.</a:t>
            </a:r>
          </a:p>
        </p:txBody>
      </p:sp>
    </p:spTree>
    <p:extLst>
      <p:ext uri="{BB962C8B-B14F-4D97-AF65-F5344CB8AC3E}">
        <p14:creationId xmlns:p14="http://schemas.microsoft.com/office/powerpoint/2010/main" val="83482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BCC-74D3-F571-F3EE-16DC941DE3FA}"/>
              </a:ext>
            </a:extLst>
          </p:cNvPr>
          <p:cNvSpPr>
            <a:spLocks noGrp="1"/>
          </p:cNvSpPr>
          <p:nvPr>
            <p:ph type="title"/>
          </p:nvPr>
        </p:nvSpPr>
        <p:spPr>
          <a:xfrm>
            <a:off x="376518" y="147919"/>
            <a:ext cx="10977282" cy="533118"/>
          </a:xfrm>
        </p:spPr>
        <p:txBody>
          <a:bodyPr>
            <a:normAutofit/>
          </a:bodyPr>
          <a:lstStyle/>
          <a:p>
            <a:r>
              <a:rPr lang="en-US" sz="3200" cap="none" dirty="0">
                <a:latin typeface="Times New Roman" panose="02020603050405020304" pitchFamily="18" charset="0"/>
                <a:cs typeface="Times New Roman" panose="02020603050405020304" pitchFamily="18" charset="0"/>
              </a:rPr>
              <a:t>Loan amount vs employment length</a:t>
            </a:r>
            <a:endParaRPr lang="en-IN" sz="32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41D02D8-B348-5213-CD1C-31BF406385BF}"/>
              </a:ext>
            </a:extLst>
          </p:cNvPr>
          <p:cNvSpPr txBox="1"/>
          <p:nvPr/>
        </p:nvSpPr>
        <p:spPr>
          <a:xfrm>
            <a:off x="376518" y="5595353"/>
            <a:ext cx="10636623"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Borrowers with higher employment length opt for higher loan amounts. Higher loan amounts have higher risk of Charging off.</a:t>
            </a:r>
          </a:p>
        </p:txBody>
      </p:sp>
      <p:pic>
        <p:nvPicPr>
          <p:cNvPr id="7" name="Picture 6">
            <a:extLst>
              <a:ext uri="{FF2B5EF4-FFF2-40B4-BE49-F238E27FC236}">
                <a16:creationId xmlns:a16="http://schemas.microsoft.com/office/drawing/2014/main" id="{94E63A2E-0223-54F2-EDC6-3D65D5D280D1}"/>
              </a:ext>
            </a:extLst>
          </p:cNvPr>
          <p:cNvPicPr>
            <a:picLocks noChangeAspect="1"/>
          </p:cNvPicPr>
          <p:nvPr/>
        </p:nvPicPr>
        <p:blipFill>
          <a:blip r:embed="rId2"/>
          <a:stretch>
            <a:fillRect/>
          </a:stretch>
        </p:blipFill>
        <p:spPr>
          <a:xfrm>
            <a:off x="524435" y="842957"/>
            <a:ext cx="8888506" cy="4468631"/>
          </a:xfrm>
          <a:prstGeom prst="rect">
            <a:avLst/>
          </a:prstGeom>
        </p:spPr>
      </p:pic>
    </p:spTree>
    <p:extLst>
      <p:ext uri="{BB962C8B-B14F-4D97-AF65-F5344CB8AC3E}">
        <p14:creationId xmlns:p14="http://schemas.microsoft.com/office/powerpoint/2010/main" val="292680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BCC-74D3-F571-F3EE-16DC941DE3FA}"/>
              </a:ext>
            </a:extLst>
          </p:cNvPr>
          <p:cNvSpPr>
            <a:spLocks noGrp="1"/>
          </p:cNvSpPr>
          <p:nvPr>
            <p:ph type="title"/>
          </p:nvPr>
        </p:nvSpPr>
        <p:spPr>
          <a:xfrm>
            <a:off x="376518" y="147919"/>
            <a:ext cx="10977282" cy="533118"/>
          </a:xfrm>
        </p:spPr>
        <p:txBody>
          <a:bodyPr>
            <a:normAutofit/>
          </a:bodyPr>
          <a:lstStyle/>
          <a:p>
            <a:r>
              <a:rPr lang="en-US" sz="3200" cap="none" dirty="0">
                <a:latin typeface="Times New Roman" panose="02020603050405020304" pitchFamily="18" charset="0"/>
                <a:cs typeface="Times New Roman" panose="02020603050405020304" pitchFamily="18" charset="0"/>
              </a:rPr>
              <a:t>Loan amount vs annual income</a:t>
            </a:r>
            <a:endParaRPr lang="en-IN" sz="32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41D02D8-B348-5213-CD1C-31BF406385BF}"/>
              </a:ext>
            </a:extLst>
          </p:cNvPr>
          <p:cNvSpPr txBox="1"/>
          <p:nvPr/>
        </p:nvSpPr>
        <p:spPr>
          <a:xfrm>
            <a:off x="376518" y="5441146"/>
            <a:ext cx="10044953"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Borrowers who have lower annual income take lower loan amounts. Within each range of loan amounts, those with lower annual income have higher chance of Charging Off.</a:t>
            </a:r>
          </a:p>
        </p:txBody>
      </p:sp>
      <p:pic>
        <p:nvPicPr>
          <p:cNvPr id="4" name="Picture 3">
            <a:extLst>
              <a:ext uri="{FF2B5EF4-FFF2-40B4-BE49-F238E27FC236}">
                <a16:creationId xmlns:a16="http://schemas.microsoft.com/office/drawing/2014/main" id="{6EFFD756-FAE1-31DC-17B4-5ACED35F2CFA}"/>
              </a:ext>
            </a:extLst>
          </p:cNvPr>
          <p:cNvPicPr>
            <a:picLocks noChangeAspect="1"/>
          </p:cNvPicPr>
          <p:nvPr/>
        </p:nvPicPr>
        <p:blipFill>
          <a:blip r:embed="rId2"/>
          <a:stretch>
            <a:fillRect/>
          </a:stretch>
        </p:blipFill>
        <p:spPr>
          <a:xfrm>
            <a:off x="663388" y="681037"/>
            <a:ext cx="8148918" cy="4550157"/>
          </a:xfrm>
          <a:prstGeom prst="rect">
            <a:avLst/>
          </a:prstGeom>
        </p:spPr>
      </p:pic>
    </p:spTree>
    <p:extLst>
      <p:ext uri="{BB962C8B-B14F-4D97-AF65-F5344CB8AC3E}">
        <p14:creationId xmlns:p14="http://schemas.microsoft.com/office/powerpoint/2010/main" val="1497457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4557-E2CA-4DDF-53B9-7AFC0C75F99A}"/>
              </a:ext>
            </a:extLst>
          </p:cNvPr>
          <p:cNvSpPr>
            <a:spLocks noGrp="1"/>
          </p:cNvSpPr>
          <p:nvPr>
            <p:ph type="title"/>
          </p:nvPr>
        </p:nvSpPr>
        <p:spPr>
          <a:xfrm>
            <a:off x="443753" y="322730"/>
            <a:ext cx="10910047" cy="954741"/>
          </a:xfrm>
        </p:spPr>
        <p:txBody>
          <a:bodyPr>
            <a:noAutofit/>
          </a:bodyPr>
          <a:lstStyle/>
          <a:p>
            <a:r>
              <a:rPr lang="en-IN" sz="2800" b="1" cap="none" dirty="0">
                <a:latin typeface="Times New Roman" panose="02020603050405020304" pitchFamily="18" charset="0"/>
                <a:cs typeface="Times New Roman" panose="02020603050405020304" pitchFamily="18" charset="0"/>
              </a:rPr>
              <a:t>We have also done bivariate analysis on below fields and found the below observations-</a:t>
            </a:r>
            <a:br>
              <a:rPr lang="en-IN" sz="2600" cap="none" dirty="0">
                <a:latin typeface="Times New Roman" panose="02020603050405020304" pitchFamily="18" charset="0"/>
                <a:cs typeface="Times New Roman" panose="02020603050405020304" pitchFamily="18" charset="0"/>
              </a:rPr>
            </a:br>
            <a:endParaRPr lang="en-IN" sz="18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227CCA-8202-3860-BAE2-90F9E748D15D}"/>
              </a:ext>
            </a:extLst>
          </p:cNvPr>
          <p:cNvSpPr>
            <a:spLocks noGrp="1"/>
          </p:cNvSpPr>
          <p:nvPr>
            <p:ph idx="1"/>
          </p:nvPr>
        </p:nvSpPr>
        <p:spPr>
          <a:xfrm>
            <a:off x="443753" y="1277472"/>
            <a:ext cx="10910047" cy="4867834"/>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Loan Amount vs Purpose</a:t>
            </a:r>
          </a:p>
          <a:p>
            <a:r>
              <a:rPr lang="en-US" sz="2800" dirty="0">
                <a:latin typeface="Times New Roman" panose="02020603050405020304" pitchFamily="18" charset="0"/>
                <a:cs typeface="Times New Roman" panose="02020603050405020304" pitchFamily="18" charset="0"/>
              </a:rPr>
              <a:t>Term In Month vs Interest Rate</a:t>
            </a:r>
          </a:p>
          <a:p>
            <a:r>
              <a:rPr lang="en-US" sz="2800" dirty="0">
                <a:latin typeface="Times New Roman" panose="02020603050405020304" pitchFamily="18" charset="0"/>
                <a:cs typeface="Times New Roman" panose="02020603050405020304" pitchFamily="18" charset="0"/>
              </a:rPr>
              <a:t>Term In Months vs Annual Income</a:t>
            </a:r>
          </a:p>
          <a:p>
            <a:r>
              <a:rPr lang="en-US" sz="2800" dirty="0">
                <a:latin typeface="Times New Roman" panose="02020603050405020304" pitchFamily="18" charset="0"/>
                <a:cs typeface="Times New Roman" panose="02020603050405020304" pitchFamily="18" charset="0"/>
              </a:rPr>
              <a:t>Term In Months vs Purpose</a:t>
            </a:r>
          </a:p>
          <a:p>
            <a:r>
              <a:rPr lang="en-US" sz="2800" dirty="0">
                <a:latin typeface="Times New Roman" panose="02020603050405020304" pitchFamily="18" charset="0"/>
                <a:cs typeface="Times New Roman" panose="02020603050405020304" pitchFamily="18" charset="0"/>
              </a:rPr>
              <a:t>Interest Rate vs Installment</a:t>
            </a:r>
          </a:p>
          <a:p>
            <a:r>
              <a:rPr lang="en-US" sz="2800" dirty="0">
                <a:latin typeface="Times New Roman" panose="02020603050405020304" pitchFamily="18" charset="0"/>
                <a:cs typeface="Times New Roman" panose="02020603050405020304" pitchFamily="18" charset="0"/>
              </a:rPr>
              <a:t>Interest Rate vs Home Ownership</a:t>
            </a:r>
          </a:p>
          <a:p>
            <a:r>
              <a:rPr lang="en-US" sz="2800" dirty="0">
                <a:latin typeface="Times New Roman" panose="02020603050405020304" pitchFamily="18" charset="0"/>
                <a:cs typeface="Times New Roman" panose="02020603050405020304" pitchFamily="18" charset="0"/>
              </a:rPr>
              <a:t>Interest Rate vs Purpose</a:t>
            </a:r>
          </a:p>
          <a:p>
            <a:r>
              <a:rPr lang="en-US" sz="2800" dirty="0">
                <a:latin typeface="Times New Roman" panose="02020603050405020304" pitchFamily="18" charset="0"/>
                <a:cs typeface="Times New Roman" panose="02020603050405020304" pitchFamily="18" charset="0"/>
              </a:rPr>
              <a:t>Interest Rate vs Issue Year</a:t>
            </a:r>
          </a:p>
          <a:p>
            <a:r>
              <a:rPr lang="en-US" sz="2800" dirty="0">
                <a:latin typeface="Times New Roman" panose="02020603050405020304" pitchFamily="18" charset="0"/>
                <a:cs typeface="Times New Roman" panose="02020603050405020304" pitchFamily="18" charset="0"/>
              </a:rPr>
              <a:t>Employment Length vs Home Ownership</a:t>
            </a:r>
            <a:endParaRPr lang="en-IN" dirty="0"/>
          </a:p>
        </p:txBody>
      </p:sp>
    </p:spTree>
    <p:extLst>
      <p:ext uri="{BB962C8B-B14F-4D97-AF65-F5344CB8AC3E}">
        <p14:creationId xmlns:p14="http://schemas.microsoft.com/office/powerpoint/2010/main" val="144533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6043-113E-2E33-AEDE-8596719787CA}"/>
              </a:ext>
            </a:extLst>
          </p:cNvPr>
          <p:cNvSpPr>
            <a:spLocks noGrp="1"/>
          </p:cNvSpPr>
          <p:nvPr>
            <p:ph type="title"/>
          </p:nvPr>
        </p:nvSpPr>
        <p:spPr>
          <a:xfrm>
            <a:off x="838200" y="365126"/>
            <a:ext cx="10515600" cy="315912"/>
          </a:xfrm>
        </p:spPr>
        <p:txBody>
          <a:bodyPr>
            <a:normAutofit fontScale="90000"/>
          </a:bodyPr>
          <a:lstStyle/>
          <a:p>
            <a:r>
              <a:rPr lang="en-IN" b="1" cap="none" dirty="0">
                <a:latin typeface="Times New Roman" panose="02020603050405020304" pitchFamily="18" charset="0"/>
                <a:cs typeface="Times New Roman" panose="02020603050405020304" pitchFamily="18" charset="0"/>
              </a:rPr>
              <a:t>Observations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6B2BF7-40C0-7256-6B0A-676B77C29CAA}"/>
              </a:ext>
            </a:extLst>
          </p:cNvPr>
          <p:cNvSpPr>
            <a:spLocks noGrp="1"/>
          </p:cNvSpPr>
          <p:nvPr>
            <p:ph idx="1"/>
          </p:nvPr>
        </p:nvSpPr>
        <p:spPr>
          <a:xfrm>
            <a:off x="838200" y="927847"/>
            <a:ext cx="10515600" cy="5249116"/>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OTHER home owners who take high loan amounts have higher risk of Charging Off.</a:t>
            </a:r>
          </a:p>
          <a:p>
            <a:r>
              <a:rPr lang="en-US" sz="2400" dirty="0">
                <a:latin typeface="Times New Roman" panose="02020603050405020304" pitchFamily="18" charset="0"/>
                <a:cs typeface="Times New Roman" panose="02020603050405020304" pitchFamily="18" charset="0"/>
              </a:rPr>
              <a:t>Borrowers who take high loan amounts for the purpose of </a:t>
            </a:r>
            <a:r>
              <a:rPr lang="en-US" sz="2400" dirty="0" err="1">
                <a:latin typeface="Times New Roman" panose="02020603050405020304" pitchFamily="18" charset="0"/>
                <a:cs typeface="Times New Roman" panose="02020603050405020304" pitchFamily="18" charset="0"/>
              </a:rPr>
              <a:t>credit_card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small_business</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debt_consolidation</a:t>
            </a:r>
            <a:r>
              <a:rPr lang="en-US" sz="2400" dirty="0">
                <a:latin typeface="Times New Roman" panose="02020603050405020304" pitchFamily="18" charset="0"/>
                <a:cs typeface="Times New Roman" panose="02020603050405020304" pitchFamily="18" charset="0"/>
              </a:rPr>
              <a:t> defaults.</a:t>
            </a:r>
          </a:p>
          <a:p>
            <a:r>
              <a:rPr lang="en-US" sz="2400" dirty="0">
                <a:latin typeface="Times New Roman" panose="02020603050405020304" pitchFamily="18" charset="0"/>
                <a:cs typeface="Times New Roman" panose="02020603050405020304" pitchFamily="18" charset="0"/>
              </a:rPr>
              <a:t>As interest rate increases chances of Charging off increases. Interest rate for longer term loans is higher than that of shorter term thereby making longer term loans to have higher chance of Charging off.</a:t>
            </a:r>
          </a:p>
          <a:p>
            <a:r>
              <a:rPr lang="en-US" sz="2400" dirty="0">
                <a:latin typeface="Times New Roman" panose="02020603050405020304" pitchFamily="18" charset="0"/>
                <a:cs typeface="Times New Roman" panose="02020603050405020304" pitchFamily="18" charset="0"/>
              </a:rPr>
              <a:t>For each purpose of the loan, those who opted for longer term have higher chance of defaulting.</a:t>
            </a:r>
          </a:p>
          <a:p>
            <a:r>
              <a:rPr lang="en-US" sz="2400" dirty="0">
                <a:latin typeface="Times New Roman" panose="02020603050405020304" pitchFamily="18" charset="0"/>
                <a:cs typeface="Times New Roman" panose="02020603050405020304" pitchFamily="18" charset="0"/>
              </a:rPr>
              <a:t>Installment increases as interest rate increases. Increase in installment/interest result in higher risk of defaulting.</a:t>
            </a:r>
          </a:p>
          <a:p>
            <a:r>
              <a:rPr lang="en-US" sz="2400" dirty="0">
                <a:latin typeface="Times New Roman" panose="02020603050405020304" pitchFamily="18" charset="0"/>
                <a:cs typeface="Times New Roman" panose="02020603050405020304" pitchFamily="18" charset="0"/>
              </a:rPr>
              <a:t>House loans provided with high interest rate have higher chance of being Charged Off’s</a:t>
            </a:r>
          </a:p>
          <a:p>
            <a:r>
              <a:rPr lang="en-US" sz="2400" dirty="0">
                <a:latin typeface="Times New Roman" panose="02020603050405020304" pitchFamily="18" charset="0"/>
                <a:cs typeface="Times New Roman" panose="02020603050405020304" pitchFamily="18" charset="0"/>
              </a:rPr>
              <a:t>From 2007 to 2011 there is an increase in interest rate with year. Based on the increase in interest rate, the number of defaults also increased.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80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7D1-054E-0B9F-F597-75CF27235CA6}"/>
              </a:ext>
            </a:extLst>
          </p:cNvPr>
          <p:cNvSpPr>
            <a:spLocks noGrp="1"/>
          </p:cNvSpPr>
          <p:nvPr>
            <p:ph type="title"/>
          </p:nvPr>
        </p:nvSpPr>
        <p:spPr>
          <a:xfrm>
            <a:off x="578225" y="804519"/>
            <a:ext cx="10476630" cy="1049235"/>
          </a:xfrm>
        </p:spPr>
        <p:txBody>
          <a:bodyPr/>
          <a:lstStyle/>
          <a:p>
            <a:r>
              <a:rPr lang="en-IN" b="1" cap="none" dirty="0">
                <a:latin typeface="Times New Roman" panose="02020603050405020304" pitchFamily="18" charset="0"/>
                <a:cs typeface="Times New Roman" panose="02020603050405020304" pitchFamily="18" charset="0"/>
              </a:rPr>
              <a:t>6. </a:t>
            </a:r>
            <a:r>
              <a:rPr lang="en-IN" cap="none" dirty="0">
                <a:solidFill>
                  <a:srgbClr val="1F2328"/>
                </a:solidFill>
                <a:latin typeface="Times New Roman" panose="02020603050405020304" pitchFamily="18" charset="0"/>
                <a:cs typeface="Times New Roman" panose="02020603050405020304" pitchFamily="18" charset="0"/>
              </a:rPr>
              <a:t>Conclusion/recommendations</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E97258-6977-8FD1-A3BC-FA6D14740B3A}"/>
              </a:ext>
            </a:extLst>
          </p:cNvPr>
          <p:cNvSpPr>
            <a:spLocks noGrp="1"/>
          </p:cNvSpPr>
          <p:nvPr>
            <p:ph idx="1"/>
          </p:nvPr>
        </p:nvSpPr>
        <p:spPr>
          <a:xfrm>
            <a:off x="578224" y="1853753"/>
            <a:ext cx="10775576" cy="4323209"/>
          </a:xfrm>
        </p:spPr>
        <p:txBody>
          <a:bodyPr/>
          <a:lstStyle/>
          <a:p>
            <a:pPr marL="0" indent="0">
              <a:buNone/>
            </a:pPr>
            <a:r>
              <a:rPr lang="en-IN" dirty="0"/>
              <a:t>After analysing the data we found below most important points and the most important attributes which must be considered before giving loan.</a:t>
            </a:r>
          </a:p>
          <a:p>
            <a:pPr marL="0" indent="0">
              <a:buNone/>
            </a:pPr>
            <a:endParaRPr lang="en-US" dirty="0"/>
          </a:p>
          <a:p>
            <a:pPr marL="971550" lvl="1" indent="-514350">
              <a:buFont typeface="+mj-lt"/>
              <a:buAutoNum type="arabicPeriod"/>
            </a:pPr>
            <a:r>
              <a:rPr lang="en-US" dirty="0"/>
              <a:t>Loan Amount</a:t>
            </a:r>
          </a:p>
          <a:p>
            <a:pPr marL="971550" lvl="1" indent="-514350">
              <a:buFont typeface="+mj-lt"/>
              <a:buAutoNum type="arabicPeriod"/>
            </a:pPr>
            <a:r>
              <a:rPr lang="en-US" dirty="0"/>
              <a:t>interest rate</a:t>
            </a:r>
          </a:p>
          <a:p>
            <a:pPr marL="971550" lvl="1" indent="-514350">
              <a:buFont typeface="+mj-lt"/>
              <a:buAutoNum type="arabicPeriod"/>
            </a:pPr>
            <a:r>
              <a:rPr lang="en-US" dirty="0"/>
              <a:t>Annual income</a:t>
            </a:r>
          </a:p>
          <a:p>
            <a:pPr marL="971550" lvl="1" indent="-514350">
              <a:buFont typeface="+mj-lt"/>
              <a:buAutoNum type="arabicPeriod"/>
            </a:pPr>
            <a:r>
              <a:rPr lang="en-US" dirty="0"/>
              <a:t>No of installments</a:t>
            </a:r>
          </a:p>
          <a:p>
            <a:pPr marL="971550" lvl="1" indent="-514350">
              <a:buFont typeface="+mj-lt"/>
              <a:buAutoNum type="arabicPeriod"/>
            </a:pPr>
            <a:r>
              <a:rPr lang="en-US" dirty="0"/>
              <a:t>purpose</a:t>
            </a:r>
            <a:endParaRPr lang="en-IN" dirty="0"/>
          </a:p>
        </p:txBody>
      </p:sp>
    </p:spTree>
    <p:extLst>
      <p:ext uri="{BB962C8B-B14F-4D97-AF65-F5344CB8AC3E}">
        <p14:creationId xmlns:p14="http://schemas.microsoft.com/office/powerpoint/2010/main" val="1556110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31CF-0FDA-6D87-5B5D-6FD4ABB26B48}"/>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2008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4EE9-9636-6B5B-45C1-379E2FBE005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 Problem Statement</a:t>
            </a:r>
          </a:p>
        </p:txBody>
      </p:sp>
      <p:sp>
        <p:nvSpPr>
          <p:cNvPr id="3" name="Content Placeholder 2">
            <a:extLst>
              <a:ext uri="{FF2B5EF4-FFF2-40B4-BE49-F238E27FC236}">
                <a16:creationId xmlns:a16="http://schemas.microsoft.com/office/drawing/2014/main" id="{F37E7455-48B9-DD41-38BF-78D527CA0180}"/>
              </a:ext>
            </a:extLst>
          </p:cNvPr>
          <p:cNvSpPr>
            <a:spLocks noGrp="1"/>
          </p:cNvSpPr>
          <p:nvPr>
            <p:ph idx="1"/>
          </p:nvPr>
        </p:nvSpPr>
        <p:spPr>
          <a:xfrm>
            <a:off x="376518" y="1398495"/>
            <a:ext cx="11255188" cy="5094380"/>
          </a:xfrm>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When the company receives a loan application, the company has to make a decision for loan approval based on the applicant’s profile. Two types of risks are associated with the bank’s decision: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p>
          <a:p>
            <a:pPr algn="l"/>
            <a:r>
              <a:rPr lang="en-US" b="0" i="0" dirty="0">
                <a:solidFill>
                  <a:srgbClr val="000000"/>
                </a:solidFill>
                <a:effectLst/>
                <a:latin typeface="Times New Roman" panose="02020603050405020304" pitchFamily="18" charset="0"/>
                <a:cs typeface="Times New Roman" panose="02020603050405020304" pitchFamily="18" charset="0"/>
              </a:rPr>
              <a:t>The data provided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60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2ABC-696F-13E1-CE4A-BA06A3A1A0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2. Data Understanding</a:t>
            </a:r>
          </a:p>
        </p:txBody>
      </p:sp>
      <p:sp>
        <p:nvSpPr>
          <p:cNvPr id="3" name="Content Placeholder 2">
            <a:extLst>
              <a:ext uri="{FF2B5EF4-FFF2-40B4-BE49-F238E27FC236}">
                <a16:creationId xmlns:a16="http://schemas.microsoft.com/office/drawing/2014/main" id="{B461BF62-3DAF-BA81-530A-C94B2BC06152}"/>
              </a:ext>
            </a:extLst>
          </p:cNvPr>
          <p:cNvSpPr>
            <a:spLocks noGrp="1"/>
          </p:cNvSpPr>
          <p:nvPr>
            <p:ph idx="1"/>
          </p:nvPr>
        </p:nvSpPr>
        <p:spPr>
          <a:xfrm>
            <a:off x="470647" y="1358153"/>
            <a:ext cx="10883153" cy="4818810"/>
          </a:xfrm>
        </p:spPr>
        <p:txBody>
          <a:bodyPr/>
          <a:lstStyle/>
          <a:p>
            <a:r>
              <a:rPr lang="en-IN" dirty="0"/>
              <a:t>Getting the initial understanding of the provided loan data such as-</a:t>
            </a:r>
          </a:p>
          <a:p>
            <a:pPr lvl="1"/>
            <a:r>
              <a:rPr lang="en-IN" dirty="0"/>
              <a:t>A brief summary of </a:t>
            </a:r>
            <a:r>
              <a:rPr lang="en-IN" dirty="0" err="1"/>
              <a:t>Dataframe</a:t>
            </a:r>
            <a:r>
              <a:rPr lang="en-IN" dirty="0"/>
              <a:t> </a:t>
            </a:r>
          </a:p>
          <a:p>
            <a:pPr lvl="2"/>
            <a:r>
              <a:rPr lang="en-IN" dirty="0"/>
              <a:t> Total records: 39717</a:t>
            </a:r>
          </a:p>
          <a:p>
            <a:pPr lvl="2"/>
            <a:r>
              <a:rPr lang="en-IN" dirty="0"/>
              <a:t> Total columns: 111</a:t>
            </a:r>
          </a:p>
          <a:p>
            <a:pPr lvl="1"/>
            <a:r>
              <a:rPr lang="en-IN" dirty="0"/>
              <a:t>Column types</a:t>
            </a:r>
          </a:p>
          <a:p>
            <a:pPr lvl="2"/>
            <a:r>
              <a:rPr lang="en-IN" dirty="0"/>
              <a:t>74 columns are float, 13 int and 24 objects</a:t>
            </a:r>
          </a:p>
          <a:p>
            <a:pPr lvl="1"/>
            <a:r>
              <a:rPr lang="en-IN" dirty="0"/>
              <a:t>Checking null value counts for the columns.</a:t>
            </a:r>
          </a:p>
          <a:p>
            <a:pPr lvl="2"/>
            <a:r>
              <a:rPr lang="en-IN" dirty="0"/>
              <a:t>Total 55 columns have all the null values and 3 columns have more than 90% null values</a:t>
            </a:r>
          </a:p>
          <a:p>
            <a:pPr marL="457200" lvl="1" indent="0">
              <a:buNone/>
            </a:pPr>
            <a:endParaRPr lang="en-IN" dirty="0"/>
          </a:p>
          <a:p>
            <a:pPr lvl="1"/>
            <a:endParaRPr lang="en-IN" dirty="0"/>
          </a:p>
          <a:p>
            <a:endParaRPr lang="en-IN" dirty="0"/>
          </a:p>
        </p:txBody>
      </p:sp>
    </p:spTree>
    <p:extLst>
      <p:ext uri="{BB962C8B-B14F-4D97-AF65-F5344CB8AC3E}">
        <p14:creationId xmlns:p14="http://schemas.microsoft.com/office/powerpoint/2010/main" val="73658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55A5-AF34-6EF7-9A12-FBFDA1F2574E}"/>
              </a:ext>
            </a:extLst>
          </p:cNvPr>
          <p:cNvSpPr>
            <a:spLocks noGrp="1"/>
          </p:cNvSpPr>
          <p:nvPr>
            <p:ph type="title"/>
          </p:nvPr>
        </p:nvSpPr>
        <p:spPr>
          <a:xfrm>
            <a:off x="336176" y="174813"/>
            <a:ext cx="10878671" cy="1142999"/>
          </a:xfrm>
        </p:spPr>
        <p:txBody>
          <a:bodyPr/>
          <a:lstStyle/>
          <a:p>
            <a:r>
              <a:rPr lang="en-IN" b="1" dirty="0">
                <a:latin typeface="Times New Roman" panose="02020603050405020304" pitchFamily="18" charset="0"/>
                <a:cs typeface="Times New Roman" panose="02020603050405020304" pitchFamily="18" charset="0"/>
              </a:rPr>
              <a:t>3. Data Cleaning and Manipulation</a:t>
            </a:r>
          </a:p>
        </p:txBody>
      </p:sp>
      <p:sp>
        <p:nvSpPr>
          <p:cNvPr id="3" name="Content Placeholder 2">
            <a:extLst>
              <a:ext uri="{FF2B5EF4-FFF2-40B4-BE49-F238E27FC236}">
                <a16:creationId xmlns:a16="http://schemas.microsoft.com/office/drawing/2014/main" id="{B03C9918-663A-9E41-C762-20992F8550F0}"/>
              </a:ext>
            </a:extLst>
          </p:cNvPr>
          <p:cNvSpPr>
            <a:spLocks noGrp="1"/>
          </p:cNvSpPr>
          <p:nvPr>
            <p:ph idx="1"/>
          </p:nvPr>
        </p:nvSpPr>
        <p:spPr>
          <a:xfrm>
            <a:off x="475129" y="1035424"/>
            <a:ext cx="10878671" cy="5141539"/>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3.1) Dropping columns and rows</a:t>
            </a:r>
            <a:endParaRPr lang="en-IN"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Dropping null columns</a:t>
            </a:r>
          </a:p>
          <a:p>
            <a:pPr lvl="1"/>
            <a:r>
              <a:rPr lang="en-IN" sz="2000" dirty="0">
                <a:latin typeface="Times New Roman" panose="02020603050405020304" pitchFamily="18" charset="0"/>
                <a:cs typeface="Times New Roman" panose="02020603050405020304" pitchFamily="18" charset="0"/>
              </a:rPr>
              <a:t>Dropping </a:t>
            </a:r>
            <a:r>
              <a:rPr lang="en-IN" sz="2000" dirty="0" err="1">
                <a:latin typeface="Times New Roman" panose="02020603050405020304" pitchFamily="18" charset="0"/>
                <a:cs typeface="Times New Roman" panose="02020603050405020304" pitchFamily="18" charset="0"/>
              </a:rPr>
              <a:t>colums</a:t>
            </a:r>
            <a:r>
              <a:rPr lang="en-IN" sz="2000" dirty="0">
                <a:latin typeface="Times New Roman" panose="02020603050405020304" pitchFamily="18" charset="0"/>
                <a:cs typeface="Times New Roman" panose="02020603050405020304" pitchFamily="18" charset="0"/>
              </a:rPr>
              <a:t> with more than 90% null values. </a:t>
            </a:r>
          </a:p>
          <a:p>
            <a:pPr lvl="1"/>
            <a:r>
              <a:rPr lang="en-IN" sz="2000" dirty="0">
                <a:latin typeface="Times New Roman" panose="02020603050405020304" pitchFamily="18" charset="0"/>
                <a:cs typeface="Times New Roman" panose="02020603050405020304" pitchFamily="18" charset="0"/>
              </a:rPr>
              <a:t>Total 56 columns dropped</a:t>
            </a:r>
          </a:p>
          <a:p>
            <a:r>
              <a:rPr lang="en-US" sz="2400" b="0" i="0" dirty="0" err="1">
                <a:solidFill>
                  <a:srgbClr val="000000"/>
                </a:solidFill>
                <a:effectLst/>
                <a:latin typeface="Times New Roman" panose="02020603050405020304" pitchFamily="18" charset="0"/>
                <a:cs typeface="Times New Roman" panose="02020603050405020304" pitchFamily="18" charset="0"/>
              </a:rPr>
              <a:t>mths_since_last_delinq</a:t>
            </a:r>
            <a:r>
              <a:rPr lang="en-US" sz="2400" b="0" i="0" dirty="0">
                <a:solidFill>
                  <a:srgbClr val="000000"/>
                </a:solidFill>
                <a:effectLst/>
                <a:latin typeface="Times New Roman" panose="02020603050405020304" pitchFamily="18" charset="0"/>
                <a:cs typeface="Times New Roman" panose="02020603050405020304" pitchFamily="18" charset="0"/>
              </a:rPr>
              <a:t> is having 64% null values. This column is part of customer's loan behavior and can be dropped.</a:t>
            </a:r>
          </a:p>
          <a:p>
            <a:r>
              <a:rPr lang="en-US" sz="2400" dirty="0">
                <a:solidFill>
                  <a:srgbClr val="000000"/>
                </a:solidFill>
                <a:latin typeface="Times New Roman" panose="02020603050405020304" pitchFamily="18" charset="0"/>
                <a:cs typeface="Times New Roman" panose="02020603050405020304" pitchFamily="18" charset="0"/>
              </a:rPr>
              <a:t>Dropped columns with unique value count. </a:t>
            </a:r>
          </a:p>
          <a:p>
            <a:pPr lvl="1"/>
            <a:r>
              <a:rPr lang="en-US" sz="2000" dirty="0">
                <a:solidFill>
                  <a:srgbClr val="000000"/>
                </a:solidFill>
                <a:latin typeface="Times New Roman" panose="02020603050405020304" pitchFamily="18" charset="0"/>
                <a:cs typeface="Times New Roman" panose="02020603050405020304" pitchFamily="18" charset="0"/>
              </a:rPr>
              <a:t>Total 9 columns are dropped</a:t>
            </a:r>
          </a:p>
          <a:p>
            <a:r>
              <a:rPr lang="en-US" sz="2400" dirty="0">
                <a:solidFill>
                  <a:srgbClr val="000000"/>
                </a:solidFill>
                <a:latin typeface="Times New Roman" panose="02020603050405020304" pitchFamily="18" charset="0"/>
                <a:cs typeface="Times New Roman" panose="02020603050405020304" pitchFamily="18" charset="0"/>
              </a:rPr>
              <a:t>Null Rows.</a:t>
            </a:r>
          </a:p>
          <a:p>
            <a:pPr lvl="1"/>
            <a:r>
              <a:rPr lang="en-US" sz="2000" dirty="0">
                <a:solidFill>
                  <a:srgbClr val="000000"/>
                </a:solidFill>
                <a:latin typeface="Times New Roman" panose="02020603050405020304" pitchFamily="18" charset="0"/>
                <a:cs typeface="Times New Roman" panose="02020603050405020304" pitchFamily="18" charset="0"/>
              </a:rPr>
              <a:t>There is no any null rows</a:t>
            </a:r>
            <a:endParaRPr lang="en-US" dirty="0">
              <a:solidFill>
                <a:srgbClr val="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17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9B9A9-1CF5-758D-B374-AED0B2DC7792}"/>
              </a:ext>
            </a:extLst>
          </p:cNvPr>
          <p:cNvSpPr>
            <a:spLocks noGrp="1"/>
          </p:cNvSpPr>
          <p:nvPr>
            <p:ph idx="1"/>
          </p:nvPr>
        </p:nvSpPr>
        <p:spPr>
          <a:xfrm>
            <a:off x="838200" y="779929"/>
            <a:ext cx="10515600" cy="5397034"/>
          </a:xfrm>
        </p:spPr>
        <p:txBody>
          <a:bodyPr/>
          <a:lstStyle/>
          <a:p>
            <a:pPr marL="0" indent="0">
              <a:buNone/>
            </a:pPr>
            <a:r>
              <a:rPr lang="en-IN" sz="3200" b="1" dirty="0"/>
              <a:t>3.2) Standardising</a:t>
            </a:r>
            <a:r>
              <a:rPr lang="en-IN" b="1" dirty="0"/>
              <a:t> </a:t>
            </a:r>
            <a:r>
              <a:rPr lang="en-IN" sz="3200" b="1" dirty="0"/>
              <a:t>values</a:t>
            </a:r>
          </a:p>
          <a:p>
            <a:r>
              <a:rPr lang="en-IN" dirty="0"/>
              <a:t>Few columns have some prefix and suffix appended which are not required to trimming those values</a:t>
            </a:r>
          </a:p>
          <a:p>
            <a:pPr lvl="1"/>
            <a:r>
              <a:rPr lang="en-IN" dirty="0"/>
              <a:t>term, </a:t>
            </a:r>
            <a:r>
              <a:rPr lang="en-IN" dirty="0" err="1"/>
              <a:t>Int_rate</a:t>
            </a:r>
            <a:r>
              <a:rPr lang="en-IN" dirty="0"/>
              <a:t>, </a:t>
            </a:r>
            <a:r>
              <a:rPr lang="en-IN" dirty="0" err="1"/>
              <a:t>emp_length</a:t>
            </a:r>
            <a:r>
              <a:rPr lang="en-IN" dirty="0"/>
              <a:t>: trimming these values to use as numeric</a:t>
            </a:r>
          </a:p>
          <a:p>
            <a:r>
              <a:rPr lang="en-IN" dirty="0"/>
              <a:t>Changed </a:t>
            </a:r>
            <a:r>
              <a:rPr lang="en-IN" dirty="0" err="1"/>
              <a:t>issue_dt</a:t>
            </a:r>
            <a:r>
              <a:rPr lang="en-IN" dirty="0"/>
              <a:t> to date and added derived columns </a:t>
            </a:r>
            <a:r>
              <a:rPr lang="en-IN" dirty="0" err="1"/>
              <a:t>issue_month</a:t>
            </a:r>
            <a:r>
              <a:rPr lang="en-IN" dirty="0"/>
              <a:t> and </a:t>
            </a:r>
            <a:r>
              <a:rPr lang="en-IN" dirty="0" err="1"/>
              <a:t>issue_year</a:t>
            </a:r>
            <a:endParaRPr lang="en-IN" dirty="0"/>
          </a:p>
          <a:p>
            <a:pPr marL="0" indent="0">
              <a:buNone/>
            </a:pPr>
            <a:endParaRPr lang="en-IN" dirty="0"/>
          </a:p>
          <a:p>
            <a:pPr marL="0" indent="0">
              <a:buNone/>
            </a:pPr>
            <a:r>
              <a:rPr lang="en-IN" dirty="0"/>
              <a:t> 3.3) Filter Data</a:t>
            </a:r>
          </a:p>
          <a:p>
            <a:r>
              <a:rPr lang="en-IN" dirty="0"/>
              <a:t>Excluded records with </a:t>
            </a:r>
            <a:r>
              <a:rPr lang="en-IN" dirty="0" err="1"/>
              <a:t>loan_status</a:t>
            </a:r>
            <a:r>
              <a:rPr lang="en-IN" dirty="0"/>
              <a:t> “Current”- Because, with this status </a:t>
            </a:r>
            <a:r>
              <a:rPr lang="en-US" b="0" i="0" dirty="0">
                <a:solidFill>
                  <a:srgbClr val="000000"/>
                </a:solidFill>
                <a:effectLst/>
                <a:latin typeface="Helvetica Neue"/>
              </a:rPr>
              <a:t>we are not yet sure whether the borrower is going to default or not</a:t>
            </a:r>
            <a:endParaRPr lang="en-IN" dirty="0"/>
          </a:p>
        </p:txBody>
      </p:sp>
    </p:spTree>
    <p:extLst>
      <p:ext uri="{BB962C8B-B14F-4D97-AF65-F5344CB8AC3E}">
        <p14:creationId xmlns:p14="http://schemas.microsoft.com/office/powerpoint/2010/main" val="157876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DB9A-011D-4486-EB87-FF9B91A275CE}"/>
              </a:ext>
            </a:extLst>
          </p:cNvPr>
          <p:cNvSpPr>
            <a:spLocks noGrp="1"/>
          </p:cNvSpPr>
          <p:nvPr>
            <p:ph type="title"/>
          </p:nvPr>
        </p:nvSpPr>
        <p:spPr>
          <a:xfrm flipV="1">
            <a:off x="838200" y="-94129"/>
            <a:ext cx="10515600" cy="45925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C680E66-B990-FC0A-4E73-B85B6D6C530C}"/>
              </a:ext>
            </a:extLst>
          </p:cNvPr>
          <p:cNvSpPr>
            <a:spLocks noGrp="1"/>
          </p:cNvSpPr>
          <p:nvPr>
            <p:ph idx="1"/>
          </p:nvPr>
        </p:nvSpPr>
        <p:spPr>
          <a:xfrm>
            <a:off x="838199" y="365126"/>
            <a:ext cx="10914529" cy="6183592"/>
          </a:xfrm>
        </p:spPr>
        <p:txBody>
          <a:bodyPr>
            <a:normAutofit/>
          </a:bodyPr>
          <a:lstStyle/>
          <a:p>
            <a:pPr marL="0" indent="0">
              <a:buNone/>
            </a:pPr>
            <a:r>
              <a:rPr lang="en-IN" sz="3500" b="1" dirty="0">
                <a:latin typeface="Times New Roman" panose="02020603050405020304" pitchFamily="18" charset="0"/>
                <a:cs typeface="Times New Roman" panose="02020603050405020304" pitchFamily="18" charset="0"/>
              </a:rPr>
              <a:t>3.4) Exclude irrelevant columns</a:t>
            </a:r>
          </a:p>
          <a:p>
            <a:r>
              <a:rPr lang="en-US" sz="2400" dirty="0">
                <a:latin typeface="Times New Roman" panose="02020603050405020304" pitchFamily="18" charset="0"/>
                <a:cs typeface="Times New Roman" panose="02020603050405020304" pitchFamily="18" charset="0"/>
              </a:rPr>
              <a:t>The columns that can be dropped because they don’t contribute in deciding the loan default or not:</a:t>
            </a:r>
          </a:p>
          <a:p>
            <a:pPr lvl="1"/>
            <a:r>
              <a:rPr lang="en-US" sz="2000" dirty="0">
                <a:latin typeface="Times New Roman" panose="02020603050405020304" pitchFamily="18" charset="0"/>
                <a:cs typeface="Times New Roman" panose="02020603050405020304" pitchFamily="18" charset="0"/>
              </a:rPr>
              <a:t>Id, </a:t>
            </a:r>
            <a:r>
              <a:rPr lang="en-US" sz="2000" dirty="0" err="1">
                <a:latin typeface="Times New Roman" panose="02020603050405020304" pitchFamily="18" charset="0"/>
                <a:cs typeface="Times New Roman" panose="02020603050405020304" pitchFamily="18" charset="0"/>
              </a:rPr>
              <a:t>member_id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funded_amnt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funded_amnt_inv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emp_title</a:t>
            </a:r>
            <a:r>
              <a:rPr lang="en-US" sz="2000" dirty="0">
                <a:latin typeface="Times New Roman" panose="02020603050405020304" pitchFamily="18" charset="0"/>
                <a:cs typeface="Times New Roman" panose="02020603050405020304" pitchFamily="18" charset="0"/>
              </a:rPr>
              <a:t>, title,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desc, </a:t>
            </a:r>
            <a:r>
              <a:rPr lang="en-US" sz="2000" dirty="0" err="1">
                <a:latin typeface="Times New Roman" panose="02020603050405020304" pitchFamily="18" charset="0"/>
                <a:cs typeface="Times New Roman" panose="02020603050405020304" pitchFamily="18" charset="0"/>
              </a:rPr>
              <a:t>zip_code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sub_grade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verification_status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open_acc</a:t>
            </a:r>
            <a:endParaRPr lang="en-US" sz="7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Below attributes are affected by whether the loan is approved or not. Hence these cannot be relied on for analysis:</a:t>
            </a:r>
            <a:endParaRPr lang="en-IN" sz="3200" dirty="0">
              <a:latin typeface="Times New Roman" panose="02020603050405020304" pitchFamily="18" charset="0"/>
              <a:cs typeface="Times New Roman" panose="02020603050405020304" pitchFamily="18" charset="0"/>
            </a:endParaRPr>
          </a:p>
          <a:p>
            <a:pPr lvl="1"/>
            <a:r>
              <a:rPr lang="en-IN" sz="2000" dirty="0" err="1">
                <a:latin typeface="Times New Roman" panose="02020603050405020304" pitchFamily="18" charset="0"/>
                <a:cs typeface="Times New Roman" panose="02020603050405020304" pitchFamily="18" charset="0"/>
              </a:rPr>
              <a:t>revol_bal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revol_util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out_prncp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out_prncp_inv</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total_acc</a:t>
            </a:r>
            <a:r>
              <a:rPr lang="en-IN" sz="2000" dirty="0">
                <a:latin typeface="Times New Roman" panose="02020603050405020304" pitchFamily="18" charset="0"/>
                <a:cs typeface="Times New Roman" panose="02020603050405020304" pitchFamily="18" charset="0"/>
              </a:rPr>
              <a:t>, recoveries, </a:t>
            </a:r>
            <a:r>
              <a:rPr lang="en-IN" sz="2000" dirty="0" err="1">
                <a:latin typeface="Times New Roman" panose="02020603050405020304" pitchFamily="18" charset="0"/>
                <a:cs typeface="Times New Roman" panose="02020603050405020304" pitchFamily="18" charset="0"/>
              </a:rPr>
              <a:t>total_pymnt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total_pymnt_inv</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total_rec_prncp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total_rec_int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total_rec_late_fee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collection_recovery_fee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last_pymnt_d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last_pymnt_amnt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last_credit_pull_d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earliest_credit_line</a:t>
            </a:r>
            <a:r>
              <a:rPr lang="en-IN" sz="2000" dirty="0">
                <a:latin typeface="Times New Roman" panose="02020603050405020304" pitchFamily="18" charset="0"/>
                <a:cs typeface="Times New Roman" panose="02020603050405020304" pitchFamily="18" charset="0"/>
              </a:rPr>
              <a:t>, delinq_2yrs, delinq_2yrs, inq_last_6mths, </a:t>
            </a:r>
            <a:r>
              <a:rPr lang="en-IN" sz="2000" dirty="0" err="1">
                <a:latin typeface="Times New Roman" panose="02020603050405020304" pitchFamily="18" charset="0"/>
                <a:cs typeface="Times New Roman" panose="02020603050405020304" pitchFamily="18" charset="0"/>
              </a:rPr>
              <a:t>open_acc</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pub_rec_bankruptcies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mths_since_last_delinq</a:t>
            </a:r>
            <a:endParaRPr lang="en-IN" sz="20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7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B77E8-961D-955B-0F60-66C61A85BE21}"/>
              </a:ext>
            </a:extLst>
          </p:cNvPr>
          <p:cNvSpPr>
            <a:spLocks noGrp="1"/>
          </p:cNvSpPr>
          <p:nvPr>
            <p:ph idx="1"/>
          </p:nvPr>
        </p:nvSpPr>
        <p:spPr>
          <a:xfrm>
            <a:off x="94129" y="0"/>
            <a:ext cx="11259671" cy="6454588"/>
          </a:xfrm>
        </p:spPr>
        <p:txBody>
          <a:bodyPr/>
          <a:lstStyle/>
          <a:p>
            <a:pPr marL="0" indent="0">
              <a:buNone/>
            </a:pPr>
            <a:r>
              <a:rPr lang="en-IN" sz="3200" b="1" dirty="0">
                <a:latin typeface="Times New Roman" panose="02020603050405020304" pitchFamily="18" charset="0"/>
                <a:cs typeface="Times New Roman" panose="02020603050405020304" pitchFamily="18" charset="0"/>
              </a:rPr>
              <a:t>3.5) Handling Outliers</a:t>
            </a:r>
            <a:endParaRPr lang="en-IN"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We found some outliers in </a:t>
            </a:r>
            <a:r>
              <a:rPr lang="en-IN" sz="2000" dirty="0" err="1">
                <a:latin typeface="Times New Roman" panose="02020603050405020304" pitchFamily="18" charset="0"/>
                <a:cs typeface="Times New Roman" panose="02020603050405020304" pitchFamily="18" charset="0"/>
              </a:rPr>
              <a:t>loan_amount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int_rate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annual_inc</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installment</a:t>
            </a:r>
            <a:r>
              <a:rPr lang="en-IN" sz="2000" dirty="0">
                <a:latin typeface="Times New Roman" panose="02020603050405020304" pitchFamily="18" charset="0"/>
                <a:cs typeface="Times New Roman" panose="02020603050405020304" pitchFamily="18" charset="0"/>
              </a:rPr>
              <a:t> and removed those</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EAEDCEF8-79F7-B633-6485-E0EFA0913156}"/>
              </a:ext>
            </a:extLst>
          </p:cNvPr>
          <p:cNvPicPr>
            <a:picLocks noChangeAspect="1"/>
          </p:cNvPicPr>
          <p:nvPr/>
        </p:nvPicPr>
        <p:blipFill>
          <a:blip r:embed="rId2"/>
          <a:stretch>
            <a:fillRect/>
          </a:stretch>
        </p:blipFill>
        <p:spPr>
          <a:xfrm>
            <a:off x="228393" y="1163010"/>
            <a:ext cx="5150431" cy="4128567"/>
          </a:xfrm>
          <a:prstGeom prst="rect">
            <a:avLst/>
          </a:prstGeom>
        </p:spPr>
      </p:pic>
      <p:pic>
        <p:nvPicPr>
          <p:cNvPr id="7" name="Picture 6">
            <a:extLst>
              <a:ext uri="{FF2B5EF4-FFF2-40B4-BE49-F238E27FC236}">
                <a16:creationId xmlns:a16="http://schemas.microsoft.com/office/drawing/2014/main" id="{921A2E06-3B57-5A82-ECAF-93A7D813535D}"/>
              </a:ext>
            </a:extLst>
          </p:cNvPr>
          <p:cNvPicPr>
            <a:picLocks noChangeAspect="1"/>
          </p:cNvPicPr>
          <p:nvPr/>
        </p:nvPicPr>
        <p:blipFill>
          <a:blip r:embed="rId3"/>
          <a:stretch>
            <a:fillRect/>
          </a:stretch>
        </p:blipFill>
        <p:spPr>
          <a:xfrm>
            <a:off x="6203577" y="1077891"/>
            <a:ext cx="5300185" cy="4128567"/>
          </a:xfrm>
          <a:prstGeom prst="rect">
            <a:avLst/>
          </a:prstGeom>
        </p:spPr>
      </p:pic>
      <p:sp>
        <p:nvSpPr>
          <p:cNvPr id="8" name="TextBox 7">
            <a:extLst>
              <a:ext uri="{FF2B5EF4-FFF2-40B4-BE49-F238E27FC236}">
                <a16:creationId xmlns:a16="http://schemas.microsoft.com/office/drawing/2014/main" id="{D0C94C7D-1D38-9440-F497-BC3CC53CE3B0}"/>
              </a:ext>
            </a:extLst>
          </p:cNvPr>
          <p:cNvSpPr txBox="1"/>
          <p:nvPr/>
        </p:nvSpPr>
        <p:spPr>
          <a:xfrm>
            <a:off x="1855694" y="5510324"/>
            <a:ext cx="1573306" cy="369332"/>
          </a:xfrm>
          <a:prstGeom prst="rect">
            <a:avLst/>
          </a:prstGeom>
          <a:noFill/>
        </p:spPr>
        <p:txBody>
          <a:bodyPr wrap="square" rtlCol="0">
            <a:spAutoFit/>
          </a:bodyPr>
          <a:lstStyle/>
          <a:p>
            <a:r>
              <a:rPr lang="en-IN" dirty="0" err="1"/>
              <a:t>Loan_amount</a:t>
            </a:r>
            <a:endParaRPr lang="en-IN" dirty="0"/>
          </a:p>
        </p:txBody>
      </p:sp>
      <p:sp>
        <p:nvSpPr>
          <p:cNvPr id="9" name="TextBox 8">
            <a:extLst>
              <a:ext uri="{FF2B5EF4-FFF2-40B4-BE49-F238E27FC236}">
                <a16:creationId xmlns:a16="http://schemas.microsoft.com/office/drawing/2014/main" id="{87D95AFE-C654-495C-5DDE-7E4B0AB440DC}"/>
              </a:ext>
            </a:extLst>
          </p:cNvPr>
          <p:cNvSpPr txBox="1"/>
          <p:nvPr/>
        </p:nvSpPr>
        <p:spPr>
          <a:xfrm>
            <a:off x="7702924" y="5332954"/>
            <a:ext cx="2633382" cy="369332"/>
          </a:xfrm>
          <a:prstGeom prst="rect">
            <a:avLst/>
          </a:prstGeom>
          <a:noFill/>
        </p:spPr>
        <p:txBody>
          <a:bodyPr wrap="square" rtlCol="0">
            <a:spAutoFit/>
          </a:bodyPr>
          <a:lstStyle/>
          <a:p>
            <a:r>
              <a:rPr lang="en-IN" dirty="0" err="1"/>
              <a:t>int_rate</a:t>
            </a:r>
            <a:r>
              <a:rPr lang="en-IN" dirty="0"/>
              <a:t> (Interest Rate)</a:t>
            </a:r>
          </a:p>
        </p:txBody>
      </p:sp>
    </p:spTree>
    <p:extLst>
      <p:ext uri="{BB962C8B-B14F-4D97-AF65-F5344CB8AC3E}">
        <p14:creationId xmlns:p14="http://schemas.microsoft.com/office/powerpoint/2010/main" val="220890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2429-90AD-C57B-7C72-93C4E6FBF936}"/>
              </a:ext>
            </a:extLst>
          </p:cNvPr>
          <p:cNvSpPr>
            <a:spLocks noGrp="1"/>
          </p:cNvSpPr>
          <p:nvPr>
            <p:ph type="title"/>
          </p:nvPr>
        </p:nvSpPr>
        <p:spPr>
          <a:xfrm>
            <a:off x="838200" y="365126"/>
            <a:ext cx="10515600" cy="939240"/>
          </a:xfrm>
        </p:spPr>
        <p:txBody>
          <a:bodyPr/>
          <a:lstStyle/>
          <a:p>
            <a:r>
              <a:rPr lang="en-IN" dirty="0">
                <a:latin typeface="Times New Roman" panose="02020603050405020304" pitchFamily="18" charset="0"/>
                <a:cs typeface="Times New Roman" panose="02020603050405020304" pitchFamily="18" charset="0"/>
              </a:rPr>
              <a:t>4. </a:t>
            </a:r>
            <a:r>
              <a:rPr lang="en-IN" b="1" i="0" dirty="0">
                <a:solidFill>
                  <a:srgbClr val="000000"/>
                </a:solidFill>
                <a:effectLst/>
                <a:latin typeface="Times New Roman" panose="02020603050405020304" pitchFamily="18" charset="0"/>
                <a:cs typeface="Times New Roman" panose="02020603050405020304" pitchFamily="18" charset="0"/>
              </a:rPr>
              <a:t>Univariate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3425E2-E452-71C7-0008-EAAE04B62634}"/>
              </a:ext>
            </a:extLst>
          </p:cNvPr>
          <p:cNvSpPr>
            <a:spLocks noGrp="1"/>
          </p:cNvSpPr>
          <p:nvPr>
            <p:ph idx="1"/>
          </p:nvPr>
        </p:nvSpPr>
        <p:spPr>
          <a:xfrm>
            <a:off x="838200" y="1304366"/>
            <a:ext cx="10515600" cy="4872597"/>
          </a:xfrm>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We have plotted some </a:t>
            </a:r>
            <a:r>
              <a:rPr lang="en-US" b="0" i="0" dirty="0" err="1">
                <a:solidFill>
                  <a:srgbClr val="000000"/>
                </a:solidFill>
                <a:effectLst/>
                <a:latin typeface="Times New Roman" panose="02020603050405020304" pitchFamily="18" charset="0"/>
                <a:cs typeface="Times New Roman" panose="02020603050405020304" pitchFamily="18" charset="0"/>
              </a:rPr>
              <a:t>countplots</a:t>
            </a:r>
            <a:r>
              <a:rPr lang="en-US" b="0" i="0" dirty="0">
                <a:solidFill>
                  <a:srgbClr val="000000"/>
                </a:solidFill>
                <a:effectLst/>
                <a:latin typeface="Times New Roman" panose="02020603050405020304" pitchFamily="18" charset="0"/>
                <a:cs typeface="Times New Roman" panose="02020603050405020304" pitchFamily="18" charset="0"/>
              </a:rPr>
              <a:t> and extracted useful information from the below categorical variables.</a:t>
            </a:r>
          </a:p>
          <a:p>
            <a:pPr lvl="2"/>
            <a:r>
              <a:rPr lang="en-IN" sz="1800" i="0" dirty="0" err="1">
                <a:solidFill>
                  <a:srgbClr val="000000"/>
                </a:solidFill>
                <a:effectLst/>
                <a:latin typeface="Times New Roman" panose="02020603050405020304" pitchFamily="18" charset="0"/>
                <a:cs typeface="Times New Roman" panose="02020603050405020304" pitchFamily="18" charset="0"/>
              </a:rPr>
              <a:t>home_ownership</a:t>
            </a:r>
            <a:r>
              <a:rPr lang="en-IN" sz="1800" i="0" dirty="0">
                <a:solidFill>
                  <a:srgbClr val="000000"/>
                </a:solidFill>
                <a:effectLst/>
                <a:latin typeface="Times New Roman" panose="02020603050405020304" pitchFamily="18" charset="0"/>
                <a:cs typeface="Times New Roman" panose="02020603050405020304" pitchFamily="18" charset="0"/>
              </a:rPr>
              <a:t>, purpose, </a:t>
            </a:r>
            <a:r>
              <a:rPr lang="en-IN" sz="1800" i="0" dirty="0" err="1">
                <a:solidFill>
                  <a:srgbClr val="000000"/>
                </a:solidFill>
                <a:effectLst/>
                <a:latin typeface="Times New Roman" panose="02020603050405020304" pitchFamily="18" charset="0"/>
                <a:cs typeface="Times New Roman" panose="02020603050405020304" pitchFamily="18" charset="0"/>
              </a:rPr>
              <a:t>addr_state</a:t>
            </a:r>
            <a:r>
              <a:rPr lang="en-IN" sz="1800" i="0" dirty="0">
                <a:solidFill>
                  <a:srgbClr val="000000"/>
                </a:solidFill>
                <a:effectLst/>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term_in_months</a:t>
            </a:r>
            <a:r>
              <a:rPr lang="en-IN" sz="1800" i="0" dirty="0">
                <a:solidFill>
                  <a:srgbClr val="000000"/>
                </a:solidFill>
                <a:effectLst/>
                <a:latin typeface="Times New Roman" panose="02020603050405020304" pitchFamily="18" charset="0"/>
                <a:cs typeface="Times New Roman" panose="02020603050405020304" pitchFamily="18" charset="0"/>
              </a:rPr>
              <a:t>, grade, </a:t>
            </a:r>
            <a:r>
              <a:rPr lang="en-IN" sz="1800" i="0" dirty="0" err="1">
                <a:solidFill>
                  <a:srgbClr val="000000"/>
                </a:solidFill>
                <a:effectLst/>
                <a:latin typeface="Times New Roman" panose="02020603050405020304" pitchFamily="18" charset="0"/>
                <a:cs typeface="Times New Roman" panose="02020603050405020304" pitchFamily="18" charset="0"/>
              </a:rPr>
              <a:t>emp_length</a:t>
            </a:r>
            <a:r>
              <a:rPr lang="en-IN" sz="1800" dirty="0">
                <a:solidFill>
                  <a:srgbClr val="000000"/>
                </a:solidFill>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issue_year</a:t>
            </a:r>
            <a:r>
              <a:rPr lang="en-IN" sz="1800" dirty="0">
                <a:solidFill>
                  <a:srgbClr val="000000"/>
                </a:solidFill>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loan_amnt</a:t>
            </a:r>
            <a:r>
              <a:rPr lang="en-IN" sz="1800" dirty="0">
                <a:solidFill>
                  <a:srgbClr val="000000"/>
                </a:solidFill>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int_rate</a:t>
            </a:r>
            <a:r>
              <a:rPr lang="en-IN" sz="1800" dirty="0">
                <a:solidFill>
                  <a:srgbClr val="000000"/>
                </a:solidFill>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annual_inc</a:t>
            </a:r>
            <a:r>
              <a:rPr lang="en-IN" sz="1800" dirty="0">
                <a:solidFill>
                  <a:srgbClr val="000000"/>
                </a:solidFill>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pub_rec</a:t>
            </a:r>
            <a:r>
              <a:rPr lang="en-IN" sz="1800" dirty="0">
                <a:solidFill>
                  <a:srgbClr val="000000"/>
                </a:solidFill>
                <a:latin typeface="Times New Roman" panose="02020603050405020304" pitchFamily="18" charset="0"/>
                <a:cs typeface="Times New Roman" panose="02020603050405020304" pitchFamily="18" charset="0"/>
              </a:rPr>
              <a:t>, </a:t>
            </a:r>
            <a:r>
              <a:rPr lang="en-IN" sz="1800" i="0" dirty="0" err="1">
                <a:solidFill>
                  <a:srgbClr val="000000"/>
                </a:solidFill>
                <a:effectLst/>
                <a:latin typeface="Times New Roman" panose="02020603050405020304" pitchFamily="18" charset="0"/>
                <a:cs typeface="Times New Roman" panose="02020603050405020304" pitchFamily="18" charset="0"/>
              </a:rPr>
              <a:t>Installment</a:t>
            </a:r>
            <a:r>
              <a:rPr lang="en-IN" sz="1800" i="0" dirty="0">
                <a:solidFill>
                  <a:srgbClr val="000000"/>
                </a:solidFill>
                <a:effectLst/>
                <a:latin typeface="Times New Roman" panose="02020603050405020304" pitchFamily="18" charset="0"/>
                <a:cs typeface="Times New Roman" panose="02020603050405020304" pitchFamily="18" charset="0"/>
              </a:rPr>
              <a:t> and </a:t>
            </a:r>
            <a:r>
              <a:rPr lang="en-IN" sz="1800" i="0" dirty="0" err="1">
                <a:solidFill>
                  <a:srgbClr val="000000"/>
                </a:solidFill>
                <a:effectLst/>
                <a:latin typeface="Times New Roman" panose="02020603050405020304" pitchFamily="18" charset="0"/>
                <a:cs typeface="Times New Roman" panose="02020603050405020304" pitchFamily="18" charset="0"/>
              </a:rPr>
              <a:t>installment_bkt</a:t>
            </a:r>
            <a:endParaRPr lang="en-IN" sz="180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1" i="0" dirty="0">
              <a:solidFill>
                <a:srgbClr val="000000"/>
              </a:solidFill>
              <a:effectLst/>
              <a:latin typeface="Helvetica Neue"/>
            </a:endParaRPr>
          </a:p>
          <a:p>
            <a:pPr marL="0" indent="0">
              <a:buNone/>
            </a:pPr>
            <a:endParaRPr lang="en-IN" dirty="0"/>
          </a:p>
        </p:txBody>
      </p:sp>
    </p:spTree>
    <p:extLst>
      <p:ext uri="{BB962C8B-B14F-4D97-AF65-F5344CB8AC3E}">
        <p14:creationId xmlns:p14="http://schemas.microsoft.com/office/powerpoint/2010/main" val="23268025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1546</TotalTime>
  <Words>1516</Words>
  <Application>Microsoft Office PowerPoint</Application>
  <PresentationFormat>Widescreen</PresentationFormat>
  <Paragraphs>120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Gill Sans MT</vt:lpstr>
      <vt:lpstr>Helvetica Neue</vt:lpstr>
      <vt:lpstr>Times New Roman</vt:lpstr>
      <vt:lpstr>Gallery</vt:lpstr>
      <vt:lpstr>Lending Club Case Study</vt:lpstr>
      <vt:lpstr>Contents</vt:lpstr>
      <vt:lpstr>1. Problem Statement</vt:lpstr>
      <vt:lpstr>2. Data Understanding</vt:lpstr>
      <vt:lpstr>3. Data Cleaning and Manipulation</vt:lpstr>
      <vt:lpstr>PowerPoint Presentation</vt:lpstr>
      <vt:lpstr>PowerPoint Presentation</vt:lpstr>
      <vt:lpstr>PowerPoint Presentation</vt:lpstr>
      <vt:lpstr>4. Univariate Analysis</vt:lpstr>
      <vt:lpstr>Univariate analysis of home_ownership</vt:lpstr>
      <vt:lpstr>Univariate analysis of purpose observation: majority of the loans are taken for the purpose of debt_consolidation. 27% of loans taken for the purpose of small_business is charged off. </vt:lpstr>
      <vt:lpstr>Univariate analysis of terms_in_months</vt:lpstr>
      <vt:lpstr>Univariate analysis of loan amount bucket</vt:lpstr>
      <vt:lpstr>Univariate analysis of loan amount bucket</vt:lpstr>
      <vt:lpstr>Univariate analysis of interest rate bucket</vt:lpstr>
      <vt:lpstr>Univariate analysis of annual income bucket</vt:lpstr>
      <vt:lpstr>We have extended univaraiate analysis further with other useful attributes and found this observations</vt:lpstr>
      <vt:lpstr>5. Bivariate Analysis</vt:lpstr>
      <vt:lpstr>5.1) Correlation Matrix</vt:lpstr>
      <vt:lpstr>Loan amount vs terms in months</vt:lpstr>
      <vt:lpstr>Loan amount vs interest rate</vt:lpstr>
      <vt:lpstr>Loan amount vs installments</vt:lpstr>
      <vt:lpstr>Loan amount vs employment length</vt:lpstr>
      <vt:lpstr>Loan amount vs annual income</vt:lpstr>
      <vt:lpstr>We have also done bivariate analysis on below fields and found the below observations- </vt:lpstr>
      <vt:lpstr>Observations</vt:lpstr>
      <vt:lpstr>6. Conclusion/recommendations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ankit7290@outlook.com</dc:creator>
  <cp:lastModifiedBy>ankit7290@outlook.com</cp:lastModifiedBy>
  <cp:revision>74</cp:revision>
  <dcterms:created xsi:type="dcterms:W3CDTF">2023-07-03T14:02:35Z</dcterms:created>
  <dcterms:modified xsi:type="dcterms:W3CDTF">2023-07-04T15:53:37Z</dcterms:modified>
</cp:coreProperties>
</file>