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399" r:id="rId5"/>
    <p:sldId id="400" r:id="rId6"/>
    <p:sldId id="401" r:id="rId7"/>
    <p:sldId id="409" r:id="rId8"/>
    <p:sldId id="402" r:id="rId9"/>
    <p:sldId id="403" r:id="rId10"/>
    <p:sldId id="410" r:id="rId11"/>
    <p:sldId id="404" r:id="rId12"/>
    <p:sldId id="411" r:id="rId13"/>
    <p:sldId id="412" r:id="rId14"/>
    <p:sldId id="413" r:id="rId15"/>
    <p:sldId id="414" r:id="rId16"/>
    <p:sldId id="405" r:id="rId17"/>
    <p:sldId id="407" r:id="rId18"/>
    <p:sldId id="4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7C5EC"/>
    <a:srgbClr val="860000"/>
    <a:srgbClr val="ED8137"/>
    <a:srgbClr val="BC8F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91" d="100"/>
          <a:sy n="91" d="100"/>
        </p:scale>
        <p:origin x="595"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&amp; Engineering (AI&amp;ML)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Credit Card Validator</a:t>
            </a:r>
          </a:p>
          <a:p>
            <a:pPr algn="ctr"/>
            <a:r>
              <a:rPr lang="en-US" sz="2400" b="1" dirty="0">
                <a:latin typeface="Arial Black" pitchFamily="34" charset="0"/>
              </a:rPr>
              <a:t>Based on </a:t>
            </a:r>
            <a:r>
              <a:rPr lang="en-US" sz="2400" b="1" dirty="0" err="1">
                <a:latin typeface="Arial Black" pitchFamily="34" charset="0"/>
              </a:rPr>
              <a:t>Luhn</a:t>
            </a:r>
            <a:r>
              <a:rPr lang="en-US" sz="2400" b="1" dirty="0">
                <a:latin typeface="Arial Black" pitchFamily="34" charset="0"/>
              </a:rPr>
              <a:t> Algorithm</a:t>
            </a:r>
            <a:endParaRPr lang="en-US" sz="24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205860" cy="1323439"/>
          </a:xfrm>
          <a:prstGeom prst="rect">
            <a:avLst/>
          </a:prstGeom>
          <a:noFill/>
        </p:spPr>
        <p:txBody>
          <a:bodyPr wrap="none" rtlCol="0">
            <a:spAutoFit/>
          </a:bodyPr>
          <a:lstStyle/>
          <a:p>
            <a:r>
              <a:rPr lang="en-US" sz="2000" b="1" dirty="0"/>
              <a:t>Submitted by: </a:t>
            </a:r>
          </a:p>
          <a:p>
            <a:r>
              <a:rPr lang="en-US" sz="2000" dirty="0"/>
              <a:t>Shreyansh Dwivedi </a:t>
            </a:r>
          </a:p>
          <a:p>
            <a:r>
              <a:rPr lang="en-US" sz="2000" dirty="0"/>
              <a:t>20BCS6076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Mrs. </a:t>
            </a:r>
            <a:r>
              <a:rPr lang="en-US" sz="2000" dirty="0" err="1"/>
              <a:t>Nishu</a:t>
            </a:r>
            <a:r>
              <a:rPr lang="en-US" sz="2000" dirty="0"/>
              <a:t> Bansal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t>Results and Outputs</a:t>
            </a:r>
          </a:p>
        </p:txBody>
      </p:sp>
      <p:sp>
        <p:nvSpPr>
          <p:cNvPr id="3" name="Content Placeholder 2"/>
          <p:cNvSpPr>
            <a:spLocks noGrp="1"/>
          </p:cNvSpPr>
          <p:nvPr>
            <p:ph idx="1"/>
          </p:nvPr>
        </p:nvSpPr>
        <p:spPr>
          <a:xfrm>
            <a:off x="947257" y="6352979"/>
            <a:ext cx="10515600" cy="505021"/>
          </a:xfrm>
        </p:spPr>
        <p:txBody>
          <a:bodyPr>
            <a:normAutofit/>
          </a:bodyPr>
          <a:lstStyle/>
          <a:p>
            <a:pPr marL="0" indent="0">
              <a:buNone/>
            </a:pPr>
            <a:r>
              <a:rPr lang="en-US" sz="2000" dirty="0"/>
              <a:t>After typing exit, it redirects to main menu.</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7" name="Picture 6">
            <a:extLst>
              <a:ext uri="{FF2B5EF4-FFF2-40B4-BE49-F238E27FC236}">
                <a16:creationId xmlns:a16="http://schemas.microsoft.com/office/drawing/2014/main" id="{E4BFF930-A806-4640-8174-18ED2DFE6666}"/>
              </a:ext>
            </a:extLst>
          </p:cNvPr>
          <p:cNvPicPr>
            <a:picLocks noChangeAspect="1"/>
          </p:cNvPicPr>
          <p:nvPr/>
        </p:nvPicPr>
        <p:blipFill>
          <a:blip r:embed="rId2"/>
          <a:stretch>
            <a:fillRect/>
          </a:stretch>
        </p:blipFill>
        <p:spPr>
          <a:xfrm>
            <a:off x="947257" y="1091001"/>
            <a:ext cx="8037351" cy="5261978"/>
          </a:xfrm>
          <a:prstGeom prst="rect">
            <a:avLst/>
          </a:prstGeom>
        </p:spPr>
      </p:pic>
    </p:spTree>
    <p:extLst>
      <p:ext uri="{BB962C8B-B14F-4D97-AF65-F5344CB8AC3E}">
        <p14:creationId xmlns:p14="http://schemas.microsoft.com/office/powerpoint/2010/main" val="49186600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838200" y="2799088"/>
            <a:ext cx="10515600" cy="3433931"/>
          </a:xfrm>
        </p:spPr>
        <p:txBody>
          <a:bodyPr>
            <a:normAutofit/>
          </a:bodyPr>
          <a:lstStyle/>
          <a:p>
            <a:pPr marL="0" indent="0">
              <a:buNone/>
            </a:pPr>
            <a:r>
              <a:rPr lang="en-US" sz="2000" dirty="0"/>
              <a:t>I choose option 2.</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After typing exit, it redirects to main menu.</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8" name="Picture 7">
            <a:extLst>
              <a:ext uri="{FF2B5EF4-FFF2-40B4-BE49-F238E27FC236}">
                <a16:creationId xmlns:a16="http://schemas.microsoft.com/office/drawing/2014/main" id="{47B14D53-9BF2-499D-8487-C801FE7536BF}"/>
              </a:ext>
            </a:extLst>
          </p:cNvPr>
          <p:cNvPicPr>
            <a:picLocks noChangeAspect="1"/>
          </p:cNvPicPr>
          <p:nvPr/>
        </p:nvPicPr>
        <p:blipFill>
          <a:blip r:embed="rId2"/>
          <a:stretch>
            <a:fillRect/>
          </a:stretch>
        </p:blipFill>
        <p:spPr>
          <a:xfrm>
            <a:off x="838200" y="1323207"/>
            <a:ext cx="4388808" cy="1475882"/>
          </a:xfrm>
          <a:prstGeom prst="rect">
            <a:avLst/>
          </a:prstGeom>
        </p:spPr>
      </p:pic>
      <p:pic>
        <p:nvPicPr>
          <p:cNvPr id="7" name="Picture 6">
            <a:extLst>
              <a:ext uri="{FF2B5EF4-FFF2-40B4-BE49-F238E27FC236}">
                <a16:creationId xmlns:a16="http://schemas.microsoft.com/office/drawing/2014/main" id="{9505E984-2FA5-430C-B7BE-E5A8FC27A5E0}"/>
              </a:ext>
            </a:extLst>
          </p:cNvPr>
          <p:cNvPicPr>
            <a:picLocks noChangeAspect="1"/>
          </p:cNvPicPr>
          <p:nvPr/>
        </p:nvPicPr>
        <p:blipFill>
          <a:blip r:embed="rId3"/>
          <a:stretch>
            <a:fillRect/>
          </a:stretch>
        </p:blipFill>
        <p:spPr>
          <a:xfrm>
            <a:off x="838200" y="3563224"/>
            <a:ext cx="4633362" cy="2057578"/>
          </a:xfrm>
          <a:prstGeom prst="rect">
            <a:avLst/>
          </a:prstGeom>
        </p:spPr>
      </p:pic>
    </p:spTree>
    <p:extLst>
      <p:ext uri="{BB962C8B-B14F-4D97-AF65-F5344CB8AC3E}">
        <p14:creationId xmlns:p14="http://schemas.microsoft.com/office/powerpoint/2010/main" val="363212204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838200" y="2799088"/>
            <a:ext cx="10515600" cy="3433931"/>
          </a:xfrm>
        </p:spPr>
        <p:txBody>
          <a:bodyPr>
            <a:normAutofit/>
          </a:bodyPr>
          <a:lstStyle/>
          <a:p>
            <a:pPr marL="0" indent="0">
              <a:buNone/>
            </a:pPr>
            <a:r>
              <a:rPr lang="en-US" sz="2000" dirty="0"/>
              <a:t>I choose option 3.</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After pressing any key, it redirects to main menu.</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8" name="Picture 7">
            <a:extLst>
              <a:ext uri="{FF2B5EF4-FFF2-40B4-BE49-F238E27FC236}">
                <a16:creationId xmlns:a16="http://schemas.microsoft.com/office/drawing/2014/main" id="{47B14D53-9BF2-499D-8487-C801FE7536BF}"/>
              </a:ext>
            </a:extLst>
          </p:cNvPr>
          <p:cNvPicPr>
            <a:picLocks noChangeAspect="1"/>
          </p:cNvPicPr>
          <p:nvPr/>
        </p:nvPicPr>
        <p:blipFill>
          <a:blip r:embed="rId2"/>
          <a:stretch>
            <a:fillRect/>
          </a:stretch>
        </p:blipFill>
        <p:spPr>
          <a:xfrm>
            <a:off x="838200" y="1323207"/>
            <a:ext cx="4388808" cy="1475882"/>
          </a:xfrm>
          <a:prstGeom prst="rect">
            <a:avLst/>
          </a:prstGeom>
        </p:spPr>
      </p:pic>
      <p:pic>
        <p:nvPicPr>
          <p:cNvPr id="6" name="Picture 5">
            <a:extLst>
              <a:ext uri="{FF2B5EF4-FFF2-40B4-BE49-F238E27FC236}">
                <a16:creationId xmlns:a16="http://schemas.microsoft.com/office/drawing/2014/main" id="{7B55D1A1-B956-4EBA-82BC-0A0AD414DCBE}"/>
              </a:ext>
            </a:extLst>
          </p:cNvPr>
          <p:cNvPicPr>
            <a:picLocks noChangeAspect="1"/>
          </p:cNvPicPr>
          <p:nvPr/>
        </p:nvPicPr>
        <p:blipFill>
          <a:blip r:embed="rId3"/>
          <a:stretch>
            <a:fillRect/>
          </a:stretch>
        </p:blipFill>
        <p:spPr>
          <a:xfrm>
            <a:off x="838200" y="3595873"/>
            <a:ext cx="3635055" cy="807790"/>
          </a:xfrm>
          <a:prstGeom prst="rect">
            <a:avLst/>
          </a:prstGeom>
        </p:spPr>
      </p:pic>
    </p:spTree>
    <p:extLst>
      <p:ext uri="{BB962C8B-B14F-4D97-AF65-F5344CB8AC3E}">
        <p14:creationId xmlns:p14="http://schemas.microsoft.com/office/powerpoint/2010/main" val="154459362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838200" y="2799088"/>
            <a:ext cx="10515600" cy="513375"/>
          </a:xfrm>
        </p:spPr>
        <p:txBody>
          <a:bodyPr>
            <a:normAutofit/>
          </a:bodyPr>
          <a:lstStyle/>
          <a:p>
            <a:pPr marL="0" indent="0">
              <a:buNone/>
            </a:pPr>
            <a:r>
              <a:rPr lang="en-US" sz="2000" dirty="0"/>
              <a:t>I choose option 4.</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8" name="Picture 7">
            <a:extLst>
              <a:ext uri="{FF2B5EF4-FFF2-40B4-BE49-F238E27FC236}">
                <a16:creationId xmlns:a16="http://schemas.microsoft.com/office/drawing/2014/main" id="{47B14D53-9BF2-499D-8487-C801FE7536BF}"/>
              </a:ext>
            </a:extLst>
          </p:cNvPr>
          <p:cNvPicPr>
            <a:picLocks noChangeAspect="1"/>
          </p:cNvPicPr>
          <p:nvPr/>
        </p:nvPicPr>
        <p:blipFill>
          <a:blip r:embed="rId2"/>
          <a:stretch>
            <a:fillRect/>
          </a:stretch>
        </p:blipFill>
        <p:spPr>
          <a:xfrm>
            <a:off x="838200" y="1323207"/>
            <a:ext cx="4388808" cy="1475882"/>
          </a:xfrm>
          <a:prstGeom prst="rect">
            <a:avLst/>
          </a:prstGeom>
        </p:spPr>
      </p:pic>
      <p:pic>
        <p:nvPicPr>
          <p:cNvPr id="7" name="Picture 6">
            <a:extLst>
              <a:ext uri="{FF2B5EF4-FFF2-40B4-BE49-F238E27FC236}">
                <a16:creationId xmlns:a16="http://schemas.microsoft.com/office/drawing/2014/main" id="{E56CD390-F1D7-43E9-82ED-F63AC665BFA8}"/>
              </a:ext>
            </a:extLst>
          </p:cNvPr>
          <p:cNvPicPr>
            <a:picLocks noChangeAspect="1"/>
          </p:cNvPicPr>
          <p:nvPr/>
        </p:nvPicPr>
        <p:blipFill>
          <a:blip r:embed="rId3"/>
          <a:stretch>
            <a:fillRect/>
          </a:stretch>
        </p:blipFill>
        <p:spPr>
          <a:xfrm>
            <a:off x="838200" y="3545537"/>
            <a:ext cx="2491956" cy="251482"/>
          </a:xfrm>
          <a:prstGeom prst="rect">
            <a:avLst/>
          </a:prstGeom>
        </p:spPr>
      </p:pic>
    </p:spTree>
    <p:extLst>
      <p:ext uri="{BB962C8B-B14F-4D97-AF65-F5344CB8AC3E}">
        <p14:creationId xmlns:p14="http://schemas.microsoft.com/office/powerpoint/2010/main" val="359790629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The </a:t>
            </a:r>
            <a:r>
              <a:rPr lang="en-US" dirty="0" err="1"/>
              <a:t>Luhn</a:t>
            </a:r>
            <a:r>
              <a:rPr lang="en-US" dirty="0"/>
              <a:t> algorithm is widely used to validate credit card numbers and we are successfully able to implement it to detect fraudulent or invalid credit cards.</a:t>
            </a:r>
          </a:p>
          <a:p>
            <a:r>
              <a:rPr lang="en-US" dirty="0"/>
              <a:t>Our menu driven program also provides bulk validation to save time and for one time user, we have a feature to simply run the program once and then exit.</a:t>
            </a:r>
          </a:p>
          <a:p>
            <a:r>
              <a:rPr lang="en-US" dirty="0"/>
              <a:t>Emphasis on display has been put on both bulk and manual inputs.</a:t>
            </a:r>
          </a:p>
          <a:p>
            <a:r>
              <a:rPr lang="en-US" dirty="0"/>
              <a:t>If a card is found valid, then our program also helps to identify the card network and transaction request can be sent to relevant location.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www.geeksforgeeks.com</a:t>
            </a:r>
          </a:p>
          <a:p>
            <a:pPr marL="0" indent="0">
              <a:buNone/>
            </a:pPr>
            <a:r>
              <a:rPr lang="en-US" sz="1600" dirty="0">
                <a:latin typeface="Times New Roman" panose="02020603050405020304" pitchFamily="18" charset="0"/>
                <a:cs typeface="Times New Roman" panose="02020603050405020304" pitchFamily="18" charset="0"/>
              </a:rPr>
              <a:t>•   www.ripublication.com</a:t>
            </a:r>
          </a:p>
          <a:p>
            <a:r>
              <a:rPr lang="en-US" sz="1600" dirty="0">
                <a:latin typeface="Times New Roman" panose="02020603050405020304" pitchFamily="18" charset="0"/>
                <a:cs typeface="Times New Roman" panose="02020603050405020304" pitchFamily="18" charset="0"/>
              </a:rPr>
              <a:t>www.ijcsmc.com</a:t>
            </a:r>
          </a:p>
          <a:p>
            <a:r>
              <a:rPr lang="en-US" sz="1600" dirty="0">
                <a:latin typeface="Times New Roman" panose="02020603050405020304" pitchFamily="18" charset="0"/>
                <a:cs typeface="Times New Roman" panose="02020603050405020304" pitchFamily="18" charset="0"/>
              </a:rPr>
              <a:t>www.towardsdatascience.com</a:t>
            </a:r>
          </a:p>
          <a:p>
            <a:r>
              <a:rPr lang="en-US" sz="1600" dirty="0">
                <a:latin typeface="Times New Roman" panose="02020603050405020304" pitchFamily="18" charset="0"/>
                <a:cs typeface="Times New Roman" panose="02020603050405020304" pitchFamily="18" charset="0"/>
              </a:rPr>
              <a:t>www.wikipedia.com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mc:AlternateContent xmlns:mc="http://schemas.openxmlformats.org/markup-compatibility/2006" xmlns:p14="http://schemas.microsoft.com/office/powerpoint/2010/main">
    <mc:Choice Requires="p14">
      <p:transition spd="slow" p14:dur="2000">
        <p14:shred pattern="rectang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10" name="Picture 9">
            <a:extLst>
              <a:ext uri="{FF2B5EF4-FFF2-40B4-BE49-F238E27FC236}">
                <a16:creationId xmlns:a16="http://schemas.microsoft.com/office/drawing/2014/main" id="{43B154E5-0BC2-471C-9684-D1116ECCEA3E}"/>
              </a:ext>
            </a:extLst>
          </p:cNvPr>
          <p:cNvPicPr>
            <a:picLocks noChangeAspect="1"/>
          </p:cNvPicPr>
          <p:nvPr/>
        </p:nvPicPr>
        <p:blipFill rotWithShape="1">
          <a:blip r:embed="rId2">
            <a:extLst>
              <a:ext uri="{28A0092B-C50C-407E-A947-70E740481C1C}">
                <a14:useLocalDpi xmlns:a14="http://schemas.microsoft.com/office/drawing/2010/main" val="0"/>
              </a:ext>
            </a:extLst>
          </a:blip>
          <a:srcRect r="11206"/>
          <a:stretch/>
        </p:blipFill>
        <p:spPr>
          <a:xfrm>
            <a:off x="1000562" y="570102"/>
            <a:ext cx="5920355" cy="4191000"/>
          </a:xfrm>
          <a:prstGeom prst="rect">
            <a:avLst/>
          </a:prstGeom>
        </p:spPr>
      </p:pic>
    </p:spTree>
    <p:extLst>
      <p:ext uri="{BB962C8B-B14F-4D97-AF65-F5344CB8AC3E}">
        <p14:creationId xmlns:p14="http://schemas.microsoft.com/office/powerpoint/2010/main" val="37962490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BBDB062-97C1-4FA7-A2EB-3F062E43C17F}"/>
              </a:ext>
            </a:extLst>
          </p:cNvPr>
          <p:cNvSpPr/>
          <p:nvPr/>
        </p:nvSpPr>
        <p:spPr>
          <a:xfrm>
            <a:off x="-1" y="0"/>
            <a:ext cx="12191999" cy="6858000"/>
          </a:xfrm>
          <a:custGeom>
            <a:avLst/>
            <a:gdLst>
              <a:gd name="connsiteX0" fmla="*/ 0 w 8131302"/>
              <a:gd name="connsiteY0" fmla="*/ 0 h 6228969"/>
              <a:gd name="connsiteX1" fmla="*/ 8131302 w 8131302"/>
              <a:gd name="connsiteY1" fmla="*/ 0 h 6228969"/>
              <a:gd name="connsiteX2" fmla="*/ 8131302 w 8131302"/>
              <a:gd name="connsiteY2" fmla="*/ 6228969 h 6228969"/>
              <a:gd name="connsiteX3" fmla="*/ 0 w 8131302"/>
              <a:gd name="connsiteY3" fmla="*/ 6228969 h 6228969"/>
              <a:gd name="connsiteX4" fmla="*/ 0 w 8131302"/>
              <a:gd name="connsiteY4" fmla="*/ 0 h 6228969"/>
              <a:gd name="connsiteX0" fmla="*/ 0 w 8131302"/>
              <a:gd name="connsiteY0" fmla="*/ 0 h 6228969"/>
              <a:gd name="connsiteX1" fmla="*/ 877443 w 8131302"/>
              <a:gd name="connsiteY1" fmla="*/ 635 h 6228969"/>
              <a:gd name="connsiteX2" fmla="*/ 8131302 w 8131302"/>
              <a:gd name="connsiteY2" fmla="*/ 0 h 6228969"/>
              <a:gd name="connsiteX3" fmla="*/ 8131302 w 8131302"/>
              <a:gd name="connsiteY3" fmla="*/ 6228969 h 6228969"/>
              <a:gd name="connsiteX4" fmla="*/ 0 w 8131302"/>
              <a:gd name="connsiteY4" fmla="*/ 6228969 h 6228969"/>
              <a:gd name="connsiteX5" fmla="*/ 0 w 8131302"/>
              <a:gd name="connsiteY5" fmla="*/ 0 h 6228969"/>
              <a:gd name="connsiteX0" fmla="*/ 9525 w 8140827"/>
              <a:gd name="connsiteY0" fmla="*/ 0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525 w 8140827"/>
              <a:gd name="connsiteY6" fmla="*/ 0 h 6228969"/>
              <a:gd name="connsiteX0" fmla="*/ 905637 w 8140827"/>
              <a:gd name="connsiteY0" fmla="*/ 14538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05637 w 8140827"/>
              <a:gd name="connsiteY6" fmla="*/ 1453896 h 6228969"/>
              <a:gd name="connsiteX0" fmla="*/ 832485 w 8140827"/>
              <a:gd name="connsiteY0" fmla="*/ 12252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35075 h 6228969"/>
              <a:gd name="connsiteX6" fmla="*/ 832485 w 8140827"/>
              <a:gd name="connsiteY6" fmla="*/ 1225296 h 6228969"/>
              <a:gd name="connsiteX0" fmla="*/ 832485 w 8143012"/>
              <a:gd name="connsiteY0" fmla="*/ 1225296 h 6228969"/>
              <a:gd name="connsiteX1" fmla="*/ 822960 w 8143012"/>
              <a:gd name="connsiteY1" fmla="*/ 635 h 6228969"/>
              <a:gd name="connsiteX2" fmla="*/ 8140827 w 8143012"/>
              <a:gd name="connsiteY2" fmla="*/ 0 h 6228969"/>
              <a:gd name="connsiteX3" fmla="*/ 8143012 w 8143012"/>
              <a:gd name="connsiteY3" fmla="*/ 4684185 h 6228969"/>
              <a:gd name="connsiteX4" fmla="*/ 8140827 w 8143012"/>
              <a:gd name="connsiteY4" fmla="*/ 6228969 h 6228969"/>
              <a:gd name="connsiteX5" fmla="*/ 9525 w 8143012"/>
              <a:gd name="connsiteY5" fmla="*/ 6228969 h 6228969"/>
              <a:gd name="connsiteX6" fmla="*/ 0 w 8143012"/>
              <a:gd name="connsiteY6" fmla="*/ 1235075 h 6228969"/>
              <a:gd name="connsiteX7" fmla="*/ 832485 w 8143012"/>
              <a:gd name="connsiteY7" fmla="*/ 1225296 h 6228969"/>
              <a:gd name="connsiteX0" fmla="*/ 832485 w 8733085"/>
              <a:gd name="connsiteY0" fmla="*/ 1225296 h 6228969"/>
              <a:gd name="connsiteX1" fmla="*/ 822960 w 8733085"/>
              <a:gd name="connsiteY1" fmla="*/ 635 h 6228969"/>
              <a:gd name="connsiteX2" fmla="*/ 8140827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822960 w 8733085"/>
              <a:gd name="connsiteY1" fmla="*/ 635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35412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18801 h 6228969"/>
              <a:gd name="connsiteX7" fmla="*/ 616341 w 8733085"/>
              <a:gd name="connsiteY7" fmla="*/ 1117327 h 622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3085" h="6228969">
                <a:moveTo>
                  <a:pt x="616341" y="1117327"/>
                </a:moveTo>
                <a:lnTo>
                  <a:pt x="600266" y="8940"/>
                </a:lnTo>
                <a:lnTo>
                  <a:pt x="8730900" y="0"/>
                </a:lnTo>
                <a:cubicBezTo>
                  <a:pt x="8731628" y="1561395"/>
                  <a:pt x="8732357" y="2117850"/>
                  <a:pt x="8733085" y="3679245"/>
                </a:cubicBezTo>
                <a:cubicBezTo>
                  <a:pt x="8732357" y="4194173"/>
                  <a:pt x="8141555" y="5714041"/>
                  <a:pt x="8140827" y="6228969"/>
                </a:cubicBezTo>
                <a:lnTo>
                  <a:pt x="9525" y="6228969"/>
                </a:lnTo>
                <a:lnTo>
                  <a:pt x="0" y="1118801"/>
                </a:lnTo>
                <a:lnTo>
                  <a:pt x="616341" y="1117327"/>
                </a:lnTo>
                <a:close/>
              </a:path>
            </a:pathLst>
          </a:custGeom>
          <a:pattFill prst="lgGrid">
            <a:fgClr>
              <a:schemeClr val="bg1"/>
            </a:fgClr>
            <a:bgClr>
              <a:schemeClr val="bg2">
                <a:lumMod val="75000"/>
              </a:schemeClr>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4DC61F9-4AD7-4F34-B327-9D9239755FFC}"/>
              </a:ext>
            </a:extLst>
          </p:cNvPr>
          <p:cNvSpPr/>
          <p:nvPr/>
        </p:nvSpPr>
        <p:spPr>
          <a:xfrm>
            <a:off x="0" y="8389"/>
            <a:ext cx="12191997" cy="6858000"/>
          </a:xfrm>
          <a:custGeom>
            <a:avLst/>
            <a:gdLst>
              <a:gd name="connsiteX0" fmla="*/ 0 w 8131302"/>
              <a:gd name="connsiteY0" fmla="*/ 0 h 6228969"/>
              <a:gd name="connsiteX1" fmla="*/ 8131302 w 8131302"/>
              <a:gd name="connsiteY1" fmla="*/ 0 h 6228969"/>
              <a:gd name="connsiteX2" fmla="*/ 8131302 w 8131302"/>
              <a:gd name="connsiteY2" fmla="*/ 6228969 h 6228969"/>
              <a:gd name="connsiteX3" fmla="*/ 0 w 8131302"/>
              <a:gd name="connsiteY3" fmla="*/ 6228969 h 6228969"/>
              <a:gd name="connsiteX4" fmla="*/ 0 w 8131302"/>
              <a:gd name="connsiteY4" fmla="*/ 0 h 6228969"/>
              <a:gd name="connsiteX0" fmla="*/ 0 w 8131302"/>
              <a:gd name="connsiteY0" fmla="*/ 0 h 6228969"/>
              <a:gd name="connsiteX1" fmla="*/ 877443 w 8131302"/>
              <a:gd name="connsiteY1" fmla="*/ 635 h 6228969"/>
              <a:gd name="connsiteX2" fmla="*/ 8131302 w 8131302"/>
              <a:gd name="connsiteY2" fmla="*/ 0 h 6228969"/>
              <a:gd name="connsiteX3" fmla="*/ 8131302 w 8131302"/>
              <a:gd name="connsiteY3" fmla="*/ 6228969 h 6228969"/>
              <a:gd name="connsiteX4" fmla="*/ 0 w 8131302"/>
              <a:gd name="connsiteY4" fmla="*/ 6228969 h 6228969"/>
              <a:gd name="connsiteX5" fmla="*/ 0 w 8131302"/>
              <a:gd name="connsiteY5" fmla="*/ 0 h 6228969"/>
              <a:gd name="connsiteX0" fmla="*/ 9525 w 8140827"/>
              <a:gd name="connsiteY0" fmla="*/ 0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525 w 8140827"/>
              <a:gd name="connsiteY6" fmla="*/ 0 h 6228969"/>
              <a:gd name="connsiteX0" fmla="*/ 905637 w 8140827"/>
              <a:gd name="connsiteY0" fmla="*/ 14538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05637 w 8140827"/>
              <a:gd name="connsiteY6" fmla="*/ 1453896 h 6228969"/>
              <a:gd name="connsiteX0" fmla="*/ 832485 w 8140827"/>
              <a:gd name="connsiteY0" fmla="*/ 12252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35075 h 6228969"/>
              <a:gd name="connsiteX6" fmla="*/ 832485 w 8140827"/>
              <a:gd name="connsiteY6" fmla="*/ 1225296 h 6228969"/>
              <a:gd name="connsiteX0" fmla="*/ 832485 w 8143012"/>
              <a:gd name="connsiteY0" fmla="*/ 1225296 h 6228969"/>
              <a:gd name="connsiteX1" fmla="*/ 822960 w 8143012"/>
              <a:gd name="connsiteY1" fmla="*/ 635 h 6228969"/>
              <a:gd name="connsiteX2" fmla="*/ 8140827 w 8143012"/>
              <a:gd name="connsiteY2" fmla="*/ 0 h 6228969"/>
              <a:gd name="connsiteX3" fmla="*/ 8143012 w 8143012"/>
              <a:gd name="connsiteY3" fmla="*/ 4684185 h 6228969"/>
              <a:gd name="connsiteX4" fmla="*/ 8140827 w 8143012"/>
              <a:gd name="connsiteY4" fmla="*/ 6228969 h 6228969"/>
              <a:gd name="connsiteX5" fmla="*/ 9525 w 8143012"/>
              <a:gd name="connsiteY5" fmla="*/ 6228969 h 6228969"/>
              <a:gd name="connsiteX6" fmla="*/ 0 w 8143012"/>
              <a:gd name="connsiteY6" fmla="*/ 1235075 h 6228969"/>
              <a:gd name="connsiteX7" fmla="*/ 832485 w 8143012"/>
              <a:gd name="connsiteY7" fmla="*/ 1225296 h 6228969"/>
              <a:gd name="connsiteX0" fmla="*/ 832485 w 8733085"/>
              <a:gd name="connsiteY0" fmla="*/ 1225296 h 6228969"/>
              <a:gd name="connsiteX1" fmla="*/ 822960 w 8733085"/>
              <a:gd name="connsiteY1" fmla="*/ 635 h 6228969"/>
              <a:gd name="connsiteX2" fmla="*/ 8140827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822960 w 8733085"/>
              <a:gd name="connsiteY1" fmla="*/ 635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35412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18801 h 6228969"/>
              <a:gd name="connsiteX7" fmla="*/ 616341 w 8733085"/>
              <a:gd name="connsiteY7" fmla="*/ 1117327 h 622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3085" h="6228969">
                <a:moveTo>
                  <a:pt x="616341" y="1117327"/>
                </a:moveTo>
                <a:lnTo>
                  <a:pt x="600266" y="8940"/>
                </a:lnTo>
                <a:lnTo>
                  <a:pt x="8730900" y="0"/>
                </a:lnTo>
                <a:cubicBezTo>
                  <a:pt x="8731628" y="1561395"/>
                  <a:pt x="8732357" y="2117850"/>
                  <a:pt x="8733085" y="3679245"/>
                </a:cubicBezTo>
                <a:cubicBezTo>
                  <a:pt x="8732357" y="4194173"/>
                  <a:pt x="8141555" y="5714041"/>
                  <a:pt x="8140827" y="6228969"/>
                </a:cubicBezTo>
                <a:lnTo>
                  <a:pt x="9525" y="6228969"/>
                </a:lnTo>
                <a:lnTo>
                  <a:pt x="0" y="1118801"/>
                </a:lnTo>
                <a:lnTo>
                  <a:pt x="616341" y="1117327"/>
                </a:lnTo>
                <a:close/>
              </a:path>
            </a:pathLst>
          </a:custGeom>
          <a:gradFill flip="none" rotWithShape="1">
            <a:gsLst>
              <a:gs pos="8000">
                <a:srgbClr val="F7C5EC">
                  <a:alpha val="40000"/>
                </a:srgbClr>
              </a:gs>
              <a:gs pos="49000">
                <a:srgbClr val="00B0F0">
                  <a:alpha val="40000"/>
                </a:srgbClr>
              </a:gs>
              <a:gs pos="72000">
                <a:schemeClr val="accent2">
                  <a:lumMod val="60000"/>
                  <a:lumOff val="40000"/>
                  <a:alpha val="40000"/>
                </a:schemeClr>
              </a:gs>
              <a:gs pos="98000">
                <a:schemeClr val="tx1">
                  <a:alpha val="80000"/>
                </a:schemeClr>
              </a:gs>
            </a:gsLst>
            <a:path path="shap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Diagonal Corners Rounded 8">
            <a:extLst>
              <a:ext uri="{FF2B5EF4-FFF2-40B4-BE49-F238E27FC236}">
                <a16:creationId xmlns:a16="http://schemas.microsoft.com/office/drawing/2014/main" id="{3A56E89B-4C14-4950-814F-C978059C0DC7}"/>
              </a:ext>
            </a:extLst>
          </p:cNvPr>
          <p:cNvSpPr/>
          <p:nvPr/>
        </p:nvSpPr>
        <p:spPr>
          <a:xfrm>
            <a:off x="790724" y="320040"/>
            <a:ext cx="5846064" cy="5040525"/>
          </a:xfrm>
          <a:prstGeom prst="round2Diag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790724" y="320040"/>
            <a:ext cx="5846064" cy="1268180"/>
          </a:xfrm>
          <a:solidFill>
            <a:schemeClr val="bg1">
              <a:alpha val="10000"/>
            </a:schemeClr>
          </a:solidFill>
        </p:spPr>
        <p:txBody>
          <a:bodyPr/>
          <a:lstStyle/>
          <a:p>
            <a:r>
              <a:rPr lang="en-US" b="1" dirty="0">
                <a:ln>
                  <a:solidFill>
                    <a:srgbClr val="FFFF00"/>
                  </a:solidFill>
                </a:ln>
                <a:solidFill>
                  <a:schemeClr val="bg1"/>
                </a:solidFill>
                <a:effectLst>
                  <a:glow rad="101600">
                    <a:schemeClr val="accent2">
                      <a:satMod val="175000"/>
                      <a:alpha val="40000"/>
                    </a:schemeClr>
                  </a:glow>
                </a:effectLst>
                <a:latin typeface="Times New Roman"/>
                <a:cs typeface="Times New Roman"/>
              </a:rPr>
              <a:t> Outline</a:t>
            </a:r>
          </a:p>
        </p:txBody>
      </p:sp>
      <p:sp>
        <p:nvSpPr>
          <p:cNvPr id="3" name="Content Placeholder 2"/>
          <p:cNvSpPr>
            <a:spLocks noGrp="1"/>
          </p:cNvSpPr>
          <p:nvPr>
            <p:ph idx="1"/>
          </p:nvPr>
        </p:nvSpPr>
        <p:spPr>
          <a:xfrm>
            <a:off x="790724" y="1582230"/>
            <a:ext cx="5846064" cy="3778335"/>
          </a:xfrm>
          <a:solidFill>
            <a:schemeClr val="bg1">
              <a:alpha val="10000"/>
            </a:schemeClr>
          </a:solidFill>
        </p:spPr>
        <p:txBody>
          <a:bodyPr>
            <a:normAutofit/>
          </a:bodyPr>
          <a:lstStyle/>
          <a:p>
            <a:r>
              <a:rPr lang="en-US" dirty="0">
                <a:ln>
                  <a:solidFill>
                    <a:srgbClr val="FFFF00"/>
                  </a:solidFill>
                </a:ln>
                <a:solidFill>
                  <a:schemeClr val="bg1"/>
                </a:solidFill>
                <a:effectLst>
                  <a:glow rad="101600">
                    <a:schemeClr val="accent2">
                      <a:satMod val="175000"/>
                      <a:alpha val="40000"/>
                    </a:schemeClr>
                  </a:glow>
                </a:effectLst>
                <a:latin typeface="Times New Roman"/>
                <a:cs typeface="Times New Roman"/>
              </a:rPr>
              <a:t>Introduction to Project</a:t>
            </a:r>
          </a:p>
          <a:p>
            <a:r>
              <a:rPr lang="en-US" dirty="0">
                <a:ln>
                  <a:solidFill>
                    <a:srgbClr val="FFFF00"/>
                  </a:solidFill>
                </a:ln>
                <a:solidFill>
                  <a:schemeClr val="bg1"/>
                </a:solidFill>
                <a:effectLst>
                  <a:glow rad="101600">
                    <a:schemeClr val="accent2">
                      <a:satMod val="175000"/>
                      <a:alpha val="40000"/>
                    </a:schemeClr>
                  </a:glow>
                </a:effectLst>
                <a:latin typeface="Times New Roman"/>
                <a:cs typeface="Times New Roman"/>
              </a:rPr>
              <a:t>Problem Formulation</a:t>
            </a:r>
          </a:p>
          <a:p>
            <a:r>
              <a:rPr lang="en-US" dirty="0">
                <a:ln>
                  <a:solidFill>
                    <a:srgbClr val="FFFF00"/>
                  </a:solidFill>
                </a:ln>
                <a:solidFill>
                  <a:schemeClr val="bg1"/>
                </a:solidFill>
                <a:effectLst>
                  <a:glow rad="101600">
                    <a:schemeClr val="accent2">
                      <a:satMod val="175000"/>
                      <a:alpha val="40000"/>
                    </a:schemeClr>
                  </a:glow>
                </a:effectLst>
                <a:latin typeface="Times New Roman"/>
                <a:cs typeface="Times New Roman"/>
              </a:rPr>
              <a:t>Objectives of the work </a:t>
            </a:r>
          </a:p>
          <a:p>
            <a:r>
              <a:rPr lang="en-US" dirty="0">
                <a:ln>
                  <a:solidFill>
                    <a:srgbClr val="FFFF00"/>
                  </a:solidFill>
                </a:ln>
                <a:solidFill>
                  <a:schemeClr val="bg1"/>
                </a:solidFill>
                <a:effectLst>
                  <a:glow rad="101600">
                    <a:schemeClr val="accent2">
                      <a:satMod val="175000"/>
                      <a:alpha val="40000"/>
                    </a:schemeClr>
                  </a:glow>
                </a:effectLst>
                <a:latin typeface="Times New Roman"/>
                <a:cs typeface="Times New Roman"/>
              </a:rPr>
              <a:t>Methodology used</a:t>
            </a:r>
          </a:p>
          <a:p>
            <a:r>
              <a:rPr lang="en-US" spc="-10" dirty="0">
                <a:ln>
                  <a:solidFill>
                    <a:srgbClr val="FFFF00"/>
                  </a:solidFill>
                </a:ln>
                <a:solidFill>
                  <a:schemeClr val="bg1"/>
                </a:solidFill>
                <a:effectLst>
                  <a:glow rad="101600">
                    <a:schemeClr val="accent2">
                      <a:satMod val="175000"/>
                      <a:alpha val="40000"/>
                    </a:schemeClr>
                  </a:glow>
                </a:effectLst>
                <a:latin typeface="Times New Roman"/>
                <a:cs typeface="Times New Roman"/>
              </a:rPr>
              <a:t>Results and Outputs</a:t>
            </a:r>
          </a:p>
          <a:p>
            <a:r>
              <a:rPr lang="en-US" spc="-10" dirty="0">
                <a:ln>
                  <a:solidFill>
                    <a:srgbClr val="FFFF00"/>
                  </a:solidFill>
                </a:ln>
                <a:solidFill>
                  <a:schemeClr val="bg1"/>
                </a:solidFill>
                <a:effectLst>
                  <a:glow rad="101600">
                    <a:schemeClr val="accent2">
                      <a:satMod val="175000"/>
                      <a:alpha val="40000"/>
                    </a:schemeClr>
                  </a:glow>
                </a:effectLst>
                <a:latin typeface="Times New Roman"/>
                <a:cs typeface="Times New Roman"/>
              </a:rPr>
              <a:t>Conclusion</a:t>
            </a:r>
            <a:endParaRPr lang="en-US" dirty="0">
              <a:ln>
                <a:solidFill>
                  <a:srgbClr val="FFFF00"/>
                </a:solidFill>
              </a:ln>
              <a:solidFill>
                <a:schemeClr val="bg1"/>
              </a:solidFill>
              <a:effectLst>
                <a:glow rad="101600">
                  <a:schemeClr val="accent2">
                    <a:satMod val="175000"/>
                    <a:alpha val="40000"/>
                  </a:schemeClr>
                </a:glow>
              </a:effectLst>
              <a:latin typeface="Times New Roman"/>
              <a:cs typeface="Times New Roman"/>
            </a:endParaRPr>
          </a:p>
          <a:p>
            <a:r>
              <a:rPr lang="en-US" dirty="0">
                <a:ln>
                  <a:solidFill>
                    <a:srgbClr val="FFFF00"/>
                  </a:solidFill>
                </a:ln>
                <a:solidFill>
                  <a:schemeClr val="bg1"/>
                </a:solidFill>
                <a:effectLst>
                  <a:glow rad="101600">
                    <a:schemeClr val="accent2">
                      <a:satMod val="175000"/>
                      <a:alpha val="40000"/>
                    </a:schemeClr>
                  </a:glow>
                </a:effectLst>
                <a:latin typeface="Times New Roman"/>
                <a:cs typeface="Times New Roman"/>
              </a:rPr>
              <a:t>References</a:t>
            </a:r>
            <a:endParaRPr lang="en-US" dirty="0">
              <a:ln>
                <a:solidFill>
                  <a:srgbClr val="FFFF00"/>
                </a:solidFill>
              </a:ln>
              <a:solidFill>
                <a:schemeClr val="bg1"/>
              </a:solidFill>
              <a:effectLst>
                <a:glow rad="101600">
                  <a:schemeClr val="accent2">
                    <a:satMod val="175000"/>
                    <a:alpha val="40000"/>
                  </a:schemeClr>
                </a:glow>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64C27A1-5BDA-4C75-8C03-3A9DF97CB643}"/>
              </a:ext>
            </a:extLst>
          </p:cNvPr>
          <p:cNvSpPr/>
          <p:nvPr/>
        </p:nvSpPr>
        <p:spPr>
          <a:xfrm>
            <a:off x="1" y="0"/>
            <a:ext cx="12191999" cy="6858000"/>
          </a:xfrm>
          <a:custGeom>
            <a:avLst/>
            <a:gdLst>
              <a:gd name="connsiteX0" fmla="*/ 0 w 8131302"/>
              <a:gd name="connsiteY0" fmla="*/ 0 h 6228969"/>
              <a:gd name="connsiteX1" fmla="*/ 8131302 w 8131302"/>
              <a:gd name="connsiteY1" fmla="*/ 0 h 6228969"/>
              <a:gd name="connsiteX2" fmla="*/ 8131302 w 8131302"/>
              <a:gd name="connsiteY2" fmla="*/ 6228969 h 6228969"/>
              <a:gd name="connsiteX3" fmla="*/ 0 w 8131302"/>
              <a:gd name="connsiteY3" fmla="*/ 6228969 h 6228969"/>
              <a:gd name="connsiteX4" fmla="*/ 0 w 8131302"/>
              <a:gd name="connsiteY4" fmla="*/ 0 h 6228969"/>
              <a:gd name="connsiteX0" fmla="*/ 0 w 8131302"/>
              <a:gd name="connsiteY0" fmla="*/ 0 h 6228969"/>
              <a:gd name="connsiteX1" fmla="*/ 877443 w 8131302"/>
              <a:gd name="connsiteY1" fmla="*/ 635 h 6228969"/>
              <a:gd name="connsiteX2" fmla="*/ 8131302 w 8131302"/>
              <a:gd name="connsiteY2" fmla="*/ 0 h 6228969"/>
              <a:gd name="connsiteX3" fmla="*/ 8131302 w 8131302"/>
              <a:gd name="connsiteY3" fmla="*/ 6228969 h 6228969"/>
              <a:gd name="connsiteX4" fmla="*/ 0 w 8131302"/>
              <a:gd name="connsiteY4" fmla="*/ 6228969 h 6228969"/>
              <a:gd name="connsiteX5" fmla="*/ 0 w 8131302"/>
              <a:gd name="connsiteY5" fmla="*/ 0 h 6228969"/>
              <a:gd name="connsiteX0" fmla="*/ 9525 w 8140827"/>
              <a:gd name="connsiteY0" fmla="*/ 0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525 w 8140827"/>
              <a:gd name="connsiteY6" fmla="*/ 0 h 6228969"/>
              <a:gd name="connsiteX0" fmla="*/ 905637 w 8140827"/>
              <a:gd name="connsiteY0" fmla="*/ 14538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05637 w 8140827"/>
              <a:gd name="connsiteY6" fmla="*/ 1453896 h 6228969"/>
              <a:gd name="connsiteX0" fmla="*/ 832485 w 8140827"/>
              <a:gd name="connsiteY0" fmla="*/ 12252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35075 h 6228969"/>
              <a:gd name="connsiteX6" fmla="*/ 832485 w 8140827"/>
              <a:gd name="connsiteY6" fmla="*/ 1225296 h 6228969"/>
              <a:gd name="connsiteX0" fmla="*/ 832485 w 8143012"/>
              <a:gd name="connsiteY0" fmla="*/ 1225296 h 6228969"/>
              <a:gd name="connsiteX1" fmla="*/ 822960 w 8143012"/>
              <a:gd name="connsiteY1" fmla="*/ 635 h 6228969"/>
              <a:gd name="connsiteX2" fmla="*/ 8140827 w 8143012"/>
              <a:gd name="connsiteY2" fmla="*/ 0 h 6228969"/>
              <a:gd name="connsiteX3" fmla="*/ 8143012 w 8143012"/>
              <a:gd name="connsiteY3" fmla="*/ 4684185 h 6228969"/>
              <a:gd name="connsiteX4" fmla="*/ 8140827 w 8143012"/>
              <a:gd name="connsiteY4" fmla="*/ 6228969 h 6228969"/>
              <a:gd name="connsiteX5" fmla="*/ 9525 w 8143012"/>
              <a:gd name="connsiteY5" fmla="*/ 6228969 h 6228969"/>
              <a:gd name="connsiteX6" fmla="*/ 0 w 8143012"/>
              <a:gd name="connsiteY6" fmla="*/ 1235075 h 6228969"/>
              <a:gd name="connsiteX7" fmla="*/ 832485 w 8143012"/>
              <a:gd name="connsiteY7" fmla="*/ 1225296 h 6228969"/>
              <a:gd name="connsiteX0" fmla="*/ 832485 w 8733085"/>
              <a:gd name="connsiteY0" fmla="*/ 1225296 h 6228969"/>
              <a:gd name="connsiteX1" fmla="*/ 822960 w 8733085"/>
              <a:gd name="connsiteY1" fmla="*/ 635 h 6228969"/>
              <a:gd name="connsiteX2" fmla="*/ 8140827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822960 w 8733085"/>
              <a:gd name="connsiteY1" fmla="*/ 635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35412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18801 h 6228969"/>
              <a:gd name="connsiteX7" fmla="*/ 616341 w 8733085"/>
              <a:gd name="connsiteY7" fmla="*/ 1117327 h 622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3085" h="6228969">
                <a:moveTo>
                  <a:pt x="616341" y="1117327"/>
                </a:moveTo>
                <a:lnTo>
                  <a:pt x="600266" y="8940"/>
                </a:lnTo>
                <a:lnTo>
                  <a:pt x="8730900" y="0"/>
                </a:lnTo>
                <a:cubicBezTo>
                  <a:pt x="8731628" y="1561395"/>
                  <a:pt x="8732357" y="2117850"/>
                  <a:pt x="8733085" y="3679245"/>
                </a:cubicBezTo>
                <a:cubicBezTo>
                  <a:pt x="8732357" y="4194173"/>
                  <a:pt x="8141555" y="5714041"/>
                  <a:pt x="8140827" y="6228969"/>
                </a:cubicBezTo>
                <a:lnTo>
                  <a:pt x="9525" y="6228969"/>
                </a:lnTo>
                <a:lnTo>
                  <a:pt x="0" y="1118801"/>
                </a:lnTo>
                <a:lnTo>
                  <a:pt x="616341" y="1117327"/>
                </a:lnTo>
                <a:close/>
              </a:path>
            </a:pathLst>
          </a:custGeom>
          <a:blipFill dpi="0" rotWithShape="1">
            <a:blip r:embed="rId2" cstate="print">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5">
            <a:extLst>
              <a:ext uri="{FF2B5EF4-FFF2-40B4-BE49-F238E27FC236}">
                <a16:creationId xmlns:a16="http://schemas.microsoft.com/office/drawing/2014/main" id="{E1923F54-BBAD-4BC9-9D79-20CE6B016541}"/>
              </a:ext>
            </a:extLst>
          </p:cNvPr>
          <p:cNvSpPr/>
          <p:nvPr/>
        </p:nvSpPr>
        <p:spPr>
          <a:xfrm>
            <a:off x="0" y="0"/>
            <a:ext cx="12191999" cy="6858000"/>
          </a:xfrm>
          <a:custGeom>
            <a:avLst/>
            <a:gdLst>
              <a:gd name="connsiteX0" fmla="*/ 0 w 8131302"/>
              <a:gd name="connsiteY0" fmla="*/ 0 h 6228969"/>
              <a:gd name="connsiteX1" fmla="*/ 8131302 w 8131302"/>
              <a:gd name="connsiteY1" fmla="*/ 0 h 6228969"/>
              <a:gd name="connsiteX2" fmla="*/ 8131302 w 8131302"/>
              <a:gd name="connsiteY2" fmla="*/ 6228969 h 6228969"/>
              <a:gd name="connsiteX3" fmla="*/ 0 w 8131302"/>
              <a:gd name="connsiteY3" fmla="*/ 6228969 h 6228969"/>
              <a:gd name="connsiteX4" fmla="*/ 0 w 8131302"/>
              <a:gd name="connsiteY4" fmla="*/ 0 h 6228969"/>
              <a:gd name="connsiteX0" fmla="*/ 0 w 8131302"/>
              <a:gd name="connsiteY0" fmla="*/ 0 h 6228969"/>
              <a:gd name="connsiteX1" fmla="*/ 877443 w 8131302"/>
              <a:gd name="connsiteY1" fmla="*/ 635 h 6228969"/>
              <a:gd name="connsiteX2" fmla="*/ 8131302 w 8131302"/>
              <a:gd name="connsiteY2" fmla="*/ 0 h 6228969"/>
              <a:gd name="connsiteX3" fmla="*/ 8131302 w 8131302"/>
              <a:gd name="connsiteY3" fmla="*/ 6228969 h 6228969"/>
              <a:gd name="connsiteX4" fmla="*/ 0 w 8131302"/>
              <a:gd name="connsiteY4" fmla="*/ 6228969 h 6228969"/>
              <a:gd name="connsiteX5" fmla="*/ 0 w 8131302"/>
              <a:gd name="connsiteY5" fmla="*/ 0 h 6228969"/>
              <a:gd name="connsiteX0" fmla="*/ 9525 w 8140827"/>
              <a:gd name="connsiteY0" fmla="*/ 0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525 w 8140827"/>
              <a:gd name="connsiteY6" fmla="*/ 0 h 6228969"/>
              <a:gd name="connsiteX0" fmla="*/ 905637 w 8140827"/>
              <a:gd name="connsiteY0" fmla="*/ 14538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05637 w 8140827"/>
              <a:gd name="connsiteY6" fmla="*/ 1453896 h 6228969"/>
              <a:gd name="connsiteX0" fmla="*/ 832485 w 8140827"/>
              <a:gd name="connsiteY0" fmla="*/ 12252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35075 h 6228969"/>
              <a:gd name="connsiteX6" fmla="*/ 832485 w 8140827"/>
              <a:gd name="connsiteY6" fmla="*/ 1225296 h 6228969"/>
              <a:gd name="connsiteX0" fmla="*/ 832485 w 8143012"/>
              <a:gd name="connsiteY0" fmla="*/ 1225296 h 6228969"/>
              <a:gd name="connsiteX1" fmla="*/ 822960 w 8143012"/>
              <a:gd name="connsiteY1" fmla="*/ 635 h 6228969"/>
              <a:gd name="connsiteX2" fmla="*/ 8140827 w 8143012"/>
              <a:gd name="connsiteY2" fmla="*/ 0 h 6228969"/>
              <a:gd name="connsiteX3" fmla="*/ 8143012 w 8143012"/>
              <a:gd name="connsiteY3" fmla="*/ 4684185 h 6228969"/>
              <a:gd name="connsiteX4" fmla="*/ 8140827 w 8143012"/>
              <a:gd name="connsiteY4" fmla="*/ 6228969 h 6228969"/>
              <a:gd name="connsiteX5" fmla="*/ 9525 w 8143012"/>
              <a:gd name="connsiteY5" fmla="*/ 6228969 h 6228969"/>
              <a:gd name="connsiteX6" fmla="*/ 0 w 8143012"/>
              <a:gd name="connsiteY6" fmla="*/ 1235075 h 6228969"/>
              <a:gd name="connsiteX7" fmla="*/ 832485 w 8143012"/>
              <a:gd name="connsiteY7" fmla="*/ 1225296 h 6228969"/>
              <a:gd name="connsiteX0" fmla="*/ 832485 w 8733085"/>
              <a:gd name="connsiteY0" fmla="*/ 1225296 h 6228969"/>
              <a:gd name="connsiteX1" fmla="*/ 822960 w 8733085"/>
              <a:gd name="connsiteY1" fmla="*/ 635 h 6228969"/>
              <a:gd name="connsiteX2" fmla="*/ 8140827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822960 w 8733085"/>
              <a:gd name="connsiteY1" fmla="*/ 635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35412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18801 h 6228969"/>
              <a:gd name="connsiteX7" fmla="*/ 616341 w 8733085"/>
              <a:gd name="connsiteY7" fmla="*/ 1117327 h 622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3085" h="6228969">
                <a:moveTo>
                  <a:pt x="616341" y="1117327"/>
                </a:moveTo>
                <a:lnTo>
                  <a:pt x="600266" y="8940"/>
                </a:lnTo>
                <a:lnTo>
                  <a:pt x="8730900" y="0"/>
                </a:lnTo>
                <a:cubicBezTo>
                  <a:pt x="8731628" y="1561395"/>
                  <a:pt x="8732357" y="2117850"/>
                  <a:pt x="8733085" y="3679245"/>
                </a:cubicBezTo>
                <a:cubicBezTo>
                  <a:pt x="8732357" y="4194173"/>
                  <a:pt x="8141555" y="5714041"/>
                  <a:pt x="8140827" y="6228969"/>
                </a:cubicBezTo>
                <a:lnTo>
                  <a:pt x="9525" y="6228969"/>
                </a:lnTo>
                <a:lnTo>
                  <a:pt x="0" y="1118801"/>
                </a:lnTo>
                <a:lnTo>
                  <a:pt x="616341" y="1117327"/>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b="1" dirty="0">
                <a:ln w="0">
                  <a:solidFill>
                    <a:srgbClr val="7030A0"/>
                  </a:solidFill>
                </a:ln>
                <a:effectLst>
                  <a:glow rad="63500">
                    <a:srgbClr val="92D050"/>
                  </a:glow>
                  <a:outerShdw blurRad="50800" dist="50800" dir="5400000" algn="ctr" rotWithShape="0">
                    <a:srgbClr val="FFFF00"/>
                  </a:outerShdw>
                </a:effectLst>
              </a:rPr>
              <a:t>Introduction to Project</a:t>
            </a:r>
          </a:p>
        </p:txBody>
      </p:sp>
      <p:sp>
        <p:nvSpPr>
          <p:cNvPr id="3" name="Content Placeholder 2"/>
          <p:cNvSpPr>
            <a:spLocks noGrp="1"/>
          </p:cNvSpPr>
          <p:nvPr>
            <p:ph idx="1"/>
          </p:nvPr>
        </p:nvSpPr>
        <p:spPr>
          <a:xfrm>
            <a:off x="838200" y="1417739"/>
            <a:ext cx="10515600" cy="4857226"/>
          </a:xfrm>
        </p:spPr>
        <p:txBody>
          <a:bodyPr>
            <a:normAutofit/>
          </a:bodyPr>
          <a:lstStyle/>
          <a:p>
            <a:r>
              <a:rPr lang="en-US" sz="2400" b="1" dirty="0">
                <a:ln w="0">
                  <a:solidFill>
                    <a:srgbClr val="7030A0"/>
                  </a:solidFill>
                </a:ln>
                <a:effectLst/>
                <a:ea typeface="Times New Roman" panose="02020603050405020304" pitchFamily="18" charset="0"/>
              </a:rPr>
              <a:t>Our project uses </a:t>
            </a:r>
            <a:r>
              <a:rPr lang="en-US" sz="2400" b="1" dirty="0" err="1">
                <a:ln w="0">
                  <a:solidFill>
                    <a:srgbClr val="7030A0"/>
                  </a:solidFill>
                </a:ln>
                <a:effectLst/>
                <a:ea typeface="Times New Roman" panose="02020603050405020304" pitchFamily="18" charset="0"/>
              </a:rPr>
              <a:t>Luhn</a:t>
            </a:r>
            <a:r>
              <a:rPr lang="en-US" sz="2400" b="1" dirty="0">
                <a:ln w="0">
                  <a:solidFill>
                    <a:srgbClr val="7030A0"/>
                  </a:solidFill>
                </a:ln>
                <a:effectLst/>
                <a:ea typeface="Times New Roman" panose="02020603050405020304" pitchFamily="18" charset="0"/>
              </a:rPr>
              <a:t> algorithm to validate a credit card and it is the first line of defense in many e-commerce sites and is used to validate a variety of identification numbers such as credit card numbers.</a:t>
            </a:r>
          </a:p>
          <a:p>
            <a:r>
              <a:rPr lang="en-US" sz="2400" b="1" dirty="0">
                <a:ln w="0">
                  <a:solidFill>
                    <a:srgbClr val="7030A0"/>
                  </a:solidFill>
                </a:ln>
                <a:ea typeface="Times New Roman" panose="02020603050405020304" pitchFamily="18" charset="0"/>
              </a:rPr>
              <a:t>M</a:t>
            </a:r>
            <a:r>
              <a:rPr lang="en-US" sz="2400" b="1" dirty="0">
                <a:ln w="0">
                  <a:solidFill>
                    <a:srgbClr val="7030A0"/>
                  </a:solidFill>
                </a:ln>
                <a:effectLst/>
                <a:ea typeface="Times New Roman" panose="02020603050405020304" pitchFamily="18" charset="0"/>
              </a:rPr>
              <a:t>any random numbers exist and at such volumes, the websites or any platform that accepts online payments cannot distinguish among these numbers and a valid credit card number easily.</a:t>
            </a:r>
          </a:p>
          <a:p>
            <a:r>
              <a:rPr lang="en-US" sz="2400" b="1" dirty="0">
                <a:ln w="0">
                  <a:solidFill>
                    <a:srgbClr val="7030A0"/>
                  </a:solidFill>
                </a:ln>
                <a:effectLst/>
                <a:ea typeface="Times New Roman" panose="02020603050405020304" pitchFamily="18" charset="0"/>
              </a:rPr>
              <a:t>Our project analyses, validates and identifies the user input of a credit card number, and deems it valid or invalid based on the input. </a:t>
            </a:r>
            <a:r>
              <a:rPr kumimoji="0" lang="en-US" sz="2400" b="1" i="0" u="none" strike="noStrike" kern="1200" cap="none" spc="0" normalizeH="0" baseline="0" noProof="0" dirty="0">
                <a:ln w="0">
                  <a:solidFill>
                    <a:srgbClr val="7030A0"/>
                  </a:solidFill>
                </a:ln>
                <a:effectLst/>
                <a:uLnTx/>
                <a:uFillTx/>
                <a:latin typeface="Calibri"/>
                <a:ea typeface="+mn-ea"/>
                <a:cs typeface="+mn-cs"/>
              </a:rPr>
              <a:t>This also makes it easier to detect fraudulently created credit cards or credit cards that are no longer active.</a:t>
            </a:r>
            <a:r>
              <a:rPr lang="en-US" sz="2400" b="1" dirty="0">
                <a:ln w="0">
                  <a:solidFill>
                    <a:srgbClr val="7030A0"/>
                  </a:solidFill>
                </a:ln>
                <a:effectLst/>
                <a:ea typeface="Times New Roman" panose="02020603050405020304" pitchFamily="18" charset="0"/>
              </a:rPr>
              <a:t> The validator is expected to be useful for many payment gateways that use credit cards as a mode of payment.</a:t>
            </a:r>
          </a:p>
          <a:p>
            <a:endParaRPr lang="en-US" sz="2400" b="1" dirty="0">
              <a:ln w="0">
                <a:solidFill>
                  <a:srgbClr val="7030A0"/>
                </a:solidFill>
              </a:ln>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mc:AlternateContent xmlns:mc="http://schemas.openxmlformats.org/markup-compatibility/2006" xmlns:p14="http://schemas.microsoft.com/office/powerpoint/2010/main">
    <mc:Choice Requires="p14">
      <p:transition spd="slow" p14:dur="2500">
        <p14:glitter dir="d"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DBC2D39-6047-480E-9983-1DC9B8052343}"/>
              </a:ext>
            </a:extLst>
          </p:cNvPr>
          <p:cNvSpPr/>
          <p:nvPr/>
        </p:nvSpPr>
        <p:spPr>
          <a:xfrm>
            <a:off x="0" y="0"/>
            <a:ext cx="12191999" cy="6858000"/>
          </a:xfrm>
          <a:custGeom>
            <a:avLst/>
            <a:gdLst>
              <a:gd name="connsiteX0" fmla="*/ 0 w 8131302"/>
              <a:gd name="connsiteY0" fmla="*/ 0 h 6228969"/>
              <a:gd name="connsiteX1" fmla="*/ 8131302 w 8131302"/>
              <a:gd name="connsiteY1" fmla="*/ 0 h 6228969"/>
              <a:gd name="connsiteX2" fmla="*/ 8131302 w 8131302"/>
              <a:gd name="connsiteY2" fmla="*/ 6228969 h 6228969"/>
              <a:gd name="connsiteX3" fmla="*/ 0 w 8131302"/>
              <a:gd name="connsiteY3" fmla="*/ 6228969 h 6228969"/>
              <a:gd name="connsiteX4" fmla="*/ 0 w 8131302"/>
              <a:gd name="connsiteY4" fmla="*/ 0 h 6228969"/>
              <a:gd name="connsiteX0" fmla="*/ 0 w 8131302"/>
              <a:gd name="connsiteY0" fmla="*/ 0 h 6228969"/>
              <a:gd name="connsiteX1" fmla="*/ 877443 w 8131302"/>
              <a:gd name="connsiteY1" fmla="*/ 635 h 6228969"/>
              <a:gd name="connsiteX2" fmla="*/ 8131302 w 8131302"/>
              <a:gd name="connsiteY2" fmla="*/ 0 h 6228969"/>
              <a:gd name="connsiteX3" fmla="*/ 8131302 w 8131302"/>
              <a:gd name="connsiteY3" fmla="*/ 6228969 h 6228969"/>
              <a:gd name="connsiteX4" fmla="*/ 0 w 8131302"/>
              <a:gd name="connsiteY4" fmla="*/ 6228969 h 6228969"/>
              <a:gd name="connsiteX5" fmla="*/ 0 w 8131302"/>
              <a:gd name="connsiteY5" fmla="*/ 0 h 6228969"/>
              <a:gd name="connsiteX0" fmla="*/ 9525 w 8140827"/>
              <a:gd name="connsiteY0" fmla="*/ 0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525 w 8140827"/>
              <a:gd name="connsiteY6" fmla="*/ 0 h 6228969"/>
              <a:gd name="connsiteX0" fmla="*/ 905637 w 8140827"/>
              <a:gd name="connsiteY0" fmla="*/ 14538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05637 w 8140827"/>
              <a:gd name="connsiteY6" fmla="*/ 1453896 h 6228969"/>
              <a:gd name="connsiteX0" fmla="*/ 832485 w 8140827"/>
              <a:gd name="connsiteY0" fmla="*/ 12252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35075 h 6228969"/>
              <a:gd name="connsiteX6" fmla="*/ 832485 w 8140827"/>
              <a:gd name="connsiteY6" fmla="*/ 1225296 h 6228969"/>
              <a:gd name="connsiteX0" fmla="*/ 832485 w 8143012"/>
              <a:gd name="connsiteY0" fmla="*/ 1225296 h 6228969"/>
              <a:gd name="connsiteX1" fmla="*/ 822960 w 8143012"/>
              <a:gd name="connsiteY1" fmla="*/ 635 h 6228969"/>
              <a:gd name="connsiteX2" fmla="*/ 8140827 w 8143012"/>
              <a:gd name="connsiteY2" fmla="*/ 0 h 6228969"/>
              <a:gd name="connsiteX3" fmla="*/ 8143012 w 8143012"/>
              <a:gd name="connsiteY3" fmla="*/ 4684185 h 6228969"/>
              <a:gd name="connsiteX4" fmla="*/ 8140827 w 8143012"/>
              <a:gd name="connsiteY4" fmla="*/ 6228969 h 6228969"/>
              <a:gd name="connsiteX5" fmla="*/ 9525 w 8143012"/>
              <a:gd name="connsiteY5" fmla="*/ 6228969 h 6228969"/>
              <a:gd name="connsiteX6" fmla="*/ 0 w 8143012"/>
              <a:gd name="connsiteY6" fmla="*/ 1235075 h 6228969"/>
              <a:gd name="connsiteX7" fmla="*/ 832485 w 8143012"/>
              <a:gd name="connsiteY7" fmla="*/ 1225296 h 6228969"/>
              <a:gd name="connsiteX0" fmla="*/ 832485 w 8733085"/>
              <a:gd name="connsiteY0" fmla="*/ 1225296 h 6228969"/>
              <a:gd name="connsiteX1" fmla="*/ 822960 w 8733085"/>
              <a:gd name="connsiteY1" fmla="*/ 635 h 6228969"/>
              <a:gd name="connsiteX2" fmla="*/ 8140827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822960 w 8733085"/>
              <a:gd name="connsiteY1" fmla="*/ 635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35412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18801 h 6228969"/>
              <a:gd name="connsiteX7" fmla="*/ 616341 w 8733085"/>
              <a:gd name="connsiteY7" fmla="*/ 1117327 h 622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3085" h="6228969">
                <a:moveTo>
                  <a:pt x="616341" y="1117327"/>
                </a:moveTo>
                <a:lnTo>
                  <a:pt x="600266" y="8940"/>
                </a:lnTo>
                <a:lnTo>
                  <a:pt x="8730900" y="0"/>
                </a:lnTo>
                <a:cubicBezTo>
                  <a:pt x="8731628" y="1561395"/>
                  <a:pt x="8732357" y="2117850"/>
                  <a:pt x="8733085" y="3679245"/>
                </a:cubicBezTo>
                <a:cubicBezTo>
                  <a:pt x="8732357" y="4194173"/>
                  <a:pt x="8141555" y="5714041"/>
                  <a:pt x="8140827" y="6228969"/>
                </a:cubicBezTo>
                <a:lnTo>
                  <a:pt x="9525" y="6228969"/>
                </a:lnTo>
                <a:lnTo>
                  <a:pt x="0" y="1118801"/>
                </a:lnTo>
                <a:lnTo>
                  <a:pt x="616341" y="1117327"/>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ontent Placeholder 2">
            <a:extLst>
              <a:ext uri="{FF2B5EF4-FFF2-40B4-BE49-F238E27FC236}">
                <a16:creationId xmlns:a16="http://schemas.microsoft.com/office/drawing/2014/main" id="{68C7BE0B-92C5-48B8-B0A9-CA44F4B48A36}"/>
              </a:ext>
            </a:extLst>
          </p:cNvPr>
          <p:cNvSpPr txBox="1">
            <a:spLocks/>
          </p:cNvSpPr>
          <p:nvPr/>
        </p:nvSpPr>
        <p:spPr>
          <a:xfrm>
            <a:off x="870202" y="1269662"/>
            <a:ext cx="10483596" cy="5588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rPr>
              <a:t>Credit cards are the most frequently used payment methods, accounting for about 48% of all online transactions.</a:t>
            </a:r>
          </a:p>
          <a:p>
            <a:pPr>
              <a:defRPr/>
            </a:pPr>
            <a:endPar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endParaRPr>
          </a:p>
          <a:p>
            <a:pPr>
              <a:defRPr/>
            </a:pPr>
            <a:endPar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endParaRPr>
          </a:p>
          <a:p>
            <a:pPr>
              <a:defRPr/>
            </a:pPr>
            <a:endPar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endParaRPr>
          </a:p>
          <a:p>
            <a:pPr>
              <a:defRPr/>
            </a:pPr>
            <a:endPar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endParaRPr>
          </a:p>
          <a:p>
            <a:pPr>
              <a:defRPr/>
            </a:pPr>
            <a:endPar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endParaRPr>
          </a:p>
          <a:p>
            <a:pPr>
              <a:defRPr/>
            </a:pPr>
            <a:endPar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endParaRPr>
          </a:p>
          <a:p>
            <a:pPr>
              <a:defRPr/>
            </a:pPr>
            <a:endPar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endParaRPr>
          </a:p>
          <a:p>
            <a:pPr>
              <a:defRPr/>
            </a:pPr>
            <a:endPar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endParaRPr>
          </a:p>
          <a:p>
            <a:pPr>
              <a:defRPr/>
            </a:pPr>
            <a:r>
              <a:rPr lang="en-US" sz="240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rPr>
              <a:t>With increasing credit card usage on the Internet, comes a dramatic increase in online frauds and also typing errors are one of the most common issues that occur when a user attempts to type his/her CC number at the payment gateways.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5" name="Picture 4">
            <a:extLst>
              <a:ext uri="{FF2B5EF4-FFF2-40B4-BE49-F238E27FC236}">
                <a16:creationId xmlns:a16="http://schemas.microsoft.com/office/drawing/2014/main" id="{DF2B714C-A27C-4DE0-A900-1286FB7E1DCE}"/>
              </a:ext>
            </a:extLst>
          </p:cNvPr>
          <p:cNvPicPr>
            <a:picLocks noChangeAspect="1"/>
          </p:cNvPicPr>
          <p:nvPr/>
        </p:nvPicPr>
        <p:blipFill rotWithShape="1">
          <a:blip r:embed="rId3">
            <a:extLst>
              <a:ext uri="{28A0092B-C50C-407E-A947-70E740481C1C}">
                <a14:useLocalDpi xmlns:a14="http://schemas.microsoft.com/office/drawing/2010/main" val="0"/>
              </a:ext>
            </a:extLst>
          </a:blip>
          <a:srcRect b="12825"/>
          <a:stretch/>
        </p:blipFill>
        <p:spPr>
          <a:xfrm>
            <a:off x="5781256" y="1753059"/>
            <a:ext cx="5453414" cy="3960071"/>
          </a:xfrm>
          <a:prstGeom prst="rect">
            <a:avLst/>
          </a:prstGeom>
        </p:spPr>
      </p:pic>
      <p:sp>
        <p:nvSpPr>
          <p:cNvPr id="7" name="Title 1">
            <a:extLst>
              <a:ext uri="{FF2B5EF4-FFF2-40B4-BE49-F238E27FC236}">
                <a16:creationId xmlns:a16="http://schemas.microsoft.com/office/drawing/2014/main" id="{FFBA47A1-BEE9-4E14-8BD2-7348E73AC712}"/>
              </a:ext>
            </a:extLst>
          </p:cNvPr>
          <p:cNvSpPr txBox="1">
            <a:spLocks/>
          </p:cNvSpPr>
          <p:nvPr/>
        </p:nvSpPr>
        <p:spPr>
          <a:xfrm>
            <a:off x="870202" y="259768"/>
            <a:ext cx="10451593" cy="10098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rPr>
              <a:t> Problem Formulation</a:t>
            </a:r>
          </a:p>
        </p:txBody>
      </p:sp>
    </p:spTree>
    <p:extLst>
      <p:ext uri="{BB962C8B-B14F-4D97-AF65-F5344CB8AC3E}">
        <p14:creationId xmlns:p14="http://schemas.microsoft.com/office/powerpoint/2010/main" val="4093034545"/>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5ECFB43-7ADF-4E3D-B8B5-A29866464F34}"/>
              </a:ext>
            </a:extLst>
          </p:cNvPr>
          <p:cNvSpPr/>
          <p:nvPr/>
        </p:nvSpPr>
        <p:spPr>
          <a:xfrm>
            <a:off x="0" y="0"/>
            <a:ext cx="12191999" cy="6867144"/>
          </a:xfrm>
          <a:custGeom>
            <a:avLst/>
            <a:gdLst>
              <a:gd name="connsiteX0" fmla="*/ 0 w 8131302"/>
              <a:gd name="connsiteY0" fmla="*/ 0 h 6228969"/>
              <a:gd name="connsiteX1" fmla="*/ 8131302 w 8131302"/>
              <a:gd name="connsiteY1" fmla="*/ 0 h 6228969"/>
              <a:gd name="connsiteX2" fmla="*/ 8131302 w 8131302"/>
              <a:gd name="connsiteY2" fmla="*/ 6228969 h 6228969"/>
              <a:gd name="connsiteX3" fmla="*/ 0 w 8131302"/>
              <a:gd name="connsiteY3" fmla="*/ 6228969 h 6228969"/>
              <a:gd name="connsiteX4" fmla="*/ 0 w 8131302"/>
              <a:gd name="connsiteY4" fmla="*/ 0 h 6228969"/>
              <a:gd name="connsiteX0" fmla="*/ 0 w 8131302"/>
              <a:gd name="connsiteY0" fmla="*/ 0 h 6228969"/>
              <a:gd name="connsiteX1" fmla="*/ 877443 w 8131302"/>
              <a:gd name="connsiteY1" fmla="*/ 635 h 6228969"/>
              <a:gd name="connsiteX2" fmla="*/ 8131302 w 8131302"/>
              <a:gd name="connsiteY2" fmla="*/ 0 h 6228969"/>
              <a:gd name="connsiteX3" fmla="*/ 8131302 w 8131302"/>
              <a:gd name="connsiteY3" fmla="*/ 6228969 h 6228969"/>
              <a:gd name="connsiteX4" fmla="*/ 0 w 8131302"/>
              <a:gd name="connsiteY4" fmla="*/ 6228969 h 6228969"/>
              <a:gd name="connsiteX5" fmla="*/ 0 w 8131302"/>
              <a:gd name="connsiteY5" fmla="*/ 0 h 6228969"/>
              <a:gd name="connsiteX0" fmla="*/ 9525 w 8140827"/>
              <a:gd name="connsiteY0" fmla="*/ 0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525 w 8140827"/>
              <a:gd name="connsiteY6" fmla="*/ 0 h 6228969"/>
              <a:gd name="connsiteX0" fmla="*/ 905637 w 8140827"/>
              <a:gd name="connsiteY0" fmla="*/ 14538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905637 w 8140827"/>
              <a:gd name="connsiteY6" fmla="*/ 1453896 h 6228969"/>
              <a:gd name="connsiteX0" fmla="*/ 832485 w 8140827"/>
              <a:gd name="connsiteY0" fmla="*/ 1225296 h 6228969"/>
              <a:gd name="connsiteX1" fmla="*/ 886968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463675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44219 h 6228969"/>
              <a:gd name="connsiteX6" fmla="*/ 832485 w 8140827"/>
              <a:gd name="connsiteY6" fmla="*/ 1225296 h 6228969"/>
              <a:gd name="connsiteX0" fmla="*/ 832485 w 8140827"/>
              <a:gd name="connsiteY0" fmla="*/ 1225296 h 6228969"/>
              <a:gd name="connsiteX1" fmla="*/ 822960 w 8140827"/>
              <a:gd name="connsiteY1" fmla="*/ 635 h 6228969"/>
              <a:gd name="connsiteX2" fmla="*/ 8140827 w 8140827"/>
              <a:gd name="connsiteY2" fmla="*/ 0 h 6228969"/>
              <a:gd name="connsiteX3" fmla="*/ 8140827 w 8140827"/>
              <a:gd name="connsiteY3" fmla="*/ 6228969 h 6228969"/>
              <a:gd name="connsiteX4" fmla="*/ 9525 w 8140827"/>
              <a:gd name="connsiteY4" fmla="*/ 6228969 h 6228969"/>
              <a:gd name="connsiteX5" fmla="*/ 0 w 8140827"/>
              <a:gd name="connsiteY5" fmla="*/ 1235075 h 6228969"/>
              <a:gd name="connsiteX6" fmla="*/ 832485 w 8140827"/>
              <a:gd name="connsiteY6" fmla="*/ 1225296 h 6228969"/>
              <a:gd name="connsiteX0" fmla="*/ 832485 w 8143012"/>
              <a:gd name="connsiteY0" fmla="*/ 1225296 h 6228969"/>
              <a:gd name="connsiteX1" fmla="*/ 822960 w 8143012"/>
              <a:gd name="connsiteY1" fmla="*/ 635 h 6228969"/>
              <a:gd name="connsiteX2" fmla="*/ 8140827 w 8143012"/>
              <a:gd name="connsiteY2" fmla="*/ 0 h 6228969"/>
              <a:gd name="connsiteX3" fmla="*/ 8143012 w 8143012"/>
              <a:gd name="connsiteY3" fmla="*/ 4684185 h 6228969"/>
              <a:gd name="connsiteX4" fmla="*/ 8140827 w 8143012"/>
              <a:gd name="connsiteY4" fmla="*/ 6228969 h 6228969"/>
              <a:gd name="connsiteX5" fmla="*/ 9525 w 8143012"/>
              <a:gd name="connsiteY5" fmla="*/ 6228969 h 6228969"/>
              <a:gd name="connsiteX6" fmla="*/ 0 w 8143012"/>
              <a:gd name="connsiteY6" fmla="*/ 1235075 h 6228969"/>
              <a:gd name="connsiteX7" fmla="*/ 832485 w 8143012"/>
              <a:gd name="connsiteY7" fmla="*/ 1225296 h 6228969"/>
              <a:gd name="connsiteX0" fmla="*/ 832485 w 8733085"/>
              <a:gd name="connsiteY0" fmla="*/ 1225296 h 6228969"/>
              <a:gd name="connsiteX1" fmla="*/ 822960 w 8733085"/>
              <a:gd name="connsiteY1" fmla="*/ 635 h 6228969"/>
              <a:gd name="connsiteX2" fmla="*/ 8140827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822960 w 8733085"/>
              <a:gd name="connsiteY1" fmla="*/ 635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832485 w 8733085"/>
              <a:gd name="connsiteY0" fmla="*/ 1225296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832485 w 8733085"/>
              <a:gd name="connsiteY7" fmla="*/ 1225296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235075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35412 h 6228969"/>
              <a:gd name="connsiteX7" fmla="*/ 616341 w 8733085"/>
              <a:gd name="connsiteY7" fmla="*/ 1117327 h 6228969"/>
              <a:gd name="connsiteX0" fmla="*/ 616341 w 8733085"/>
              <a:gd name="connsiteY0" fmla="*/ 1117327 h 6228969"/>
              <a:gd name="connsiteX1" fmla="*/ 600266 w 8733085"/>
              <a:gd name="connsiteY1" fmla="*/ 8940 h 6228969"/>
              <a:gd name="connsiteX2" fmla="*/ 8730900 w 8733085"/>
              <a:gd name="connsiteY2" fmla="*/ 0 h 6228969"/>
              <a:gd name="connsiteX3" fmla="*/ 8733085 w 8733085"/>
              <a:gd name="connsiteY3" fmla="*/ 3679245 h 6228969"/>
              <a:gd name="connsiteX4" fmla="*/ 8140827 w 8733085"/>
              <a:gd name="connsiteY4" fmla="*/ 6228969 h 6228969"/>
              <a:gd name="connsiteX5" fmla="*/ 9525 w 8733085"/>
              <a:gd name="connsiteY5" fmla="*/ 6228969 h 6228969"/>
              <a:gd name="connsiteX6" fmla="*/ 0 w 8733085"/>
              <a:gd name="connsiteY6" fmla="*/ 1118801 h 6228969"/>
              <a:gd name="connsiteX7" fmla="*/ 616341 w 8733085"/>
              <a:gd name="connsiteY7" fmla="*/ 1117327 h 622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3085" h="6228969">
                <a:moveTo>
                  <a:pt x="616341" y="1117327"/>
                </a:moveTo>
                <a:lnTo>
                  <a:pt x="600266" y="8940"/>
                </a:lnTo>
                <a:lnTo>
                  <a:pt x="8730900" y="0"/>
                </a:lnTo>
                <a:cubicBezTo>
                  <a:pt x="8731628" y="1561395"/>
                  <a:pt x="8732357" y="2117850"/>
                  <a:pt x="8733085" y="3679245"/>
                </a:cubicBezTo>
                <a:cubicBezTo>
                  <a:pt x="8732357" y="4194173"/>
                  <a:pt x="8141555" y="5714041"/>
                  <a:pt x="8140827" y="6228969"/>
                </a:cubicBezTo>
                <a:lnTo>
                  <a:pt x="9525" y="6228969"/>
                </a:lnTo>
                <a:lnTo>
                  <a:pt x="0" y="1118801"/>
                </a:lnTo>
                <a:lnTo>
                  <a:pt x="616341" y="1117327"/>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65125"/>
            <a:ext cx="10515600" cy="1325563"/>
          </a:xfrm>
        </p:spPr>
        <p:txBody>
          <a:bodyPr/>
          <a:lstStyle/>
          <a:p>
            <a:r>
              <a:rPr lang="en-US"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rPr>
              <a:t> Problem Formulation</a:t>
            </a:r>
          </a:p>
        </p:txBody>
      </p:sp>
      <p:sp>
        <p:nvSpPr>
          <p:cNvPr id="3" name="Content Placeholder 2"/>
          <p:cNvSpPr>
            <a:spLocks noGrp="1"/>
          </p:cNvSpPr>
          <p:nvPr>
            <p:ph idx="1"/>
          </p:nvPr>
        </p:nvSpPr>
        <p:spPr>
          <a:xfrm>
            <a:off x="838200" y="1690689"/>
            <a:ext cx="10515600" cy="3493960"/>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uLnTx/>
                <a:uFillTx/>
                <a:latin typeface="Calibri"/>
                <a:ea typeface="+mn-ea"/>
                <a:cs typeface="+mn-cs"/>
              </a:rPr>
              <a:t>It is important to keep in mind that whenever fraudulent or stolen cards are used, the merchant loses, credit card companies are generally not affected and neither the card holder.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uLnTx/>
                <a:uFillTx/>
                <a:latin typeface="Calibri"/>
                <a:ea typeface="+mn-ea"/>
                <a:cs typeface="+mn-cs"/>
              </a:rPr>
              <a:t>If too many fraudulent transactions occur, merchant may incur higher processing fees, expensive chargebacks, or even losing their merchant account and their ability to do business.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uLnTx/>
                <a:uFillTx/>
                <a:latin typeface="Calibri"/>
                <a:ea typeface="+mn-ea"/>
                <a:cs typeface="+mn-cs"/>
              </a:rPr>
              <a:t>Merchants can mitigate these risks with the help of a little automation, and we can help them! Simply use our Credit Card Validator tool and our tool will help them to combat fraud and maximize the sales with low processing fees.</a:t>
            </a:r>
            <a:endParaRPr lang="en-US" dirty="0">
              <a:ln w="6350">
                <a:solidFill>
                  <a:schemeClr val="accent2">
                    <a:alpha val="80000"/>
                  </a:schemeClr>
                </a:solidFill>
                <a:prstDash val="sysDash"/>
              </a:ln>
              <a:solidFill>
                <a:schemeClr val="accent2">
                  <a:lumMod val="60000"/>
                  <a:lumOff val="40000"/>
                </a:schemeClr>
              </a:solidFill>
              <a:effectLst>
                <a:glow rad="279400">
                  <a:schemeClr val="tx1"/>
                </a:glow>
                <a:outerShdw blurRad="50800" dist="50800" dir="5400000" algn="ctr" rotWithShape="0">
                  <a:schemeClr val="bg1"/>
                </a:outerShdw>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959814146"/>
      </p:ext>
    </p:extLst>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To develop a credit card validator that can help to validate bulk credit cards for card network companies as well as validate single input credit cards entered by users at payment gateways for merchants accepting credit card as payment mode.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id="{B0F5E5D5-4BF0-4C9E-80BC-E2CF339AA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609" y="3429000"/>
            <a:ext cx="3272589" cy="1905802"/>
          </a:xfrm>
          <a:prstGeom prst="rect">
            <a:avLst/>
          </a:prstGeom>
        </p:spPr>
      </p:pic>
    </p:spTree>
    <p:extLst>
      <p:ext uri="{BB962C8B-B14F-4D97-AF65-F5344CB8AC3E}">
        <p14:creationId xmlns:p14="http://schemas.microsoft.com/office/powerpoint/2010/main" val="474965306"/>
      </p:ext>
    </p:extLst>
  </p:cSld>
  <p:clrMapOvr>
    <a:masterClrMapping/>
  </p:clrMapOvr>
  <mc:AlternateContent xmlns:mc="http://schemas.openxmlformats.org/markup-compatibility/2006" xmlns:p14="http://schemas.microsoft.com/office/powerpoint/2010/main">
    <mc:Choice Requires="p14">
      <p:transition spd="slow" p14:dur="2000">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r>
              <a:rPr lang="en-US" sz="2400" dirty="0"/>
              <a:t>A menu driven program helps the user to</a:t>
            </a:r>
            <a:br>
              <a:rPr lang="en-US" sz="2400" dirty="0"/>
            </a:br>
            <a:r>
              <a:rPr lang="en-US" sz="2400" dirty="0"/>
              <a:t>choose between bulk validation using</a:t>
            </a:r>
            <a:br>
              <a:rPr lang="en-US" sz="2400" dirty="0"/>
            </a:br>
            <a:r>
              <a:rPr lang="en-US" sz="2400" dirty="0"/>
              <a:t>manual input or txt file and also by a single</a:t>
            </a:r>
            <a:br>
              <a:rPr lang="en-US" sz="2400" dirty="0"/>
            </a:br>
            <a:r>
              <a:rPr lang="en-US" sz="2400" dirty="0"/>
              <a:t>one time manual input.</a:t>
            </a:r>
          </a:p>
          <a:p>
            <a:r>
              <a:rPr lang="en-US" sz="2400" dirty="0"/>
              <a:t>User also gets choice to exit the program</a:t>
            </a:r>
            <a:br>
              <a:rPr lang="en-US" sz="2400" dirty="0"/>
            </a:br>
            <a:r>
              <a:rPr lang="en-US" sz="2400" dirty="0"/>
              <a:t>whenever he/she wants.</a:t>
            </a:r>
          </a:p>
          <a:p>
            <a:r>
              <a:rPr lang="en-US" sz="2400" dirty="0"/>
              <a:t>File handling has been used to handle bulk</a:t>
            </a:r>
            <a:br>
              <a:rPr lang="en-US" sz="2400" dirty="0"/>
            </a:br>
            <a:r>
              <a:rPr lang="en-US" sz="2400" dirty="0"/>
              <a:t>inputs through txt files, saving the time by</a:t>
            </a:r>
            <a:br>
              <a:rPr lang="en-US" sz="2400" dirty="0"/>
            </a:br>
            <a:r>
              <a:rPr lang="en-US" sz="2400" dirty="0"/>
              <a:t>not taking input manually. It is useful for</a:t>
            </a:r>
            <a:br>
              <a:rPr lang="en-US" sz="2400" dirty="0"/>
            </a:br>
            <a:r>
              <a:rPr lang="en-US" sz="2400" dirty="0"/>
              <a:t>card network companies to keep their</a:t>
            </a:r>
            <a:br>
              <a:rPr lang="en-US" sz="2400" dirty="0"/>
            </a:br>
            <a:r>
              <a:rPr lang="en-US" sz="2400" dirty="0"/>
              <a:t>databases updated about all fake credit</a:t>
            </a:r>
            <a:br>
              <a:rPr lang="en-US" sz="2400" dirty="0"/>
            </a:br>
            <a:r>
              <a:rPr lang="en-US" sz="2400" dirty="0"/>
              <a:t>cards.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10" name="Picture 9">
            <a:extLst>
              <a:ext uri="{FF2B5EF4-FFF2-40B4-BE49-F238E27FC236}">
                <a16:creationId xmlns:a16="http://schemas.microsoft.com/office/drawing/2014/main" id="{3AA1F7D5-9439-4B7A-A0AE-612431ECB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727" y="136525"/>
            <a:ext cx="4625829" cy="6664799"/>
          </a:xfrm>
          <a:prstGeom prst="rect">
            <a:avLst/>
          </a:prstGeom>
        </p:spPr>
      </p:pic>
    </p:spTree>
    <p:extLst>
      <p:ext uri="{BB962C8B-B14F-4D97-AF65-F5344CB8AC3E}">
        <p14:creationId xmlns:p14="http://schemas.microsoft.com/office/powerpoint/2010/main" val="228524012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t>Methodology used</a:t>
            </a:r>
          </a:p>
        </p:txBody>
      </p:sp>
      <p:sp>
        <p:nvSpPr>
          <p:cNvPr id="3" name="Content Placeholder 2"/>
          <p:cNvSpPr>
            <a:spLocks noGrp="1"/>
          </p:cNvSpPr>
          <p:nvPr>
            <p:ph idx="1"/>
          </p:nvPr>
        </p:nvSpPr>
        <p:spPr>
          <a:xfrm>
            <a:off x="4686372" y="2043255"/>
            <a:ext cx="7049826" cy="4313095"/>
          </a:xfrm>
        </p:spPr>
        <p:txBody>
          <a:bodyPr>
            <a:normAutofit/>
          </a:bodyPr>
          <a:lstStyle/>
          <a:p>
            <a:r>
              <a:rPr lang="en-US" sz="2400" dirty="0"/>
              <a:t>Apart from the validation process, our validator also identifies the card network (E.g. American Express or Visa, etc.)</a:t>
            </a:r>
          </a:p>
          <a:p>
            <a:r>
              <a:rPr lang="en-US" sz="2400" dirty="0"/>
              <a:t>The first digit on the credit card number from leftmost side helps to identify the network provider</a:t>
            </a:r>
            <a:br>
              <a:rPr lang="en-US" sz="2400" dirty="0"/>
            </a:br>
            <a:r>
              <a:rPr lang="en-US" sz="2400" dirty="0"/>
              <a:t>(E.g. 5486 </a:t>
            </a:r>
            <a:r>
              <a:rPr lang="en-US" sz="2400" dirty="0" err="1"/>
              <a:t>xxxx</a:t>
            </a:r>
            <a:r>
              <a:rPr lang="en-US" sz="2400" dirty="0"/>
              <a:t> </a:t>
            </a:r>
            <a:r>
              <a:rPr lang="en-US" sz="2400" dirty="0" err="1"/>
              <a:t>xxxx</a:t>
            </a:r>
            <a:r>
              <a:rPr lang="en-US" sz="2400" dirty="0"/>
              <a:t> 2973)</a:t>
            </a:r>
            <a:br>
              <a:rPr lang="en-US" sz="2400" dirty="0"/>
            </a:br>
            <a:br>
              <a:rPr lang="en-US" sz="2400" dirty="0"/>
            </a:br>
            <a:r>
              <a:rPr lang="en-US" sz="2400" dirty="0"/>
              <a:t>             5 stands for MasterCard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11" name="Picture 10">
            <a:extLst>
              <a:ext uri="{FF2B5EF4-FFF2-40B4-BE49-F238E27FC236}">
                <a16:creationId xmlns:a16="http://schemas.microsoft.com/office/drawing/2014/main" id="{B91F3FF2-6322-4463-83AD-C252F2763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380"/>
            <a:ext cx="4686372" cy="5566095"/>
          </a:xfrm>
          <a:prstGeom prst="rect">
            <a:avLst/>
          </a:prstGeom>
        </p:spPr>
      </p:pic>
      <p:cxnSp>
        <p:nvCxnSpPr>
          <p:cNvPr id="13" name="Straight Arrow Connector 12">
            <a:extLst>
              <a:ext uri="{FF2B5EF4-FFF2-40B4-BE49-F238E27FC236}">
                <a16:creationId xmlns:a16="http://schemas.microsoft.com/office/drawing/2014/main" id="{A073F64D-74ED-40B7-BF56-F0E4942E8070}"/>
              </a:ext>
            </a:extLst>
          </p:cNvPr>
          <p:cNvCxnSpPr/>
          <p:nvPr/>
        </p:nvCxnSpPr>
        <p:spPr>
          <a:xfrm>
            <a:off x="5696125" y="4199802"/>
            <a:ext cx="243280" cy="3355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6874326"/>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681358" y="2370137"/>
            <a:ext cx="10515600" cy="2950510"/>
          </a:xfrm>
        </p:spPr>
        <p:txBody>
          <a:bodyPr>
            <a:normAutofit/>
          </a:bodyPr>
          <a:lstStyle/>
          <a:p>
            <a:pPr marL="0" indent="0">
              <a:buNone/>
            </a:pPr>
            <a:r>
              <a:rPr lang="en-US" sz="2000" dirty="0"/>
              <a:t>After pressing enter, it redirects to main menu.</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 choose option 1.</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5">
            <a:extLst>
              <a:ext uri="{FF2B5EF4-FFF2-40B4-BE49-F238E27FC236}">
                <a16:creationId xmlns:a16="http://schemas.microsoft.com/office/drawing/2014/main" id="{C7580EC4-F91E-4031-81D3-D8AE19903410}"/>
              </a:ext>
            </a:extLst>
          </p:cNvPr>
          <p:cNvPicPr>
            <a:picLocks noChangeAspect="1"/>
          </p:cNvPicPr>
          <p:nvPr/>
        </p:nvPicPr>
        <p:blipFill>
          <a:blip r:embed="rId2"/>
          <a:stretch>
            <a:fillRect/>
          </a:stretch>
        </p:blipFill>
        <p:spPr>
          <a:xfrm>
            <a:off x="681358" y="1537353"/>
            <a:ext cx="10748609" cy="828264"/>
          </a:xfrm>
          <a:prstGeom prst="rect">
            <a:avLst/>
          </a:prstGeom>
        </p:spPr>
      </p:pic>
      <p:pic>
        <p:nvPicPr>
          <p:cNvPr id="8" name="Picture 7">
            <a:extLst>
              <a:ext uri="{FF2B5EF4-FFF2-40B4-BE49-F238E27FC236}">
                <a16:creationId xmlns:a16="http://schemas.microsoft.com/office/drawing/2014/main" id="{47B14D53-9BF2-499D-8487-C801FE7536BF}"/>
              </a:ext>
            </a:extLst>
          </p:cNvPr>
          <p:cNvPicPr>
            <a:picLocks noChangeAspect="1"/>
          </p:cNvPicPr>
          <p:nvPr/>
        </p:nvPicPr>
        <p:blipFill>
          <a:blip r:embed="rId3"/>
          <a:stretch>
            <a:fillRect/>
          </a:stretch>
        </p:blipFill>
        <p:spPr>
          <a:xfrm>
            <a:off x="681358" y="3271260"/>
            <a:ext cx="4388808" cy="1475882"/>
          </a:xfrm>
          <a:prstGeom prst="rect">
            <a:avLst/>
          </a:prstGeom>
        </p:spPr>
      </p:pic>
    </p:spTree>
    <p:extLst>
      <p:ext uri="{BB962C8B-B14F-4D97-AF65-F5344CB8AC3E}">
        <p14:creationId xmlns:p14="http://schemas.microsoft.com/office/powerpoint/2010/main" val="4003662714"/>
      </p:ext>
    </p:extLst>
  </p:cSld>
  <p:clrMapOvr>
    <a:masterClrMapping/>
  </p:clrMapOvr>
  <p:transition spd="slow">
    <p:cove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6414</TotalTime>
  <Words>808</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 Outline</vt:lpstr>
      <vt:lpstr>Introduction to Project</vt:lpstr>
      <vt:lpstr>PowerPoint Presentation</vt:lpstr>
      <vt:lpstr> Problem Formulation</vt:lpstr>
      <vt:lpstr>Objectives</vt:lpstr>
      <vt:lpstr>Methodology used</vt:lpstr>
      <vt:lpstr>Methodology used</vt:lpstr>
      <vt:lpstr>Results and Outputs</vt:lpstr>
      <vt:lpstr>Results and Outputs</vt:lpstr>
      <vt:lpstr>Results and Outputs</vt:lpstr>
      <vt:lpstr>Results and Outputs</vt:lpstr>
      <vt:lpstr>Results and Outputs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Shreyansh Dwivedi</cp:lastModifiedBy>
  <cp:revision>512</cp:revision>
  <dcterms:created xsi:type="dcterms:W3CDTF">2019-01-09T10:33:58Z</dcterms:created>
  <dcterms:modified xsi:type="dcterms:W3CDTF">2021-07-27T08:49:32Z</dcterms:modified>
</cp:coreProperties>
</file>