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73" r:id="rId9"/>
    <p:sldId id="263" r:id="rId10"/>
    <p:sldId id="264" r:id="rId11"/>
    <p:sldId id="265" r:id="rId12"/>
    <p:sldId id="266" r:id="rId13"/>
    <p:sldId id="267" r:id="rId14"/>
    <p:sldId id="268" r:id="rId15"/>
    <p:sldId id="269" r:id="rId16"/>
    <p:sldId id="270" r:id="rId17"/>
    <p:sldId id="271" r:id="rId18"/>
    <p:sldId id="272" r:id="rId19"/>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916968-6316-4CB3-B545-4239B355BFF1}">
  <a:tblStyle styleId="{D3916968-6316-4CB3-B545-4239B355BFF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3" d="100"/>
          <a:sy n="53" d="100"/>
        </p:scale>
        <p:origin x="682" y="24"/>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a:endParaRPr/>
          </a:p>
        </p:txBody>
      </p:sp>
      <p:sp>
        <p:nvSpPr>
          <p:cNvPr id="22" name="Google Shape;22;p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g"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9.xml" /><Relationship Id="rId1" Type="http://schemas.openxmlformats.org/officeDocument/2006/relationships/slideLayout" Target="../slideLayouts/slideLayout1.xml" /><Relationship Id="rId4" Type="http://schemas.openxmlformats.org/officeDocument/2006/relationships/image" Target="../media/image7.png"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16237" y="2114627"/>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6000" b="1" dirty="0">
                  <a:solidFill>
                    <a:schemeClr val="accent4"/>
                  </a:solidFill>
                  <a:latin typeface="Calibri"/>
                  <a:ea typeface="Calibri"/>
                  <a:cs typeface="Calibri"/>
                  <a:sym typeface="Calibri"/>
                </a:rPr>
                <a:t>PEROVSKITE</a:t>
              </a:r>
              <a:endParaRPr sz="6000" b="1" i="0" u="none" strike="noStrike" cap="none" dirty="0">
                <a:solidFill>
                  <a:schemeClr val="accent4"/>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 name="Google Shape;93;p13"/>
          <p:cNvSpPr txBox="1"/>
          <p:nvPr/>
        </p:nvSpPr>
        <p:spPr>
          <a:xfrm>
            <a:off x="-19844" y="700335"/>
            <a:ext cx="11277600"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2F5496"/>
                </a:solidFill>
                <a:latin typeface="Times New Roman"/>
                <a:cs typeface="Times New Roman"/>
                <a:sym typeface="Times New Roman"/>
              </a:rPr>
              <a:t>INDIAN INSTITUTE OF ENGINEERING SCIENCE AND TECHNOLOGY, SHIBPUR</a:t>
            </a:r>
            <a:endParaRPr b="1" dirty="0"/>
          </a:p>
        </p:txBody>
      </p:sp>
      <p:sp>
        <p:nvSpPr>
          <p:cNvPr id="95" name="Google Shape;95;p13"/>
          <p:cNvSpPr/>
          <p:nvPr/>
        </p:nvSpPr>
        <p:spPr>
          <a:xfrm>
            <a:off x="-19844" y="4221851"/>
            <a:ext cx="3677445" cy="667637"/>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PRESENTED BY</a:t>
            </a:r>
            <a:endParaRPr sz="1800" dirty="0">
              <a:solidFill>
                <a:schemeClr val="lt1"/>
              </a:solidFill>
              <a:latin typeface="Calibri"/>
              <a:ea typeface="Calibri"/>
              <a:cs typeface="Calibri"/>
              <a:sym typeface="Calibri"/>
            </a:endParaRPr>
          </a:p>
        </p:txBody>
      </p:sp>
      <p:grpSp>
        <p:nvGrpSpPr>
          <p:cNvPr id="97" name="Google Shape;97;p13"/>
          <p:cNvGrpSpPr/>
          <p:nvPr/>
        </p:nvGrpSpPr>
        <p:grpSpPr>
          <a:xfrm>
            <a:off x="15247247" y="4245779"/>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GUIDED BY</a:t>
              </a:r>
              <a:endParaRPr sz="1800" dirty="0">
                <a:solidFill>
                  <a:schemeClr val="lt1"/>
                </a:solidFill>
                <a:latin typeface="Calibri"/>
                <a:ea typeface="Calibri"/>
                <a:cs typeface="Calibri"/>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175552" y="4969237"/>
            <a:ext cx="4419600" cy="1661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ANKIT KUMAR [2021MMB013]</a:t>
            </a:r>
          </a:p>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2</a:t>
            </a:r>
            <a:r>
              <a:rPr lang="en-US" sz="2800" b="1" baseline="30000" dirty="0">
                <a:solidFill>
                  <a:schemeClr val="dk1"/>
                </a:solidFill>
                <a:latin typeface="Calibri"/>
                <a:ea typeface="Calibri"/>
                <a:cs typeface="Calibri"/>
                <a:sym typeface="Calibri"/>
              </a:rPr>
              <a:t>ND</a:t>
            </a:r>
            <a:r>
              <a:rPr lang="en-US" sz="2800" b="1" dirty="0">
                <a:solidFill>
                  <a:schemeClr val="dk1"/>
                </a:solidFill>
                <a:latin typeface="Calibri"/>
                <a:ea typeface="Calibri"/>
                <a:cs typeface="Calibri"/>
                <a:sym typeface="Calibri"/>
              </a:rPr>
              <a:t> YEAR [3</a:t>
            </a:r>
            <a:r>
              <a:rPr lang="en-US" sz="2800" b="1" baseline="30000" dirty="0">
                <a:solidFill>
                  <a:schemeClr val="dk1"/>
                </a:solidFill>
                <a:latin typeface="Calibri"/>
                <a:ea typeface="Calibri"/>
                <a:cs typeface="Calibri"/>
                <a:sym typeface="Calibri"/>
              </a:rPr>
              <a:t>RD</a:t>
            </a:r>
            <a:r>
              <a:rPr lang="en-US" sz="2800" b="1" dirty="0">
                <a:solidFill>
                  <a:schemeClr val="dk1"/>
                </a:solidFill>
                <a:latin typeface="Calibri"/>
                <a:ea typeface="Calibri"/>
                <a:cs typeface="Calibri"/>
                <a:sym typeface="Calibri"/>
              </a:rPr>
              <a:t> SEMESTER]</a:t>
            </a:r>
            <a:endParaRPr sz="2800" b="1"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1" name="Google Shape;101;p13"/>
          <p:cNvSpPr txBox="1"/>
          <p:nvPr/>
        </p:nvSpPr>
        <p:spPr>
          <a:xfrm>
            <a:off x="15352710" y="5056000"/>
            <a:ext cx="365760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t>DR. AVISHEK KUMAR</a:t>
            </a:r>
            <a:endParaRPr sz="2400" b="1" dirty="0"/>
          </a:p>
        </p:txBody>
      </p:sp>
      <p:grpSp>
        <p:nvGrpSpPr>
          <p:cNvPr id="103" name="Google Shape;103;p13"/>
          <p:cNvGrpSpPr/>
          <p:nvPr/>
        </p:nvGrpSpPr>
        <p:grpSpPr>
          <a:xfrm>
            <a:off x="16237" y="9568581"/>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0" name="Google Shape;110;p13"/>
          <p:cNvSpPr txBox="1"/>
          <p:nvPr/>
        </p:nvSpPr>
        <p:spPr>
          <a:xfrm>
            <a:off x="-19844" y="9770717"/>
            <a:ext cx="12404363"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METALLURGY AND MATERIALS ENGINEERING</a:t>
            </a:r>
            <a:endParaRPr b="1" dirty="0"/>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a:solidFill>
                <a:schemeClr val="lt1"/>
              </a:solidFill>
            </a:endParaRPr>
          </a:p>
        </p:txBody>
      </p:sp>
      <p:pic>
        <p:nvPicPr>
          <p:cNvPr id="5" name="Picture 4">
            <a:extLst>
              <a:ext uri="{FF2B5EF4-FFF2-40B4-BE49-F238E27FC236}">
                <a16:creationId xmlns:a16="http://schemas.microsoft.com/office/drawing/2014/main" id="{B1732124-DB0E-86ED-D566-BE985659D7DA}"/>
              </a:ext>
            </a:extLst>
          </p:cNvPr>
          <p:cNvPicPr>
            <a:picLocks noChangeAspect="1"/>
          </p:cNvPicPr>
          <p:nvPr/>
        </p:nvPicPr>
        <p:blipFill>
          <a:blip r:embed="rId3"/>
          <a:stretch>
            <a:fillRect/>
          </a:stretch>
        </p:blipFill>
        <p:spPr>
          <a:xfrm>
            <a:off x="15000428" y="462515"/>
            <a:ext cx="4072168" cy="3094268"/>
          </a:xfrm>
          <a:prstGeom prst="rect">
            <a:avLst/>
          </a:prstGeom>
        </p:spPr>
      </p:pic>
      <p:pic>
        <p:nvPicPr>
          <p:cNvPr id="7" name="Picture 6">
            <a:extLst>
              <a:ext uri="{FF2B5EF4-FFF2-40B4-BE49-F238E27FC236}">
                <a16:creationId xmlns:a16="http://schemas.microsoft.com/office/drawing/2014/main" id="{2DBB01FE-77EB-130C-F0A4-CF3F2EC31107}"/>
              </a:ext>
            </a:extLst>
          </p:cNvPr>
          <p:cNvPicPr>
            <a:picLocks noChangeAspect="1"/>
          </p:cNvPicPr>
          <p:nvPr/>
        </p:nvPicPr>
        <p:blipFill>
          <a:blip r:embed="rId4"/>
          <a:stretch>
            <a:fillRect/>
          </a:stretch>
        </p:blipFill>
        <p:spPr>
          <a:xfrm>
            <a:off x="5440680" y="3703320"/>
            <a:ext cx="8031480" cy="4953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a:solidFill>
                <a:schemeClr val="lt1"/>
              </a:solidFill>
            </a:endParaRPr>
          </a:p>
        </p:txBody>
      </p:sp>
      <p:grpSp>
        <p:nvGrpSpPr>
          <p:cNvPr id="239" name="Google Shape;239;p21"/>
          <p:cNvGrpSpPr/>
          <p:nvPr/>
        </p:nvGrpSpPr>
        <p:grpSpPr>
          <a:xfrm>
            <a:off x="-2" y="9568581"/>
            <a:ext cx="19010314" cy="1112119"/>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4" name="Google Shape;244;p21"/>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246" name="Google Shape;246;p21"/>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dirty="0">
                <a:solidFill>
                  <a:schemeClr val="lt1"/>
                </a:solidFill>
                <a:latin typeface="Calibri"/>
                <a:ea typeface="Calibri"/>
                <a:cs typeface="Calibri"/>
                <a:sym typeface="Calibri"/>
              </a:rPr>
              <a:t>10</a:t>
            </a:r>
            <a:endParaRPr sz="2800" dirty="0">
              <a:solidFill>
                <a:schemeClr val="lt1"/>
              </a:solidFill>
              <a:latin typeface="Calibri"/>
              <a:ea typeface="Calibri"/>
              <a:cs typeface="Calibri"/>
              <a:sym typeface="Calibri"/>
            </a:endParaRPr>
          </a:p>
        </p:txBody>
      </p:sp>
      <p:grpSp>
        <p:nvGrpSpPr>
          <p:cNvPr id="247" name="Google Shape;247;p21"/>
          <p:cNvGrpSpPr/>
          <p:nvPr/>
        </p:nvGrpSpPr>
        <p:grpSpPr>
          <a:xfrm>
            <a:off x="-26281" y="774700"/>
            <a:ext cx="15071695"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APPLICATIONS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0" name="Google Shape;250;p21"/>
          <p:cNvSpPr txBox="1"/>
          <p:nvPr/>
        </p:nvSpPr>
        <p:spPr>
          <a:xfrm>
            <a:off x="202224" y="1624888"/>
            <a:ext cx="15544800" cy="8115002"/>
          </a:xfrm>
          <a:prstGeom prst="rect">
            <a:avLst/>
          </a:prstGeom>
          <a:noFill/>
          <a:ln>
            <a:noFill/>
          </a:ln>
        </p:spPr>
        <p:txBody>
          <a:bodyPr spcFirstLastPara="1" wrap="square" lIns="91425" tIns="45700" rIns="91425" bIns="45700" anchor="t" anchorCtr="0">
            <a:spAutoFit/>
          </a:bodyPr>
          <a:lstStyle/>
          <a:p>
            <a:pPr>
              <a:buClr>
                <a:schemeClr val="dk1"/>
              </a:buClr>
              <a:buSzPts val="3600"/>
            </a:pPr>
            <a:r>
              <a:rPr lang="en-IN" sz="4000" b="1" dirty="0">
                <a:effectLst/>
                <a:latin typeface="Calibri" panose="020F0502020204030204" pitchFamily="34" charset="0"/>
                <a:ea typeface="Calibri" panose="020F0502020204030204" pitchFamily="34" charset="0"/>
                <a:cs typeface="Times New Roman" panose="02020603050405020304" pitchFamily="18" charset="0"/>
              </a:rPr>
              <a:t>1. </a:t>
            </a:r>
            <a:r>
              <a:rPr lang="en-IN" sz="4000" b="1" u="sng" dirty="0">
                <a:effectLst/>
                <a:latin typeface="Calibri" panose="020F0502020204030204" pitchFamily="34" charset="0"/>
                <a:ea typeface="Calibri" panose="020F0502020204030204" pitchFamily="34" charset="0"/>
                <a:cs typeface="Times New Roman" panose="02020603050405020304" pitchFamily="18" charset="0"/>
              </a:rPr>
              <a:t>LED</a:t>
            </a:r>
            <a:endParaRPr lang="en-IN" sz="4000" b="1" dirty="0">
              <a:effectLst/>
              <a:latin typeface="Calibri" panose="020F0502020204030204" pitchFamily="34" charset="0"/>
              <a:ea typeface="Calibri" panose="020F0502020204030204" pitchFamily="34" charset="0"/>
              <a:cs typeface="Times New Roman" panose="02020603050405020304" pitchFamily="18" charset="0"/>
            </a:endParaRPr>
          </a:p>
          <a:p>
            <a:pPr algn="just">
              <a:buClr>
                <a:schemeClr val="dk1"/>
              </a:buClr>
              <a:buSzPts val="3600"/>
            </a:pPr>
            <a:r>
              <a:rPr lang="en-IN" sz="4000" b="1" dirty="0">
                <a:effectLst/>
                <a:latin typeface="Calibri" panose="020F0502020204030204" pitchFamily="34" charset="0"/>
                <a:ea typeface="Calibri" panose="020F0502020204030204" pitchFamily="34" charset="0"/>
                <a:cs typeface="Times New Roman" panose="02020603050405020304" pitchFamily="18" charset="0"/>
              </a:rPr>
              <a:t>Light Emitting Diode (LED): </a:t>
            </a:r>
            <a:r>
              <a:rPr lang="en-IN" sz="4000" dirty="0">
                <a:effectLst/>
                <a:latin typeface="Calibri" panose="020F0502020204030204" pitchFamily="34" charset="0"/>
                <a:ea typeface="Calibri" panose="020F0502020204030204" pitchFamily="34" charset="0"/>
                <a:cs typeface="Times New Roman" panose="02020603050405020304" pitchFamily="18" charset="0"/>
              </a:rPr>
              <a:t>Light Colour depends on the band gap. As the band gap increases frequency increases. The Band gap of the visible region is 2 to 3 electron volts. If the band gap is more than 3 electron volts, then light is emitted in the ultraviolet region and less than 2 electron volts then light emits in the infrared region. </a:t>
            </a:r>
          </a:p>
          <a:p>
            <a:pPr algn="just">
              <a:buClr>
                <a:schemeClr val="dk1"/>
              </a:buClr>
              <a:buSzPts val="3600"/>
            </a:pPr>
            <a:r>
              <a:rPr lang="en-IN" sz="4000" u="sng" dirty="0">
                <a:effectLst/>
                <a:latin typeface="Calibri" panose="020F0502020204030204" pitchFamily="34" charset="0"/>
                <a:ea typeface="Calibri" panose="020F0502020204030204" pitchFamily="34" charset="0"/>
                <a:cs typeface="Times New Roman" panose="02020603050405020304" pitchFamily="18" charset="0"/>
              </a:rPr>
              <a:t>Example</a:t>
            </a:r>
            <a:r>
              <a:rPr lang="en-IN" sz="4000" dirty="0">
                <a:effectLst/>
                <a:latin typeface="Calibri" panose="020F0502020204030204" pitchFamily="34" charset="0"/>
                <a:ea typeface="Calibri" panose="020F0502020204030204" pitchFamily="34" charset="0"/>
                <a:cs typeface="Times New Roman" panose="02020603050405020304" pitchFamily="18" charset="0"/>
              </a:rPr>
              <a:t>: The Band gap of Gallium Nitride (</a:t>
            </a:r>
            <a:r>
              <a:rPr lang="en-IN" sz="4000" dirty="0" err="1">
                <a:effectLst/>
                <a:latin typeface="Calibri" panose="020F0502020204030204" pitchFamily="34" charset="0"/>
                <a:ea typeface="Calibri" panose="020F0502020204030204" pitchFamily="34" charset="0"/>
                <a:cs typeface="Times New Roman" panose="02020603050405020304" pitchFamily="18" charset="0"/>
              </a:rPr>
              <a:t>GaN</a:t>
            </a:r>
            <a:r>
              <a:rPr lang="en-IN" sz="4000" dirty="0">
                <a:effectLst/>
                <a:latin typeface="Calibri" panose="020F0502020204030204" pitchFamily="34" charset="0"/>
                <a:ea typeface="Calibri" panose="020F0502020204030204" pitchFamily="34" charset="0"/>
                <a:cs typeface="Times New Roman" panose="02020603050405020304" pitchFamily="18" charset="0"/>
              </a:rPr>
              <a:t>) is 3.4 electron volts, and we see the blue colour.</a:t>
            </a:r>
          </a:p>
          <a:p>
            <a:pPr marL="342900" lvl="0" indent="-342900" algn="just">
              <a:lnSpc>
                <a:spcPct val="107000"/>
              </a:lnSpc>
              <a:buFont typeface="Symbol" panose="05050102010706020507" pitchFamily="18" charset="2"/>
              <a:buChar char=""/>
            </a:pPr>
            <a:r>
              <a:rPr lang="en-IN" sz="4000" dirty="0">
                <a:effectLst/>
                <a:latin typeface="Calibri" panose="020F0502020204030204" pitchFamily="34" charset="0"/>
                <a:ea typeface="Calibri" panose="020F0502020204030204" pitchFamily="34" charset="0"/>
                <a:cs typeface="Times New Roman" panose="02020603050405020304" pitchFamily="18" charset="0"/>
              </a:rPr>
              <a:t>LED has low energy consumption.</a:t>
            </a:r>
          </a:p>
          <a:p>
            <a:pPr marL="342900" lvl="0" indent="-342900" algn="just">
              <a:lnSpc>
                <a:spcPct val="107000"/>
              </a:lnSpc>
              <a:buFont typeface="Symbol" panose="05050102010706020507" pitchFamily="18" charset="2"/>
              <a:buChar char=""/>
            </a:pPr>
            <a:r>
              <a:rPr lang="en-IN" sz="4000" dirty="0">
                <a:effectLst/>
                <a:latin typeface="Calibri" panose="020F0502020204030204" pitchFamily="34" charset="0"/>
                <a:ea typeface="Calibri" panose="020F0502020204030204" pitchFamily="34" charset="0"/>
                <a:cs typeface="Times New Roman" panose="02020603050405020304" pitchFamily="18" charset="0"/>
              </a:rPr>
              <a:t>Impact Resistant</a:t>
            </a:r>
          </a:p>
          <a:p>
            <a:pPr marL="342900" lvl="0" indent="-342900" algn="just">
              <a:lnSpc>
                <a:spcPct val="107000"/>
              </a:lnSpc>
              <a:spcAft>
                <a:spcPts val="800"/>
              </a:spcAft>
              <a:buFont typeface="Symbol" panose="05050102010706020507" pitchFamily="18" charset="2"/>
              <a:buChar char=""/>
            </a:pPr>
            <a:r>
              <a:rPr lang="en-IN" sz="4000" dirty="0">
                <a:effectLst/>
                <a:latin typeface="Calibri" panose="020F0502020204030204" pitchFamily="34" charset="0"/>
                <a:ea typeface="Calibri" panose="020F0502020204030204" pitchFamily="34" charset="0"/>
                <a:cs typeface="Times New Roman" panose="02020603050405020304" pitchFamily="18" charset="0"/>
              </a:rPr>
              <a:t>Long Lifespan</a:t>
            </a:r>
          </a:p>
          <a:p>
            <a:pPr>
              <a:buClr>
                <a:schemeClr val="dk1"/>
              </a:buClr>
              <a:buSzPts val="3600"/>
            </a:pP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lvl="0" indent="-571500" algn="l" rtl="0">
              <a:spcBef>
                <a:spcPts val="0"/>
              </a:spcBef>
              <a:spcAft>
                <a:spcPts val="0"/>
              </a:spcAft>
              <a:buClr>
                <a:schemeClr val="dk1"/>
              </a:buClr>
              <a:buSzPts val="3600"/>
              <a:buFont typeface="Noto Sans Symbols"/>
              <a:buChar char="✔"/>
            </a:pPr>
            <a:endParaRPr dirty="0"/>
          </a:p>
        </p:txBody>
      </p:sp>
      <p:pic>
        <p:nvPicPr>
          <p:cNvPr id="2" name="Picture 1">
            <a:extLst>
              <a:ext uri="{FF2B5EF4-FFF2-40B4-BE49-F238E27FC236}">
                <a16:creationId xmlns:a16="http://schemas.microsoft.com/office/drawing/2014/main" id="{ACD54898-BC35-93C6-9D50-BDE557A07C02}"/>
              </a:ext>
            </a:extLst>
          </p:cNvPr>
          <p:cNvPicPr>
            <a:picLocks noChangeAspect="1"/>
          </p:cNvPicPr>
          <p:nvPr/>
        </p:nvPicPr>
        <p:blipFill>
          <a:blip r:embed="rId3"/>
          <a:stretch>
            <a:fillRect/>
          </a:stretch>
        </p:blipFill>
        <p:spPr>
          <a:xfrm>
            <a:off x="8386443" y="5084549"/>
            <a:ext cx="2237426" cy="524301"/>
          </a:xfrm>
          <a:prstGeom prst="rect">
            <a:avLst/>
          </a:prstGeom>
        </p:spPr>
      </p:pic>
      <p:pic>
        <p:nvPicPr>
          <p:cNvPr id="4" name="Picture 3">
            <a:extLst>
              <a:ext uri="{FF2B5EF4-FFF2-40B4-BE49-F238E27FC236}">
                <a16:creationId xmlns:a16="http://schemas.microsoft.com/office/drawing/2014/main" id="{3EA670C4-EDE1-A59E-1C80-FE2F064D6089}"/>
              </a:ext>
            </a:extLst>
          </p:cNvPr>
          <p:cNvPicPr>
            <a:picLocks noChangeAspect="1"/>
          </p:cNvPicPr>
          <p:nvPr/>
        </p:nvPicPr>
        <p:blipFill>
          <a:blip r:embed="rId4"/>
          <a:stretch>
            <a:fillRect/>
          </a:stretch>
        </p:blipFill>
        <p:spPr>
          <a:xfrm>
            <a:off x="9554100" y="5966636"/>
            <a:ext cx="6010594" cy="32441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11</a:t>
            </a:fld>
            <a:endParaRPr sz="3200">
              <a:solidFill>
                <a:schemeClr val="lt1"/>
              </a:solidFill>
            </a:endParaRPr>
          </a:p>
        </p:txBody>
      </p:sp>
      <p:grpSp>
        <p:nvGrpSpPr>
          <p:cNvPr id="257" name="Google Shape;257;p22"/>
          <p:cNvGrpSpPr/>
          <p:nvPr/>
        </p:nvGrpSpPr>
        <p:grpSpPr>
          <a:xfrm>
            <a:off x="-2" y="9568581"/>
            <a:ext cx="19010314" cy="1112119"/>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2" name="Google Shape;262;p22"/>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264" name="Google Shape;264;p22"/>
          <p:cNvSpPr txBox="1"/>
          <p:nvPr/>
        </p:nvSpPr>
        <p:spPr>
          <a:xfrm>
            <a:off x="17658556" y="9994900"/>
            <a:ext cx="1123156" cy="2690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11</a:t>
            </a:fld>
            <a:endParaRPr sz="1870">
              <a:solidFill>
                <a:schemeClr val="lt1"/>
              </a:solidFill>
              <a:latin typeface="Calibri"/>
              <a:ea typeface="Calibri"/>
              <a:cs typeface="Calibri"/>
              <a:sym typeface="Calibri"/>
            </a:endParaRPr>
          </a:p>
        </p:txBody>
      </p:sp>
      <p:sp>
        <p:nvSpPr>
          <p:cNvPr id="268" name="Google Shape;268;p22"/>
          <p:cNvSpPr txBox="1"/>
          <p:nvPr/>
        </p:nvSpPr>
        <p:spPr>
          <a:xfrm>
            <a:off x="223996" y="241196"/>
            <a:ext cx="18384044" cy="4918229"/>
          </a:xfrm>
          <a:prstGeom prst="rect">
            <a:avLst/>
          </a:prstGeom>
          <a:noFill/>
          <a:ln>
            <a:noFill/>
          </a:ln>
        </p:spPr>
        <p:txBody>
          <a:bodyPr spcFirstLastPara="1" wrap="square" lIns="91425" tIns="45700" rIns="91425" bIns="45700" anchor="t" anchorCtr="0">
            <a:spAutoFit/>
          </a:bodyPr>
          <a:lstStyle/>
          <a:p>
            <a:pPr lvl="0">
              <a:lnSpc>
                <a:spcPct val="107000"/>
              </a:lnSpc>
              <a:buClr>
                <a:srgbClr val="0070C0"/>
              </a:buClr>
            </a:pPr>
            <a:r>
              <a:rPr lang="en-IN" sz="4000" b="1" dirty="0">
                <a:effectLst/>
                <a:latin typeface="Calibri" panose="020F0502020204030204" pitchFamily="34" charset="0"/>
                <a:ea typeface="Calibri" panose="020F0502020204030204" pitchFamily="34" charset="0"/>
                <a:cs typeface="Times New Roman" panose="02020603050405020304" pitchFamily="18" charset="0"/>
              </a:rPr>
              <a:t>2. </a:t>
            </a:r>
            <a:r>
              <a:rPr lang="en-IN" sz="4000" b="1" u="sng" dirty="0">
                <a:effectLst/>
                <a:latin typeface="Calibri" panose="020F0502020204030204" pitchFamily="34" charset="0"/>
                <a:ea typeface="Calibri" panose="020F0502020204030204" pitchFamily="34" charset="0"/>
                <a:cs typeface="Times New Roman" panose="02020603050405020304" pitchFamily="18" charset="0"/>
              </a:rPr>
              <a:t>PHOTOVOLTAICS</a:t>
            </a:r>
            <a:endParaRPr lang="en-IN" sz="4000" b="1"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Clr>
                <a:srgbClr val="0070C0"/>
              </a:buClr>
            </a:pPr>
            <a:r>
              <a:rPr lang="en-IN" sz="4000" b="1" dirty="0">
                <a:effectLst/>
                <a:latin typeface="Calibri" panose="020F0502020204030204" pitchFamily="34" charset="0"/>
                <a:ea typeface="Calibri" panose="020F0502020204030204" pitchFamily="34" charset="0"/>
                <a:cs typeface="Times New Roman" panose="02020603050405020304" pitchFamily="18" charset="0"/>
              </a:rPr>
              <a:t>Photovoltaics (PV): </a:t>
            </a:r>
            <a:r>
              <a:rPr lang="en-IN" sz="4000" dirty="0">
                <a:effectLst/>
                <a:latin typeface="Calibri" panose="020F0502020204030204" pitchFamily="34" charset="0"/>
                <a:ea typeface="Calibri" panose="020F0502020204030204" pitchFamily="34" charset="0"/>
                <a:cs typeface="Times New Roman" panose="02020603050405020304" pitchFamily="18" charset="0"/>
              </a:rPr>
              <a:t>Photo means visible light and voltaic means electricity.</a:t>
            </a:r>
            <a:r>
              <a:rPr lang="en-IN" sz="4000" b="1"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Photovoltaic Produces electricity from visible light. PV is made up of several panels, with each generating around 200-350 watts of energy in strong sunlight. PV cells need an electric field.</a:t>
            </a:r>
          </a:p>
          <a:p>
            <a:pPr lvl="0" algn="just">
              <a:lnSpc>
                <a:spcPct val="107000"/>
              </a:lnSpc>
              <a:buClr>
                <a:srgbClr val="0070C0"/>
              </a:buClr>
            </a:pPr>
            <a:r>
              <a:rPr lang="en-IN" sz="4000" b="1" u="sng" dirty="0">
                <a:effectLst/>
                <a:latin typeface="Calibri" panose="020F0502020204030204" pitchFamily="34" charset="0"/>
                <a:ea typeface="Calibri" panose="020F0502020204030204" pitchFamily="34" charset="0"/>
                <a:cs typeface="Times New Roman" panose="02020603050405020304" pitchFamily="18" charset="0"/>
              </a:rPr>
              <a:t>Limitation</a:t>
            </a:r>
            <a:r>
              <a:rPr lang="en-IN" sz="4000" b="1" dirty="0">
                <a:effectLst/>
                <a:latin typeface="Calibri" panose="020F0502020204030204" pitchFamily="34" charset="0"/>
                <a:ea typeface="Calibri" panose="020F0502020204030204" pitchFamily="34" charset="0"/>
                <a:cs typeface="Times New Roman" panose="02020603050405020304" pitchFamily="18" charset="0"/>
              </a:rPr>
              <a:t>:</a:t>
            </a:r>
            <a:r>
              <a:rPr lang="en-IN" sz="4000" dirty="0">
                <a:effectLst/>
                <a:latin typeface="Calibri" panose="020F0502020204030204" pitchFamily="34" charset="0"/>
                <a:ea typeface="Calibri" panose="020F0502020204030204" pitchFamily="34" charset="0"/>
                <a:cs typeface="Times New Roman" panose="02020603050405020304" pitchFamily="18" charset="0"/>
              </a:rPr>
              <a:t> It generates only a small amount of current. Therefore, we need a complete solar PV system rather than just PV cells.</a:t>
            </a:r>
          </a:p>
          <a:p>
            <a:pPr marR="0" lvl="0" algn="l" rtl="0">
              <a:spcBef>
                <a:spcPts val="0"/>
              </a:spcBef>
              <a:spcAft>
                <a:spcPts val="0"/>
              </a:spcAft>
              <a:buClr>
                <a:schemeClr val="dk1"/>
              </a:buClr>
              <a:buSzPts val="3600"/>
            </a:pPr>
            <a:endParaRPr dirty="0"/>
          </a:p>
        </p:txBody>
      </p:sp>
      <p:pic>
        <p:nvPicPr>
          <p:cNvPr id="3" name="Picture 2">
            <a:extLst>
              <a:ext uri="{FF2B5EF4-FFF2-40B4-BE49-F238E27FC236}">
                <a16:creationId xmlns:a16="http://schemas.microsoft.com/office/drawing/2014/main" id="{19D9F9BA-CDD1-BBBE-82F6-0E69E295BCDD}"/>
              </a:ext>
            </a:extLst>
          </p:cNvPr>
          <p:cNvPicPr>
            <a:picLocks noChangeAspect="1"/>
          </p:cNvPicPr>
          <p:nvPr/>
        </p:nvPicPr>
        <p:blipFill>
          <a:blip r:embed="rId3"/>
          <a:stretch>
            <a:fillRect/>
          </a:stretch>
        </p:blipFill>
        <p:spPr>
          <a:xfrm>
            <a:off x="2349976" y="4960927"/>
            <a:ext cx="7909559" cy="43891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12</a:t>
            </a:fld>
            <a:endParaRPr sz="3200">
              <a:solidFill>
                <a:schemeClr val="lt1"/>
              </a:solidFill>
            </a:endParaRPr>
          </a:p>
        </p:txBody>
      </p:sp>
      <p:grpSp>
        <p:nvGrpSpPr>
          <p:cNvPr id="275" name="Google Shape;275;p23"/>
          <p:cNvGrpSpPr/>
          <p:nvPr/>
        </p:nvGrpSpPr>
        <p:grpSpPr>
          <a:xfrm>
            <a:off x="-2" y="9568581"/>
            <a:ext cx="19010314" cy="1112119"/>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0" name="Google Shape;280;p23"/>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12</a:t>
            </a:fld>
            <a:endParaRPr sz="1870">
              <a:solidFill>
                <a:schemeClr val="lt1"/>
              </a:solidFill>
              <a:latin typeface="Calibri"/>
              <a:ea typeface="Calibri"/>
              <a:cs typeface="Calibri"/>
              <a:sym typeface="Calibri"/>
            </a:endParaRPr>
          </a:p>
        </p:txBody>
      </p:sp>
      <p:grpSp>
        <p:nvGrpSpPr>
          <p:cNvPr id="283" name="Google Shape;283;p23"/>
          <p:cNvGrpSpPr/>
          <p:nvPr/>
        </p:nvGrpSpPr>
        <p:grpSpPr>
          <a:xfrm>
            <a:off x="0" y="726604"/>
            <a:ext cx="15071695" cy="827992"/>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PROPERTIES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6" name="Google Shape;286;p23"/>
          <p:cNvSpPr txBox="1"/>
          <p:nvPr/>
        </p:nvSpPr>
        <p:spPr>
          <a:xfrm>
            <a:off x="254475" y="2009140"/>
            <a:ext cx="18436321" cy="5413493"/>
          </a:xfrm>
          <a:prstGeom prst="rect">
            <a:avLst/>
          </a:prstGeom>
          <a:noFill/>
          <a:ln>
            <a:noFill/>
          </a:ln>
        </p:spPr>
        <p:txBody>
          <a:bodyPr spcFirstLastPara="1" wrap="square" lIns="91425" tIns="45700" rIns="91425" bIns="45700" anchor="t" anchorCtr="0">
            <a:spAutoFit/>
          </a:bodyPr>
          <a:lstStyle/>
          <a:p>
            <a:pPr marL="342900" lvl="0" indent="-342900" algn="just">
              <a:lnSpc>
                <a:spcPct val="107000"/>
              </a:lnSpc>
              <a:buClr>
                <a:srgbClr val="4472C4"/>
              </a:buClr>
              <a:buFont typeface="Symbol" panose="05050102010706020507" pitchFamily="18" charset="2"/>
              <a:buChar char=""/>
            </a:pPr>
            <a:r>
              <a:rPr lang="en-IN" sz="5400" dirty="0">
                <a:effectLst/>
                <a:latin typeface="Calibri" panose="020F0502020204030204" pitchFamily="34" charset="0"/>
                <a:ea typeface="Calibri" panose="020F0502020204030204" pitchFamily="34" charset="0"/>
                <a:cs typeface="Times New Roman" panose="02020603050405020304" pitchFamily="18" charset="0"/>
              </a:rPr>
              <a:t>Ferroelectric Perovskite Oxides [BaTiO3]</a:t>
            </a:r>
            <a:r>
              <a:rPr lang="en-IN" sz="54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5400" dirty="0">
                <a:effectLst/>
                <a:latin typeface="Calibri" panose="020F0502020204030204" pitchFamily="34" charset="0"/>
                <a:ea typeface="Calibri" panose="020F0502020204030204" pitchFamily="34" charset="0"/>
                <a:cs typeface="Times New Roman" panose="02020603050405020304" pitchFamily="18" charset="0"/>
              </a:rPr>
              <a:t> Exhibit large non-linear optical coefficients.</a:t>
            </a:r>
          </a:p>
          <a:p>
            <a:pPr marL="342900" lvl="0" indent="-342900" algn="just">
              <a:lnSpc>
                <a:spcPct val="107000"/>
              </a:lnSpc>
              <a:buClr>
                <a:srgbClr val="4472C4"/>
              </a:buClr>
              <a:buFont typeface="Symbol" panose="05050102010706020507" pitchFamily="18" charset="2"/>
              <a:buChar char=""/>
            </a:pPr>
            <a:r>
              <a:rPr lang="en-IN" sz="5400" dirty="0">
                <a:effectLst/>
                <a:latin typeface="Calibri" panose="020F0502020204030204" pitchFamily="34" charset="0"/>
                <a:ea typeface="Calibri" panose="020F0502020204030204" pitchFamily="34" charset="0"/>
                <a:cs typeface="Times New Roman" panose="02020603050405020304" pitchFamily="18" charset="0"/>
              </a:rPr>
              <a:t>Large Dielectric constant. </a:t>
            </a:r>
          </a:p>
          <a:p>
            <a:pPr marL="342900" lvl="0" indent="-342900" algn="just">
              <a:lnSpc>
                <a:spcPct val="107000"/>
              </a:lnSpc>
              <a:spcAft>
                <a:spcPts val="800"/>
              </a:spcAft>
              <a:buClr>
                <a:srgbClr val="4472C4"/>
              </a:buClr>
              <a:buFont typeface="Symbol" panose="05050102010706020507" pitchFamily="18" charset="2"/>
              <a:buChar char=""/>
            </a:pPr>
            <a:r>
              <a:rPr lang="en-IN" sz="5400" dirty="0">
                <a:effectLst/>
                <a:latin typeface="Calibri" panose="020F0502020204030204" pitchFamily="34" charset="0"/>
                <a:ea typeface="Calibri" panose="020F0502020204030204" pitchFamily="34" charset="0"/>
                <a:cs typeface="Times New Roman" panose="02020603050405020304" pitchFamily="18" charset="0"/>
              </a:rPr>
              <a:t>Strong e</a:t>
            </a:r>
            <a:r>
              <a:rPr lang="en-IN" sz="54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IN" sz="5400" dirty="0">
                <a:effectLst/>
                <a:latin typeface="Calibri" panose="020F0502020204030204" pitchFamily="34" charset="0"/>
                <a:ea typeface="Calibri" panose="020F0502020204030204" pitchFamily="34" charset="0"/>
                <a:cs typeface="Times New Roman" panose="02020603050405020304" pitchFamily="18" charset="0"/>
              </a:rPr>
              <a:t>-e</a:t>
            </a:r>
            <a:r>
              <a:rPr lang="en-IN" sz="54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en-IN" sz="5400" dirty="0">
                <a:effectLst/>
                <a:latin typeface="Calibri" panose="020F0502020204030204" pitchFamily="34" charset="0"/>
                <a:ea typeface="Calibri" panose="020F0502020204030204" pitchFamily="34" charset="0"/>
                <a:cs typeface="Times New Roman" panose="02020603050405020304" pitchFamily="18" charset="0"/>
              </a:rPr>
              <a:t>interaction. </a:t>
            </a:r>
          </a:p>
          <a:p>
            <a:pPr algn="just"/>
            <a:r>
              <a:rPr lang="en-IN" sz="5400" dirty="0">
                <a:effectLst/>
                <a:latin typeface="Calibri" panose="020F0502020204030204" pitchFamily="34" charset="0"/>
                <a:ea typeface="Calibri" panose="020F0502020204030204" pitchFamily="34" charset="0"/>
                <a:cs typeface="Times New Roman" panose="02020603050405020304" pitchFamily="18" charset="0"/>
              </a:rPr>
              <a:t>Because strong e</a:t>
            </a:r>
            <a:r>
              <a:rPr lang="en-IN" sz="54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IN" sz="5400" dirty="0">
                <a:effectLst/>
                <a:latin typeface="Calibri" panose="020F0502020204030204" pitchFamily="34" charset="0"/>
                <a:ea typeface="Calibri" panose="020F0502020204030204" pitchFamily="34" charset="0"/>
                <a:cs typeface="Times New Roman" panose="02020603050405020304" pitchFamily="18" charset="0"/>
              </a:rPr>
              <a:t>-e</a:t>
            </a:r>
            <a:r>
              <a:rPr lang="en-IN" sz="54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en-IN" sz="5400" dirty="0">
                <a:effectLst/>
                <a:latin typeface="Calibri" panose="020F0502020204030204" pitchFamily="34" charset="0"/>
                <a:ea typeface="Calibri" panose="020F0502020204030204" pitchFamily="34" charset="0"/>
                <a:cs typeface="Times New Roman" panose="02020603050405020304" pitchFamily="18" charset="0"/>
              </a:rPr>
              <a:t>interaction are dependent on structure and finite size.</a:t>
            </a:r>
            <a:endParaRPr sz="5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a:solidFill>
                <a:schemeClr val="lt1"/>
              </a:solidFill>
            </a:endParaRPr>
          </a:p>
        </p:txBody>
      </p:sp>
      <p:grpSp>
        <p:nvGrpSpPr>
          <p:cNvPr id="293" name="Google Shape;293;p24"/>
          <p:cNvGrpSpPr/>
          <p:nvPr/>
        </p:nvGrpSpPr>
        <p:grpSpPr>
          <a:xfrm>
            <a:off x="-2" y="9568581"/>
            <a:ext cx="19010314" cy="111211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8" name="Google Shape;298;p24"/>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300" name="Google Shape;300;p24"/>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13</a:t>
            </a:fld>
            <a:endParaRPr sz="1870">
              <a:solidFill>
                <a:schemeClr val="lt1"/>
              </a:solidFill>
              <a:latin typeface="Calibri"/>
              <a:ea typeface="Calibri"/>
              <a:cs typeface="Calibri"/>
              <a:sym typeface="Calibri"/>
            </a:endParaRPr>
          </a:p>
        </p:txBody>
      </p:sp>
      <p:grpSp>
        <p:nvGrpSpPr>
          <p:cNvPr id="301" name="Google Shape;301;p24"/>
          <p:cNvGrpSpPr/>
          <p:nvPr/>
        </p:nvGrpSpPr>
        <p:grpSpPr>
          <a:xfrm>
            <a:off x="-26281" y="774700"/>
            <a:ext cx="15071695" cy="827992"/>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COMPARE WITH SILICON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04" name="Google Shape;304;p24"/>
          <p:cNvSpPr txBox="1"/>
          <p:nvPr/>
        </p:nvSpPr>
        <p:spPr>
          <a:xfrm>
            <a:off x="147796" y="1787289"/>
            <a:ext cx="18673604" cy="6894155"/>
          </a:xfrm>
          <a:prstGeom prst="rect">
            <a:avLst/>
          </a:prstGeom>
          <a:noFill/>
          <a:ln>
            <a:noFill/>
          </a:ln>
        </p:spPr>
        <p:txBody>
          <a:bodyPr spcFirstLastPara="1" wrap="square" lIns="91425" tIns="45700" rIns="91425" bIns="45700" anchor="t" anchorCtr="0">
            <a:spAutoFit/>
          </a:bodyPr>
          <a:lstStyle/>
          <a:p>
            <a:pPr marL="342900" lvl="0" indent="-342900" algn="just">
              <a:lnSpc>
                <a:spcPct val="107000"/>
              </a:lnSpc>
              <a:buClr>
                <a:srgbClr val="4472C4"/>
              </a:buClr>
              <a:buFont typeface="Symbol" panose="05050102010706020507" pitchFamily="18" charset="2"/>
              <a:buChar char=""/>
            </a:pPr>
            <a:r>
              <a:rPr lang="en-IN" sz="4000" dirty="0">
                <a:effectLst/>
                <a:latin typeface="Calibri" panose="020F0502020204030204" pitchFamily="34" charset="0"/>
                <a:ea typeface="Calibri" panose="020F0502020204030204" pitchFamily="34" charset="0"/>
                <a:cs typeface="Times New Roman" panose="02020603050405020304" pitchFamily="18" charset="0"/>
              </a:rPr>
              <a:t>Manufacturing of perovskite at a cost of around $0.25 per square foot. And for silicon around $2.5 per square foot is needed to produce a crystalline silicon panel. So, Perovskite is much cheaper than Silicon.</a:t>
            </a:r>
          </a:p>
          <a:p>
            <a:pPr marL="342900" lvl="0" indent="-342900" algn="just">
              <a:lnSpc>
                <a:spcPct val="107000"/>
              </a:lnSpc>
              <a:buClr>
                <a:srgbClr val="4472C4"/>
              </a:buClr>
              <a:buFont typeface="Symbol" panose="05050102010706020507" pitchFamily="18" charset="2"/>
              <a:buChar char=""/>
            </a:pPr>
            <a:r>
              <a:rPr lang="en-IN" sz="4000" dirty="0">
                <a:effectLst/>
                <a:latin typeface="Calibri" panose="020F0502020204030204" pitchFamily="34" charset="0"/>
                <a:ea typeface="Calibri" panose="020F0502020204030204" pitchFamily="34" charset="0"/>
                <a:cs typeface="Times New Roman" panose="02020603050405020304" pitchFamily="18" charset="0"/>
              </a:rPr>
              <a:t>Silicon required more heat but Perovskite doesn’t require heat and can be manufactured with much thinner layers. They can also work with almost all visible wavelengths, resulting in more efficient transport, recombination, and extraction of charges than Silicon cells.</a:t>
            </a:r>
          </a:p>
          <a:p>
            <a:pPr marL="342900" lvl="0" indent="-342900" algn="just">
              <a:lnSpc>
                <a:spcPct val="107000"/>
              </a:lnSpc>
              <a:buClr>
                <a:srgbClr val="4472C4"/>
              </a:buClr>
              <a:buFont typeface="Symbol" panose="05050102010706020507" pitchFamily="18" charset="2"/>
              <a:buChar char=""/>
            </a:pPr>
            <a:r>
              <a:rPr lang="en-IN" sz="4000" dirty="0">
                <a:effectLst/>
                <a:latin typeface="Calibri" panose="020F0502020204030204" pitchFamily="34" charset="0"/>
                <a:ea typeface="Calibri" panose="020F0502020204030204" pitchFamily="34" charset="0"/>
                <a:cs typeface="Times New Roman" panose="02020603050405020304" pitchFamily="18" charset="0"/>
              </a:rPr>
              <a:t>The Perovskite layer is only 0.5 microns thick while the Silicon layer is approximately 200 microns.</a:t>
            </a:r>
          </a:p>
          <a:p>
            <a:pPr marL="342900" lvl="0" indent="-342900" algn="just">
              <a:lnSpc>
                <a:spcPct val="107000"/>
              </a:lnSpc>
              <a:buClr>
                <a:srgbClr val="4472C4"/>
              </a:buClr>
              <a:buFont typeface="Symbol" panose="05050102010706020507" pitchFamily="18" charset="2"/>
              <a:buChar char=""/>
            </a:pPr>
            <a:r>
              <a:rPr lang="en-IN" sz="4000" dirty="0">
                <a:effectLst/>
                <a:latin typeface="Calibri" panose="020F0502020204030204" pitchFamily="34" charset="0"/>
                <a:ea typeface="Calibri" panose="020F0502020204030204" pitchFamily="34" charset="0"/>
                <a:cs typeface="Times New Roman" panose="02020603050405020304" pitchFamily="18" charset="0"/>
              </a:rPr>
              <a:t>Perovskite cells are small, fragile, and degrade much faster than Silicon crystal panels.</a:t>
            </a:r>
          </a:p>
          <a:p>
            <a:pPr marR="0" lvl="0" algn="l" rtl="0">
              <a:spcBef>
                <a:spcPts val="0"/>
              </a:spcBef>
              <a:spcAft>
                <a:spcPts val="0"/>
              </a:spcAft>
              <a:buClr>
                <a:schemeClr val="dk1"/>
              </a:buClr>
              <a:buSzPts val="3600"/>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14</a:t>
            </a:fld>
            <a:endParaRPr sz="320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6" name="Google Shape;316;p25"/>
          <p:cNvSpPr txBox="1"/>
          <p:nvPr/>
        </p:nvSpPr>
        <p:spPr>
          <a:xfrm>
            <a:off x="738734" y="9743486"/>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14</a:t>
            </a:fld>
            <a:endParaRPr sz="1870">
              <a:solidFill>
                <a:schemeClr val="lt1"/>
              </a:solidFill>
              <a:latin typeface="Calibri"/>
              <a:ea typeface="Calibri"/>
              <a:cs typeface="Calibri"/>
              <a:sym typeface="Calibri"/>
            </a:endParaRPr>
          </a:p>
        </p:txBody>
      </p:sp>
      <p:sp>
        <p:nvSpPr>
          <p:cNvPr id="322" name="Google Shape;322;p25"/>
          <p:cNvSpPr txBox="1"/>
          <p:nvPr/>
        </p:nvSpPr>
        <p:spPr>
          <a:xfrm>
            <a:off x="223996" y="299828"/>
            <a:ext cx="18597404" cy="6930768"/>
          </a:xfrm>
          <a:prstGeom prst="rect">
            <a:avLst/>
          </a:prstGeom>
          <a:noFill/>
          <a:ln>
            <a:noFill/>
          </a:ln>
        </p:spPr>
        <p:txBody>
          <a:bodyPr spcFirstLastPara="1" wrap="square" lIns="91425" tIns="45700" rIns="91425" bIns="45700" anchor="t" anchorCtr="0">
            <a:spAutoFit/>
          </a:bodyPr>
          <a:lstStyle/>
          <a:p>
            <a:pPr marL="342900" lvl="0" indent="-342900" algn="just">
              <a:lnSpc>
                <a:spcPct val="107000"/>
              </a:lnSpc>
              <a:buClr>
                <a:srgbClr val="4472C4"/>
              </a:buClr>
              <a:buFont typeface="Symbol" panose="05050102010706020507" pitchFamily="18" charset="2"/>
              <a:buChar char=""/>
            </a:pPr>
            <a:r>
              <a:rPr lang="en-IN" sz="4400" dirty="0">
                <a:effectLst/>
                <a:latin typeface="Calibri" panose="020F0502020204030204" pitchFamily="34" charset="0"/>
                <a:ea typeface="Calibri" panose="020F0502020204030204" pitchFamily="34" charset="0"/>
                <a:cs typeface="Times New Roman" panose="02020603050405020304" pitchFamily="18" charset="0"/>
              </a:rPr>
              <a:t>The increased efficiency and decreased manufacturing costs of Perovskite solar cells decrease the price of solar panels [by approximately $4.22 per kilowatt-hour per Silicon].</a:t>
            </a:r>
          </a:p>
          <a:p>
            <a:pPr marL="342900" lvl="0" indent="-342900" algn="just">
              <a:lnSpc>
                <a:spcPct val="107000"/>
              </a:lnSpc>
              <a:buClr>
                <a:srgbClr val="4472C4"/>
              </a:buClr>
              <a:buFont typeface="Symbol" panose="05050102010706020507" pitchFamily="18" charset="2"/>
              <a:buChar char=""/>
            </a:pPr>
            <a:r>
              <a:rPr lang="en-IN" sz="4400" dirty="0">
                <a:effectLst/>
                <a:latin typeface="Calibri" panose="020F0502020204030204" pitchFamily="34" charset="0"/>
                <a:ea typeface="Calibri" panose="020F0502020204030204" pitchFamily="34" charset="0"/>
                <a:cs typeface="Times New Roman" panose="02020603050405020304" pitchFamily="18" charset="0"/>
              </a:rPr>
              <a:t>The Band gap of Perovskite [1.5-1.7 electron volt] is high as compared to Silicon [1.1 electron volt]. Silicon captures more energy from the sun than Perovskite. A Higher band gap will provide a higher operating voltage.</a:t>
            </a:r>
          </a:p>
          <a:p>
            <a:pPr marL="342900" lvl="0" indent="-342900" algn="just">
              <a:lnSpc>
                <a:spcPct val="107000"/>
              </a:lnSpc>
              <a:buClr>
                <a:srgbClr val="4472C4"/>
              </a:buClr>
              <a:buFont typeface="Symbol" panose="05050102010706020507" pitchFamily="18" charset="2"/>
              <a:buChar char=""/>
            </a:pPr>
            <a:r>
              <a:rPr lang="en-IN" sz="4400" dirty="0">
                <a:effectLst/>
                <a:latin typeface="Calibri" panose="020F0502020204030204" pitchFamily="34" charset="0"/>
                <a:ea typeface="Calibri" panose="020F0502020204030204" pitchFamily="34" charset="0"/>
                <a:cs typeface="Times New Roman" panose="02020603050405020304" pitchFamily="18" charset="0"/>
              </a:rPr>
              <a:t>Silicon solar cell is heaviness than Perovskite.</a:t>
            </a:r>
          </a:p>
          <a:p>
            <a:pPr marL="342900" lvl="0" indent="-342900" algn="just">
              <a:lnSpc>
                <a:spcPct val="107000"/>
              </a:lnSpc>
              <a:spcAft>
                <a:spcPts val="800"/>
              </a:spcAft>
              <a:buClr>
                <a:srgbClr val="4472C4"/>
              </a:buClr>
              <a:buFont typeface="Symbol" panose="05050102010706020507" pitchFamily="18" charset="2"/>
              <a:buChar char=""/>
            </a:pPr>
            <a:r>
              <a:rPr lang="en-IN" sz="4400" dirty="0">
                <a:effectLst/>
                <a:latin typeface="Calibri" panose="020F0502020204030204" pitchFamily="34" charset="0"/>
                <a:ea typeface="Calibri" panose="020F0502020204030204" pitchFamily="34" charset="0"/>
                <a:cs typeface="Times New Roman" panose="02020603050405020304" pitchFamily="18" charset="0"/>
              </a:rPr>
              <a:t>Perovskite is lightweight, has flexibility, low fabrication costs, and higher tolerance to radiation than Silicon.</a:t>
            </a:r>
          </a:p>
          <a:p>
            <a:pPr marR="0" lvl="0" algn="l" rtl="0">
              <a:spcBef>
                <a:spcPts val="0"/>
              </a:spcBef>
              <a:spcAft>
                <a:spcPts val="0"/>
              </a:spcAft>
              <a:buClr>
                <a:schemeClr val="dk1"/>
              </a:buClr>
              <a:buSzPts val="3600"/>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15</a:t>
            </a:fld>
            <a:endParaRPr sz="3200">
              <a:solidFill>
                <a:schemeClr val="lt1"/>
              </a:solidFill>
            </a:endParaRPr>
          </a:p>
        </p:txBody>
      </p:sp>
      <p:grpSp>
        <p:nvGrpSpPr>
          <p:cNvPr id="329" name="Google Shape;329;p26"/>
          <p:cNvGrpSpPr/>
          <p:nvPr/>
        </p:nvGrpSpPr>
        <p:grpSpPr>
          <a:xfrm>
            <a:off x="-2" y="9568581"/>
            <a:ext cx="19010314" cy="1112119"/>
            <a:chOff x="-2" y="9568581"/>
            <a:chExt cx="19010314" cy="1112119"/>
          </a:xfrm>
        </p:grpSpPr>
        <p:grpSp>
          <p:nvGrpSpPr>
            <p:cNvPr id="330" name="Google Shape;330;p26"/>
            <p:cNvGrpSpPr/>
            <p:nvPr/>
          </p:nvGrpSpPr>
          <p:grpSpPr>
            <a:xfrm>
              <a:off x="-2" y="9568581"/>
              <a:ext cx="19010314" cy="1112119"/>
              <a:chOff x="-324645" y="2222500"/>
              <a:chExt cx="22261686" cy="1302327"/>
            </a:xfrm>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4" name="Google Shape;334;p26"/>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15</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6281"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DISADVANTAGES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0" name="Google Shape;340;p26"/>
          <p:cNvSpPr txBox="1"/>
          <p:nvPr/>
        </p:nvSpPr>
        <p:spPr>
          <a:xfrm>
            <a:off x="213360" y="2070100"/>
            <a:ext cx="17846040" cy="4856097"/>
          </a:xfrm>
          <a:prstGeom prst="rect">
            <a:avLst/>
          </a:prstGeom>
          <a:noFill/>
          <a:ln>
            <a:noFill/>
          </a:ln>
        </p:spPr>
        <p:txBody>
          <a:bodyPr spcFirstLastPara="1" wrap="square" lIns="91425" tIns="45700" rIns="91425" bIns="45700" anchor="t" anchorCtr="0">
            <a:spAutoFit/>
          </a:bodyPr>
          <a:lstStyle/>
          <a:p>
            <a:pPr marL="342900" lvl="0" indent="-342900" algn="just">
              <a:lnSpc>
                <a:spcPct val="107000"/>
              </a:lnSpc>
              <a:buClr>
                <a:srgbClr val="4472C4"/>
              </a:buClr>
              <a:buFont typeface="Symbol" panose="05050102010706020507" pitchFamily="18" charset="2"/>
              <a:buChar char=""/>
            </a:pPr>
            <a:r>
              <a:rPr lang="en-IN" sz="5400" dirty="0">
                <a:effectLst/>
                <a:latin typeface="Calibri" panose="020F0502020204030204" pitchFamily="34" charset="0"/>
                <a:ea typeface="Calibri" panose="020F0502020204030204" pitchFamily="34" charset="0"/>
                <a:cs typeface="Times New Roman" panose="02020603050405020304" pitchFamily="18" charset="0"/>
              </a:rPr>
              <a:t>Perovskite material breaks down quickly due to exposure to heat, moisture, and snow.</a:t>
            </a:r>
          </a:p>
          <a:p>
            <a:pPr marL="342900" lvl="0" indent="-342900" algn="just">
              <a:lnSpc>
                <a:spcPct val="107000"/>
              </a:lnSpc>
              <a:buClr>
                <a:srgbClr val="4472C4"/>
              </a:buClr>
              <a:buFont typeface="Symbol" panose="05050102010706020507" pitchFamily="18" charset="2"/>
              <a:buChar char=""/>
            </a:pPr>
            <a:r>
              <a:rPr lang="en-IN" sz="5400" dirty="0">
                <a:effectLst/>
                <a:latin typeface="Calibri" panose="020F0502020204030204" pitchFamily="34" charset="0"/>
                <a:ea typeface="Calibri" panose="020F0502020204030204" pitchFamily="34" charset="0"/>
                <a:cs typeface="Times New Roman" panose="02020603050405020304" pitchFamily="18" charset="0"/>
              </a:rPr>
              <a:t>Degradation issue of Methyl Ammonium Lead trihalide.</a:t>
            </a:r>
          </a:p>
          <a:p>
            <a:pPr marL="342900" lvl="0" indent="-342900" algn="just">
              <a:lnSpc>
                <a:spcPct val="107000"/>
              </a:lnSpc>
              <a:spcAft>
                <a:spcPts val="800"/>
              </a:spcAft>
              <a:buClr>
                <a:srgbClr val="4472C4"/>
              </a:buClr>
              <a:buFont typeface="Symbol" panose="05050102010706020507" pitchFamily="18" charset="2"/>
              <a:buChar char=""/>
            </a:pPr>
            <a:r>
              <a:rPr lang="en-IN" sz="5400" dirty="0">
                <a:effectLst/>
                <a:latin typeface="Calibri" panose="020F0502020204030204" pitchFamily="34" charset="0"/>
                <a:ea typeface="Calibri" panose="020F0502020204030204" pitchFamily="34" charset="0"/>
                <a:cs typeface="Times New Roman" panose="02020603050405020304" pitchFamily="18" charset="0"/>
              </a:rPr>
              <a:t>The main issue of Perovskite solar cells are film quality and thickness.</a:t>
            </a:r>
          </a:p>
          <a:p>
            <a:pPr marR="0" lvl="0" algn="l" rtl="0">
              <a:spcBef>
                <a:spcPts val="0"/>
              </a:spcBef>
              <a:spcAft>
                <a:spcPts val="0"/>
              </a:spcAft>
              <a:buClr>
                <a:schemeClr val="dk1"/>
              </a:buClr>
              <a:buSzPts val="3600"/>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16</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16</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FUTURE</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7" name="Google Shape;357;p27"/>
          <p:cNvSpPr txBox="1"/>
          <p:nvPr/>
        </p:nvSpPr>
        <p:spPr>
          <a:xfrm>
            <a:off x="19894" y="1805709"/>
            <a:ext cx="18847226" cy="5016718"/>
          </a:xfrm>
          <a:prstGeom prst="rect">
            <a:avLst/>
          </a:prstGeom>
          <a:noFill/>
          <a:ln>
            <a:noFill/>
          </a:ln>
        </p:spPr>
        <p:txBody>
          <a:bodyPr spcFirstLastPara="1" wrap="square" lIns="91425" tIns="45700" rIns="91425" bIns="45700" anchor="t" anchorCtr="0">
            <a:spAutoFit/>
          </a:bodyPr>
          <a:lstStyle/>
          <a:p>
            <a:pPr algn="just">
              <a:buClr>
                <a:schemeClr val="dk1"/>
              </a:buClr>
              <a:buSzPts val="3600"/>
            </a:pPr>
            <a:r>
              <a:rPr lang="en-IN" sz="4000" dirty="0">
                <a:effectLst/>
                <a:latin typeface="Calibri" panose="020F0502020204030204" pitchFamily="34" charset="0"/>
                <a:ea typeface="Calibri" panose="020F0502020204030204" pitchFamily="34" charset="0"/>
                <a:cs typeface="Times New Roman" panose="02020603050405020304" pitchFamily="18" charset="0"/>
              </a:rPr>
              <a:t>Perovskite solar cells shows remarkable growth in recent years with rapid growth in efficiency from 3% in 2009 to more than 25% in 2022. So, I think Perovskite is going to be one of the top solar cell materials in the coming years. The presence of toxic lead is one of the main reasons, why we don’t see it in the market yet because toxic lead harms the environment. If this problem is solved, then we will see Perovskite solar cells in the market very soon because Perovskite is easier to manufacture and low cost compared to other solar cells. </a:t>
            </a:r>
          </a:p>
          <a:p>
            <a:pPr marR="0" lvl="0" algn="l" rtl="0">
              <a:spcBef>
                <a:spcPts val="0"/>
              </a:spcBef>
              <a:spcAft>
                <a:spcPts val="0"/>
              </a:spcAft>
              <a:buClr>
                <a:schemeClr val="dk1"/>
              </a:buClr>
              <a:buSzPts val="3600"/>
            </a:pPr>
            <a:endParaRPr sz="4000" dirty="0"/>
          </a:p>
        </p:txBody>
      </p:sp>
      <p:pic>
        <p:nvPicPr>
          <p:cNvPr id="5" name="Picture 4">
            <a:extLst>
              <a:ext uri="{FF2B5EF4-FFF2-40B4-BE49-F238E27FC236}">
                <a16:creationId xmlns:a16="http://schemas.microsoft.com/office/drawing/2014/main" id="{507A079B-02A7-6CFE-F8DA-E31955015D64}"/>
              </a:ext>
            </a:extLst>
          </p:cNvPr>
          <p:cNvPicPr>
            <a:picLocks noChangeAspect="1"/>
          </p:cNvPicPr>
          <p:nvPr/>
        </p:nvPicPr>
        <p:blipFill>
          <a:blip r:embed="rId3"/>
          <a:stretch>
            <a:fillRect/>
          </a:stretch>
        </p:blipFill>
        <p:spPr>
          <a:xfrm>
            <a:off x="8877450" y="5562600"/>
            <a:ext cx="8608204" cy="38047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17</a:t>
            </a:fld>
            <a:endParaRPr sz="3200">
              <a:solidFill>
                <a:schemeClr val="lt1"/>
              </a:solidFill>
            </a:endParaRPr>
          </a:p>
        </p:txBody>
      </p:sp>
      <p:grpSp>
        <p:nvGrpSpPr>
          <p:cNvPr id="363" name="Google Shape;363;p28"/>
          <p:cNvGrpSpPr/>
          <p:nvPr/>
        </p:nvGrpSpPr>
        <p:grpSpPr>
          <a:xfrm>
            <a:off x="-2" y="9568581"/>
            <a:ext cx="19010314" cy="1112119"/>
            <a:chOff x="-2" y="9568581"/>
            <a:chExt cx="19010314" cy="1112119"/>
          </a:xfrm>
        </p:grpSpPr>
        <p:grpSp>
          <p:nvGrpSpPr>
            <p:cNvPr id="364" name="Google Shape;364;p28"/>
            <p:cNvGrpSpPr/>
            <p:nvPr/>
          </p:nvGrpSpPr>
          <p:grpSpPr>
            <a:xfrm>
              <a:off x="-2" y="9568581"/>
              <a:ext cx="19010314" cy="1112119"/>
              <a:chOff x="-324645" y="2222500"/>
              <a:chExt cx="22261686" cy="1302327"/>
            </a:xfrm>
          </p:grpSpPr>
          <p:sp>
            <p:nvSpPr>
              <p:cNvPr id="365" name="Google Shape;365;p2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7" name="Google Shape;367;p2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8" name="Google Shape;368;p2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370" name="Google Shape;370;p28"/>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17</a:t>
            </a:fld>
            <a:endParaRPr sz="1870">
              <a:solidFill>
                <a:schemeClr val="lt1"/>
              </a:solidFill>
              <a:latin typeface="Calibri"/>
              <a:ea typeface="Calibri"/>
              <a:cs typeface="Calibri"/>
              <a:sym typeface="Calibri"/>
            </a:endParaRPr>
          </a:p>
        </p:txBody>
      </p:sp>
      <p:grpSp>
        <p:nvGrpSpPr>
          <p:cNvPr id="371" name="Google Shape;371;p28"/>
          <p:cNvGrpSpPr/>
          <p:nvPr/>
        </p:nvGrpSpPr>
        <p:grpSpPr>
          <a:xfrm>
            <a:off x="-3939" y="774700"/>
            <a:ext cx="15071695" cy="827992"/>
            <a:chOff x="-16184" y="8640158"/>
            <a:chExt cx="4045716" cy="439420"/>
          </a:xfrm>
        </p:grpSpPr>
        <p:sp>
          <p:nvSpPr>
            <p:cNvPr id="372" name="Google Shape;372;p2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CONCLUSION</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73" name="Google Shape;373;p2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4" name="Google Shape;374;p28"/>
          <p:cNvSpPr txBox="1"/>
          <p:nvPr/>
        </p:nvSpPr>
        <p:spPr>
          <a:xfrm>
            <a:off x="-3939" y="2003102"/>
            <a:ext cx="18694736" cy="4146736"/>
          </a:xfrm>
          <a:prstGeom prst="rect">
            <a:avLst/>
          </a:prstGeom>
          <a:noFill/>
          <a:ln>
            <a:noFill/>
          </a:ln>
        </p:spPr>
        <p:txBody>
          <a:bodyPr spcFirstLastPara="1" wrap="square" lIns="91425" tIns="45700" rIns="91425" bIns="45700" anchor="t" anchorCtr="0">
            <a:spAutoFit/>
          </a:bodyPr>
          <a:lstStyle/>
          <a:p>
            <a:pPr marL="312420" algn="just">
              <a:lnSpc>
                <a:spcPct val="107000"/>
              </a:lnSpc>
              <a:spcAft>
                <a:spcPts val="800"/>
              </a:spcAft>
            </a:pPr>
            <a:r>
              <a:rPr lang="en-IN" sz="6000" dirty="0">
                <a:effectLst/>
                <a:latin typeface="Calibri" panose="020F0502020204030204" pitchFamily="34" charset="0"/>
                <a:ea typeface="Calibri" panose="020F0502020204030204" pitchFamily="34" charset="0"/>
                <a:cs typeface="Times New Roman" panose="02020603050405020304" pitchFamily="18" charset="0"/>
              </a:rPr>
              <a:t>Perovskite is easier to manufacture, very fast degrade, and is low cost compared to other solar cells. Perovskite shows remarkable growth in recent years. So, we are not far to see perovskite in the marketplace.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380" name="Google Shape;380;p29"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14"/>
          <p:cNvSpPr txBox="1"/>
          <p:nvPr/>
        </p:nvSpPr>
        <p:spPr>
          <a:xfrm>
            <a:off x="544036" y="9751527"/>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Content</a:t>
              </a:r>
              <a:endParaRPr sz="2000" b="0" i="0" u="none" strike="noStrike" cap="none" dirty="0">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504349" y="1620804"/>
            <a:ext cx="14299724" cy="8094483"/>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Introduction</a:t>
            </a:r>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Chemical Formula</a:t>
            </a:r>
            <a:endParaRPr lang="en-US" sz="4000" dirty="0"/>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Origin</a:t>
            </a:r>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Structure</a:t>
            </a:r>
          </a:p>
          <a:p>
            <a:pPr marL="571500" indent="-571500">
              <a:buClr>
                <a:schemeClr val="dk1"/>
              </a:buClr>
              <a:buSzPts val="3600"/>
              <a:buFont typeface="Noto Sans Symbols"/>
              <a:buChar char="✔"/>
            </a:pPr>
            <a:r>
              <a:rPr lang="en-US" sz="4000" dirty="0">
                <a:solidFill>
                  <a:schemeClr val="dk1"/>
                </a:solidFill>
                <a:latin typeface="Calibri"/>
                <a:ea typeface="Calibri"/>
                <a:cs typeface="Calibri"/>
                <a:sym typeface="Calibri"/>
              </a:rPr>
              <a:t>Manufacturing</a:t>
            </a:r>
          </a:p>
          <a:p>
            <a:pPr marL="571500" indent="-571500">
              <a:buClr>
                <a:schemeClr val="dk1"/>
              </a:buClr>
              <a:buSzPts val="3600"/>
              <a:buFont typeface="Noto Sans Symbols"/>
              <a:buChar char="✔"/>
            </a:pPr>
            <a:r>
              <a:rPr lang="en-US" sz="4000" dirty="0">
                <a:solidFill>
                  <a:schemeClr val="dk1"/>
                </a:solidFill>
                <a:latin typeface="Calibri"/>
                <a:ea typeface="Calibri"/>
                <a:cs typeface="Calibri"/>
                <a:sym typeface="Calibri"/>
              </a:rPr>
              <a:t>Energy Band Gap Diagram</a:t>
            </a:r>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Why Semiconductor</a:t>
            </a:r>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Applications</a:t>
            </a:r>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Properties</a:t>
            </a:r>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Compare with Silicon</a:t>
            </a:r>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Disadvantages</a:t>
            </a:r>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Future</a:t>
            </a:r>
          </a:p>
          <a:p>
            <a:pPr marL="571500" marR="0" lvl="0" indent="-571500" algn="l" rtl="0">
              <a:spcBef>
                <a:spcPts val="0"/>
              </a:spcBef>
              <a:spcAft>
                <a:spcPts val="0"/>
              </a:spcAft>
              <a:buClr>
                <a:schemeClr val="dk1"/>
              </a:buClr>
              <a:buSzPts val="3600"/>
              <a:buFont typeface="Noto Sans Symbols"/>
              <a:buChar char="✔"/>
            </a:pPr>
            <a:r>
              <a:rPr lang="en-US" sz="4000" dirty="0">
                <a:solidFill>
                  <a:schemeClr val="dk1"/>
                </a:solidFill>
                <a:latin typeface="Calibri"/>
                <a:ea typeface="Calibri"/>
                <a:cs typeface="Calibri"/>
                <a:sym typeface="Calibri"/>
              </a:rPr>
              <a:t>Conclusion </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a:solidFill>
                <a:schemeClr val="lt1"/>
              </a:solidFill>
            </a:endParaRPr>
          </a:p>
        </p:txBody>
      </p:sp>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3939" y="727345"/>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INTRODUCTION</a:t>
              </a:r>
              <a:endParaRPr sz="2000" b="0" i="0" u="none" strike="noStrike" cap="none" dirty="0">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84797" y="1756593"/>
            <a:ext cx="18318479" cy="4339609"/>
          </a:xfrm>
          <a:prstGeom prst="rect">
            <a:avLst/>
          </a:prstGeom>
          <a:noFill/>
          <a:ln>
            <a:noFill/>
          </a:ln>
        </p:spPr>
        <p:txBody>
          <a:bodyPr spcFirstLastPara="1" wrap="square" lIns="91425" tIns="45700" rIns="91425" bIns="45700" anchor="t" anchorCtr="0">
            <a:spAutoFit/>
          </a:bodyPr>
          <a:lstStyle/>
          <a:p>
            <a:pPr algn="just"/>
            <a:r>
              <a:rPr lang="en-US" sz="4000" dirty="0">
                <a:effectLst/>
                <a:latin typeface="Calibri" panose="020F0502020204030204" pitchFamily="34" charset="0"/>
                <a:ea typeface="Calibri" panose="020F0502020204030204" pitchFamily="34" charset="0"/>
                <a:cs typeface="Calibri" panose="020F0502020204030204" pitchFamily="34" charset="0"/>
              </a:rPr>
              <a:t>Perovskite is a solar cell. Solar cells capture the energy from the sun and then convert it to electricity. It is used to transport the electric charge whenever the light hits the material. Perovskite also absorbs high-energy blue photons from sunlight. It is the material that has the same crystal structure as calcium titanium oxide and calcium titanate was the 1</a:t>
            </a:r>
            <a:r>
              <a:rPr lang="en-US" sz="4000" baseline="30000" dirty="0">
                <a:effectLst/>
                <a:latin typeface="Calibri" panose="020F0502020204030204" pitchFamily="34" charset="0"/>
                <a:ea typeface="Calibri" panose="020F0502020204030204" pitchFamily="34" charset="0"/>
                <a:cs typeface="Calibri" panose="020F0502020204030204" pitchFamily="34" charset="0"/>
              </a:rPr>
              <a:t>st</a:t>
            </a:r>
            <a:r>
              <a:rPr lang="en-US" sz="4000" dirty="0">
                <a:effectLst/>
                <a:latin typeface="Calibri" panose="020F0502020204030204" pitchFamily="34" charset="0"/>
                <a:ea typeface="Calibri" panose="020F0502020204030204" pitchFamily="34" charset="0"/>
                <a:cs typeface="Calibri" panose="020F0502020204030204" pitchFamily="34" charset="0"/>
              </a:rPr>
              <a:t> mineral with a perovskite structure. </a:t>
            </a:r>
            <a:r>
              <a:rPr lang="en-IN" sz="40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large number of different elements can be together to form perovskite structures</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rtl="0">
              <a:spcBef>
                <a:spcPts val="0"/>
              </a:spcBef>
              <a:spcAft>
                <a:spcPts val="0"/>
              </a:spcAft>
              <a:buNone/>
            </a:pPr>
            <a:endParaRPr sz="3600"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3A0243CC-B4E8-3F0D-1B42-DE7946E1D567}"/>
              </a:ext>
            </a:extLst>
          </p:cNvPr>
          <p:cNvPicPr>
            <a:picLocks noChangeAspect="1"/>
          </p:cNvPicPr>
          <p:nvPr/>
        </p:nvPicPr>
        <p:blipFill>
          <a:blip r:embed="rId3"/>
          <a:stretch>
            <a:fillRect/>
          </a:stretch>
        </p:blipFill>
        <p:spPr>
          <a:xfrm>
            <a:off x="10305626" y="5471160"/>
            <a:ext cx="7581530" cy="38961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a:solidFill>
                <a:schemeClr val="lt1"/>
              </a:solidFill>
            </a:endParaRPr>
          </a:p>
        </p:txBody>
      </p:sp>
      <p:grpSp>
        <p:nvGrpSpPr>
          <p:cNvPr id="151" name="Google Shape;151;p16"/>
          <p:cNvGrpSpPr/>
          <p:nvPr/>
        </p:nvGrpSpPr>
        <p:grpSpPr>
          <a:xfrm>
            <a:off x="-2" y="956858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6" name="Google Shape;156;p16"/>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000" dirty="0">
                  <a:solidFill>
                    <a:schemeClr val="lt1"/>
                  </a:solidFill>
                  <a:latin typeface="Calibri"/>
                  <a:ea typeface="Calibri"/>
                  <a:cs typeface="Calibri"/>
                  <a:sym typeface="Calibri"/>
                </a:rPr>
                <a:t>CHEMICAL FORMULA</a:t>
              </a:r>
              <a:endParaRPr sz="4000" b="0" i="0" u="none" strike="noStrike" cap="none" dirty="0">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380999" y="2070100"/>
            <a:ext cx="18309797" cy="7280735"/>
          </a:xfrm>
          <a:prstGeom prst="rect">
            <a:avLst/>
          </a:prstGeom>
          <a:noFill/>
          <a:ln>
            <a:noFill/>
          </a:ln>
        </p:spPr>
        <p:txBody>
          <a:bodyPr spcFirstLastPara="1" wrap="square" lIns="91425" tIns="45700" rIns="91425" bIns="45700" anchor="t" anchorCtr="0">
            <a:spAutoFit/>
          </a:bodyPr>
          <a:lstStyle/>
          <a:p>
            <a:pPr algn="just">
              <a:lnSpc>
                <a:spcPct val="107000"/>
              </a:lnSpc>
              <a:spcAft>
                <a:spcPts val="800"/>
              </a:spcAft>
            </a:pPr>
            <a:r>
              <a:rPr lang="en-US" sz="5400" b="1" u="sng" dirty="0">
                <a:effectLst/>
                <a:latin typeface="Calibri" panose="020F0502020204030204" pitchFamily="34" charset="0"/>
                <a:ea typeface="Calibri" panose="020F0502020204030204" pitchFamily="34" charset="0"/>
                <a:cs typeface="Times New Roman" panose="02020603050405020304" pitchFamily="18" charset="0"/>
              </a:rPr>
              <a:t>Chemical Formula</a:t>
            </a:r>
            <a:r>
              <a:rPr lang="en-US" sz="5400" b="1" dirty="0">
                <a:effectLst/>
                <a:latin typeface="Calibri" panose="020F0502020204030204" pitchFamily="34" charset="0"/>
                <a:ea typeface="Calibri" panose="020F0502020204030204" pitchFamily="34" charset="0"/>
                <a:cs typeface="Times New Roman" panose="02020603050405020304" pitchFamily="18" charset="0"/>
              </a:rPr>
              <a:t>:</a:t>
            </a:r>
            <a:r>
              <a:rPr lang="en-US" sz="5400" dirty="0">
                <a:effectLst/>
                <a:latin typeface="Calibri" panose="020F0502020204030204" pitchFamily="34" charset="0"/>
                <a:ea typeface="Calibri" panose="020F0502020204030204" pitchFamily="34" charset="0"/>
                <a:cs typeface="Times New Roman" panose="02020603050405020304" pitchFamily="18" charset="0"/>
              </a:rPr>
              <a:t> </a:t>
            </a:r>
            <a:r>
              <a:rPr lang="en-US" sz="5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ABX</a:t>
            </a:r>
            <a:r>
              <a:rPr lang="en-US" sz="5400" b="1" baseline="-25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3</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5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Where: A and B are Cations and X are Anion.</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5400" dirty="0">
                <a:effectLst/>
                <a:latin typeface="Calibri" panose="020F0502020204030204" pitchFamily="34" charset="0"/>
                <a:ea typeface="Calibri" panose="020F0502020204030204" pitchFamily="34" charset="0"/>
                <a:cs typeface="Times New Roman" panose="02020603050405020304" pitchFamily="18" charset="0"/>
              </a:rPr>
              <a:t>Cation A is located at the 8 corners of the cube. Cation B is located at the Centre of the cube i.e., in octahedral position and Anion X is located at every 6 faces of the cube.</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5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 Calcium Titanate [CaTiO</a:t>
            </a:r>
            <a:r>
              <a:rPr lang="en-US" sz="54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US" sz="5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54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5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Barium Titanate [</a:t>
            </a:r>
            <a:r>
              <a:rPr lang="en-US" sz="5400" dirty="0">
                <a:effectLst/>
                <a:latin typeface="Calibri" panose="020F0502020204030204" pitchFamily="34" charset="0"/>
                <a:ea typeface="Calibri" panose="020F0502020204030204" pitchFamily="34" charset="0"/>
                <a:cs typeface="Times New Roman" panose="02020603050405020304" pitchFamily="18" charset="0"/>
              </a:rPr>
              <a:t>BaTiO</a:t>
            </a:r>
            <a:r>
              <a:rPr lang="en-US" sz="5400"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en-US" sz="5400" dirty="0">
                <a:effectLst/>
                <a:latin typeface="Calibri" panose="020F0502020204030204" pitchFamily="34" charset="0"/>
                <a:ea typeface="Calibri" panose="020F0502020204030204" pitchFamily="34" charset="0"/>
                <a:cs typeface="Times New Roman" panose="02020603050405020304" pitchFamily="18" charset="0"/>
              </a:rPr>
              <a:t>]</a:t>
            </a:r>
            <a:r>
              <a:rPr lang="en-US" sz="54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5400" dirty="0">
                <a:effectLst/>
                <a:latin typeface="Calibri" panose="020F0502020204030204" pitchFamily="34" charset="0"/>
                <a:ea typeface="Calibri" panose="020F0502020204030204" pitchFamily="34" charset="0"/>
                <a:cs typeface="Times New Roman" panose="02020603050405020304" pitchFamily="18" charset="0"/>
              </a:rPr>
              <a:t>and</a:t>
            </a:r>
            <a:r>
              <a:rPr lang="en-US" sz="54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5400" dirty="0">
                <a:effectLst/>
                <a:latin typeface="Calibri" panose="020F0502020204030204" pitchFamily="34" charset="0"/>
                <a:ea typeface="Calibri" panose="020F0502020204030204" pitchFamily="34" charset="0"/>
                <a:cs typeface="Times New Roman" panose="02020603050405020304" pitchFamily="18" charset="0"/>
              </a:rPr>
              <a:t>Calcium Silicate [CaSiO</a:t>
            </a:r>
            <a:r>
              <a:rPr lang="en-US" sz="5400"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en-US" sz="5400" dirty="0">
                <a:effectLst/>
                <a:latin typeface="Calibri" panose="020F0502020204030204" pitchFamily="34" charset="0"/>
                <a:ea typeface="Calibri" panose="020F0502020204030204" pitchFamily="34" charset="0"/>
                <a:cs typeface="Times New Roman" panose="02020603050405020304" pitchFamily="18" charset="0"/>
              </a:rPr>
              <a:t>].</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lvl="0" indent="-342900" algn="l" rtl="0">
              <a:spcBef>
                <a:spcPts val="0"/>
              </a:spcBef>
              <a:spcAft>
                <a:spcPts val="0"/>
              </a:spcAft>
              <a:buClr>
                <a:schemeClr val="dk1"/>
              </a:buClr>
              <a:buSzPts val="3600"/>
              <a:buFont typeface="Noto Sans Symbols"/>
              <a:buNone/>
            </a:pPr>
            <a:endParaRPr sz="36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grpSp>
        <p:nvGrpSpPr>
          <p:cNvPr id="169" name="Google Shape;169;p17"/>
          <p:cNvGrpSpPr/>
          <p:nvPr/>
        </p:nvGrpSpPr>
        <p:grpSpPr>
          <a:xfrm>
            <a:off x="-2" y="9568581"/>
            <a:ext cx="19010314" cy="1112119"/>
            <a:chOff x="-2" y="9568581"/>
            <a:chExt cx="19010314" cy="1112119"/>
          </a:xfrm>
        </p:grpSpPr>
        <p:grpSp>
          <p:nvGrpSpPr>
            <p:cNvPr id="170" name="Google Shape;170;p17"/>
            <p:cNvGrpSpPr/>
            <p:nvPr/>
          </p:nvGrpSpPr>
          <p:grpSpPr>
            <a:xfrm>
              <a:off x="-2" y="9568581"/>
              <a:ext cx="19010314" cy="1112119"/>
              <a:chOff x="-324645" y="2222500"/>
              <a:chExt cx="22261686" cy="1302327"/>
            </a:xfrm>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4" name="Google Shape;174;p17"/>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26281" y="774700"/>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STRUCTURE</a:t>
              </a:r>
              <a:endParaRPr dirty="0"/>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5" name="Picture 4">
            <a:extLst>
              <a:ext uri="{FF2B5EF4-FFF2-40B4-BE49-F238E27FC236}">
                <a16:creationId xmlns:a16="http://schemas.microsoft.com/office/drawing/2014/main" id="{60A72132-8904-6D68-FC52-CB11CAF70A25}"/>
              </a:ext>
            </a:extLst>
          </p:cNvPr>
          <p:cNvPicPr>
            <a:picLocks noChangeAspect="1"/>
          </p:cNvPicPr>
          <p:nvPr/>
        </p:nvPicPr>
        <p:blipFill>
          <a:blip r:embed="rId3"/>
          <a:stretch>
            <a:fillRect/>
          </a:stretch>
        </p:blipFill>
        <p:spPr>
          <a:xfrm>
            <a:off x="1953735" y="2318426"/>
            <a:ext cx="13533187" cy="63683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6</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ORIGIN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2305" y="1945309"/>
            <a:ext cx="18688492" cy="3077725"/>
          </a:xfrm>
          <a:prstGeom prst="rect">
            <a:avLst/>
          </a:prstGeom>
          <a:noFill/>
          <a:ln>
            <a:noFill/>
          </a:ln>
        </p:spPr>
        <p:txBody>
          <a:bodyPr spcFirstLastPara="1" wrap="square" lIns="91425" tIns="45700" rIns="91425" bIns="45700" anchor="t" anchorCtr="0">
            <a:spAutoFit/>
          </a:bodyPr>
          <a:lstStyle/>
          <a:p>
            <a:pPr>
              <a:buClr>
                <a:schemeClr val="dk1"/>
              </a:buClr>
              <a:buSzPts val="3600"/>
            </a:pPr>
            <a:r>
              <a:rPr lang="en-US" sz="6000" dirty="0">
                <a:effectLst/>
                <a:latin typeface="Calibri" panose="020F0502020204030204" pitchFamily="34" charset="0"/>
                <a:ea typeface="Calibri" panose="020F0502020204030204" pitchFamily="34" charset="0"/>
                <a:cs typeface="Times New Roman" panose="02020603050405020304" pitchFamily="18" charset="0"/>
              </a:rPr>
              <a:t>It was discovered by German Mineralogist Gustav Rose in 1839 and Named after Russian Mineralogist Lev Perovski, hence </a:t>
            </a:r>
            <a:r>
              <a:rPr lang="en-US" sz="6000" b="1" u="sng" dirty="0">
                <a:latin typeface="Calibri" panose="020F0502020204030204" pitchFamily="34" charset="0"/>
                <a:ea typeface="Calibri" panose="020F0502020204030204" pitchFamily="34" charset="0"/>
                <a:cs typeface="Times New Roman" panose="02020603050405020304" pitchFamily="18" charset="0"/>
              </a:rPr>
              <a:t>P</a:t>
            </a:r>
            <a:r>
              <a:rPr lang="en-US" sz="6000" b="1" u="sng" dirty="0">
                <a:effectLst/>
                <a:latin typeface="Calibri" panose="020F0502020204030204" pitchFamily="34" charset="0"/>
                <a:ea typeface="Calibri" panose="020F0502020204030204" pitchFamily="34" charset="0"/>
                <a:cs typeface="Times New Roman" panose="02020603050405020304" pitchFamily="18" charset="0"/>
              </a:rPr>
              <a:t>erovskite</a:t>
            </a:r>
            <a:r>
              <a:rPr lang="en-US" sz="6000" dirty="0">
                <a:effectLst/>
                <a:latin typeface="Calibri" panose="020F0502020204030204" pitchFamily="34" charset="0"/>
                <a:ea typeface="Calibri" panose="020F0502020204030204" pitchFamily="34" charset="0"/>
                <a:cs typeface="Times New Roman" panose="02020603050405020304" pitchFamily="18" charset="0"/>
              </a:rPr>
              <a:t>.</a:t>
            </a:r>
            <a:endParaRPr lang="en-IN" sz="60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lvl="0" indent="-571500" algn="l" rtl="0">
              <a:spcBef>
                <a:spcPts val="0"/>
              </a:spcBef>
              <a:spcAft>
                <a:spcPts val="0"/>
              </a:spcAft>
              <a:buClr>
                <a:schemeClr val="dk1"/>
              </a:buClr>
              <a:buSzPts val="3600"/>
              <a:buFont typeface="Noto Sans Symbols"/>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a:solidFill>
                <a:schemeClr val="lt1"/>
              </a:solidFill>
            </a:endParaRPr>
          </a:p>
        </p:txBody>
      </p:sp>
      <p:grpSp>
        <p:nvGrpSpPr>
          <p:cNvPr id="204" name="Google Shape;204;p19"/>
          <p:cNvGrpSpPr/>
          <p:nvPr/>
        </p:nvGrpSpPr>
        <p:grpSpPr>
          <a:xfrm>
            <a:off x="-2" y="9568581"/>
            <a:ext cx="19010314" cy="1112119"/>
            <a:chOff x="-2" y="9568581"/>
            <a:chExt cx="19010314" cy="1112119"/>
          </a:xfrm>
        </p:grpSpPr>
        <p:grpSp>
          <p:nvGrpSpPr>
            <p:cNvPr id="205" name="Google Shape;205;p19"/>
            <p:cNvGrpSpPr/>
            <p:nvPr/>
          </p:nvGrpSpPr>
          <p:grpSpPr>
            <a:xfrm>
              <a:off x="-2" y="9568581"/>
              <a:ext cx="19010314" cy="1112119"/>
              <a:chOff x="-324645" y="2222500"/>
              <a:chExt cx="22261686" cy="1302327"/>
            </a:xfrm>
          </p:grpSpPr>
          <p:sp>
            <p:nvSpPr>
              <p:cNvPr id="20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8"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9" name="Google Shape;209;p19"/>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211" name="Google Shape;211;p19"/>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7</a:t>
            </a:fld>
            <a:endParaRPr sz="1870">
              <a:solidFill>
                <a:schemeClr val="lt1"/>
              </a:solidFill>
              <a:latin typeface="Calibri"/>
              <a:ea typeface="Calibri"/>
              <a:cs typeface="Calibri"/>
              <a:sym typeface="Calibri"/>
            </a:endParaRPr>
          </a:p>
        </p:txBody>
      </p:sp>
      <p:grpSp>
        <p:nvGrpSpPr>
          <p:cNvPr id="212" name="Google Shape;212;p19"/>
          <p:cNvGrpSpPr/>
          <p:nvPr/>
        </p:nvGrpSpPr>
        <p:grpSpPr>
          <a:xfrm>
            <a:off x="-26282" y="774700"/>
            <a:ext cx="15449161" cy="827992"/>
            <a:chOff x="-16184" y="8640158"/>
            <a:chExt cx="4051713" cy="439420"/>
          </a:xfrm>
        </p:grpSpPr>
        <p:sp>
          <p:nvSpPr>
            <p:cNvPr id="213" name="Google Shape;213;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MANUFACTURING</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algn="just">
                <a:lnSpc>
                  <a:spcPct val="107000"/>
                </a:lnSpc>
                <a:spcAft>
                  <a:spcPts val="800"/>
                </a:spcAft>
              </a:pPr>
              <a:r>
                <a:rPr lang="en-IN" sz="4000" dirty="0">
                  <a:effectLst/>
                  <a:latin typeface="Calibri" panose="020F0502020204030204" pitchFamily="34" charset="0"/>
                  <a:ea typeface="Calibri" panose="020F0502020204030204" pitchFamily="34" charset="0"/>
                  <a:cs typeface="Times New Roman" panose="02020603050405020304" pitchFamily="18" charset="0"/>
                </a:rPr>
                <a:t>Perovskite is manufactured by two-step processing.</a:t>
              </a:r>
            </a:p>
            <a:p>
              <a:pPr algn="just">
                <a:lnSpc>
                  <a:spcPct val="107000"/>
                </a:lnSpc>
                <a:spcAft>
                  <a:spcPts val="800"/>
                </a:spcAft>
              </a:pPr>
              <a:r>
                <a:rPr lang="en-IN" sz="4000" u="sng" dirty="0">
                  <a:effectLst/>
                  <a:latin typeface="Calibri" panose="020F0502020204030204" pitchFamily="34" charset="0"/>
                  <a:ea typeface="Calibri" panose="020F0502020204030204" pitchFamily="34" charset="0"/>
                  <a:cs typeface="Times New Roman" panose="02020603050405020304" pitchFamily="18" charset="0"/>
                </a:rPr>
                <a:t>First Step Processing</a:t>
              </a:r>
              <a:r>
                <a:rPr lang="en-IN" sz="4000" dirty="0">
                  <a:effectLst/>
                  <a:latin typeface="Calibri" panose="020F0502020204030204" pitchFamily="34" charset="0"/>
                  <a:ea typeface="Calibri" panose="020F0502020204030204" pitchFamily="34" charset="0"/>
                  <a:cs typeface="Times New Roman" panose="02020603050405020304" pitchFamily="18" charset="0"/>
                </a:rPr>
                <a:t>: A perovskite solution is prepared by mixing lead halide and organic halide through various coating methods such as spin coating, spraying, and blade coating to form perovskite film. This is simple and fast but it is more challenging to control the perovskite film uniformly and with quality.</a:t>
              </a:r>
            </a:p>
            <a:p>
              <a:pPr algn="just">
                <a:lnSpc>
                  <a:spcPct val="107000"/>
                </a:lnSpc>
                <a:spcAft>
                  <a:spcPts val="800"/>
                </a:spcAft>
              </a:pPr>
              <a:r>
                <a:rPr lang="en-IN" sz="4000" u="sng" dirty="0">
                  <a:effectLst/>
                  <a:latin typeface="Calibri" panose="020F0502020204030204" pitchFamily="34" charset="0"/>
                  <a:ea typeface="Calibri" panose="020F0502020204030204" pitchFamily="34" charset="0"/>
                  <a:cs typeface="Times New Roman" panose="02020603050405020304" pitchFamily="18" charset="0"/>
                </a:rPr>
                <a:t>Two-Step Processing</a:t>
              </a:r>
              <a:r>
                <a:rPr lang="en-IN" sz="4000" dirty="0">
                  <a:effectLst/>
                  <a:latin typeface="Calibri" panose="020F0502020204030204" pitchFamily="34" charset="0"/>
                  <a:ea typeface="Calibri" panose="020F0502020204030204" pitchFamily="34" charset="0"/>
                  <a:cs typeface="Times New Roman" panose="02020603050405020304" pitchFamily="18" charset="0"/>
                </a:rPr>
                <a:t>: In this method, first deposit the lead halide film and then reacts with organic halide to form perovskite film. In this method, Perovskite film is better film quality because of volume expansion during the convention of lead halide</a:t>
              </a:r>
              <a:r>
                <a:rPr lang="en-IN" sz="36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p:txBody>
        </p:sp>
        <p:sp>
          <p:nvSpPr>
            <p:cNvPr id="214" name="Google Shape;214;p19"/>
            <p:cNvSpPr/>
            <p:nvPr/>
          </p:nvSpPr>
          <p:spPr>
            <a:xfrm>
              <a:off x="3806170"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C60F78-76D7-8CAE-EE58-60520C368CED}"/>
              </a:ext>
            </a:extLst>
          </p:cNvPr>
          <p:cNvSpPr>
            <a:spLocks noGrp="1"/>
          </p:cNvSpPr>
          <p:nvPr>
            <p:ph type="sldNum" idx="12"/>
          </p:nvPr>
        </p:nvSpPr>
        <p:spPr>
          <a:xfrm>
            <a:off x="17495520" y="9707880"/>
            <a:ext cx="1066800" cy="792481"/>
          </a:xfrm>
          <a:solidFill>
            <a:schemeClr val="accent2"/>
          </a:solidFill>
        </p:spPr>
        <p:txBody>
          <a:bodyPr/>
          <a:lstStyle/>
          <a:p>
            <a:pPr marL="0" lvl="0" indent="0" algn="r" rtl="0">
              <a:spcBef>
                <a:spcPts val="0"/>
              </a:spcBef>
              <a:spcAft>
                <a:spcPts val="0"/>
              </a:spcAft>
              <a:buNone/>
            </a:pPr>
            <a:r>
              <a:rPr lang="en-US" sz="4000" dirty="0">
                <a:solidFill>
                  <a:schemeClr val="bg1"/>
                </a:solidFill>
              </a:rPr>
              <a:t>8</a:t>
            </a:r>
          </a:p>
        </p:txBody>
      </p:sp>
      <p:sp>
        <p:nvSpPr>
          <p:cNvPr id="5" name="Google Shape;227;p20">
            <a:extLst>
              <a:ext uri="{FF2B5EF4-FFF2-40B4-BE49-F238E27FC236}">
                <a16:creationId xmlns:a16="http://schemas.microsoft.com/office/drawing/2014/main" id="{7F1B0043-8DE1-CD25-0C7C-C61947DA5A16}"/>
              </a:ext>
            </a:extLst>
          </p:cNvPr>
          <p:cNvSpPr txBox="1">
            <a:spLocks noGrp="1"/>
          </p:cNvSpPr>
          <p:nvPr>
            <p:ph type="title"/>
          </p:nvPr>
        </p:nvSpPr>
        <p:spPr>
          <a:xfrm>
            <a:off x="0" y="569913"/>
            <a:ext cx="16397287" cy="1042424"/>
          </a:xfrm>
          <a:prstGeom prst="rect">
            <a:avLst/>
          </a:prstGeom>
          <a:solidFill>
            <a:srgbClr val="0070C0"/>
          </a:solidFill>
          <a:ln>
            <a:noFill/>
          </a:ln>
        </p:spPr>
        <p:txBody>
          <a:bodyPr spcFirstLastPara="1" wrap="square" lIns="91425" tIns="45700" rIns="91425" bIns="45700" anchor="t" anchorCtr="0">
            <a:spAutoFit/>
          </a:bodyPr>
          <a:lstStyle/>
          <a:p>
            <a:pPr algn="ctr"/>
            <a:r>
              <a:rPr lang="en-US" dirty="0">
                <a:solidFill>
                  <a:schemeClr val="bg1"/>
                </a:solidFill>
              </a:rPr>
              <a:t>ENERGY BAND GAP DIAGRAM</a:t>
            </a:r>
            <a:endParaRPr lang="en-IN" dirty="0">
              <a:solidFill>
                <a:schemeClr val="bg1"/>
              </a:solidFill>
            </a:endParaRPr>
          </a:p>
        </p:txBody>
      </p:sp>
      <p:pic>
        <p:nvPicPr>
          <p:cNvPr id="7" name="Picture 6">
            <a:extLst>
              <a:ext uri="{FF2B5EF4-FFF2-40B4-BE49-F238E27FC236}">
                <a16:creationId xmlns:a16="http://schemas.microsoft.com/office/drawing/2014/main" id="{C64E8D51-CF01-B51E-8CB6-9F08FE5E1649}"/>
              </a:ext>
            </a:extLst>
          </p:cNvPr>
          <p:cNvPicPr>
            <a:picLocks noChangeAspect="1"/>
          </p:cNvPicPr>
          <p:nvPr/>
        </p:nvPicPr>
        <p:blipFill>
          <a:blip r:embed="rId2"/>
          <a:stretch>
            <a:fillRect/>
          </a:stretch>
        </p:blipFill>
        <p:spPr>
          <a:xfrm>
            <a:off x="1416843" y="2061840"/>
            <a:ext cx="13563600" cy="7064575"/>
          </a:xfrm>
          <a:prstGeom prst="rect">
            <a:avLst/>
          </a:prstGeom>
        </p:spPr>
      </p:pic>
      <p:grpSp>
        <p:nvGrpSpPr>
          <p:cNvPr id="8" name="Google Shape;204;p19">
            <a:extLst>
              <a:ext uri="{FF2B5EF4-FFF2-40B4-BE49-F238E27FC236}">
                <a16:creationId xmlns:a16="http://schemas.microsoft.com/office/drawing/2014/main" id="{D09F661C-91A6-A613-378D-F66971C630C6}"/>
              </a:ext>
            </a:extLst>
          </p:cNvPr>
          <p:cNvGrpSpPr/>
          <p:nvPr/>
        </p:nvGrpSpPr>
        <p:grpSpPr>
          <a:xfrm>
            <a:off x="0" y="9548059"/>
            <a:ext cx="19010314" cy="1132641"/>
            <a:chOff x="0" y="9548059"/>
            <a:chExt cx="19010314" cy="1132641"/>
          </a:xfrm>
        </p:grpSpPr>
        <p:grpSp>
          <p:nvGrpSpPr>
            <p:cNvPr id="9" name="Google Shape;205;p19">
              <a:extLst>
                <a:ext uri="{FF2B5EF4-FFF2-40B4-BE49-F238E27FC236}">
                  <a16:creationId xmlns:a16="http://schemas.microsoft.com/office/drawing/2014/main" id="{71FF8BD2-F95F-3F9D-0B99-B601E420A570}"/>
                </a:ext>
              </a:extLst>
            </p:cNvPr>
            <p:cNvGrpSpPr/>
            <p:nvPr/>
          </p:nvGrpSpPr>
          <p:grpSpPr>
            <a:xfrm>
              <a:off x="0" y="9548059"/>
              <a:ext cx="19010314" cy="1132640"/>
              <a:chOff x="-324643" y="2198469"/>
              <a:chExt cx="22261686" cy="1326358"/>
            </a:xfrm>
          </p:grpSpPr>
          <p:sp>
            <p:nvSpPr>
              <p:cNvPr id="11" name="Google Shape;206;p19">
                <a:extLst>
                  <a:ext uri="{FF2B5EF4-FFF2-40B4-BE49-F238E27FC236}">
                    <a16:creationId xmlns:a16="http://schemas.microsoft.com/office/drawing/2014/main" id="{583DD483-F2F6-8708-AF27-E884FF77678E}"/>
                  </a:ext>
                </a:extLst>
              </p:cNvPr>
              <p:cNvSpPr/>
              <p:nvPr/>
            </p:nvSpPr>
            <p:spPr>
              <a:xfrm>
                <a:off x="-324643"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4800" b="1" dirty="0">
                    <a:solidFill>
                      <a:schemeClr val="dk1"/>
                    </a:solidFill>
                    <a:latin typeface="Calibri"/>
                    <a:ea typeface="Calibri"/>
                    <a:cs typeface="Calibri"/>
                    <a:sym typeface="Calibri"/>
                  </a:rPr>
                  <a:t>    PEROVSKITE</a:t>
                </a:r>
                <a:endParaRPr sz="1800" b="1" dirty="0">
                  <a:solidFill>
                    <a:schemeClr val="dk1"/>
                  </a:solidFill>
                  <a:latin typeface="Calibri"/>
                  <a:ea typeface="Calibri"/>
                  <a:cs typeface="Calibri"/>
                  <a:sym typeface="Calibri"/>
                </a:endParaRPr>
              </a:p>
            </p:txBody>
          </p:sp>
          <p:sp>
            <p:nvSpPr>
              <p:cNvPr id="12" name="Google Shape;207;p19">
                <a:extLst>
                  <a:ext uri="{FF2B5EF4-FFF2-40B4-BE49-F238E27FC236}">
                    <a16:creationId xmlns:a16="http://schemas.microsoft.com/office/drawing/2014/main" id="{5D5D5BBD-2CB0-1C38-23BD-446489C6A362}"/>
                  </a:ext>
                </a:extLst>
              </p:cNvPr>
              <p:cNvSpPr/>
              <p:nvPr/>
            </p:nvSpPr>
            <p:spPr>
              <a:xfrm>
                <a:off x="20621791" y="2198469"/>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6000" dirty="0">
                    <a:solidFill>
                      <a:schemeClr val="bg1"/>
                    </a:solidFill>
                    <a:latin typeface="Calibri"/>
                    <a:ea typeface="Calibri"/>
                    <a:cs typeface="Calibri"/>
                    <a:sym typeface="Calibri"/>
                  </a:rPr>
                  <a:t>8</a:t>
                </a:r>
                <a:endParaRPr sz="6000" dirty="0">
                  <a:solidFill>
                    <a:schemeClr val="bg1"/>
                  </a:solidFill>
                  <a:latin typeface="Calibri"/>
                  <a:ea typeface="Calibri"/>
                  <a:cs typeface="Calibri"/>
                  <a:sym typeface="Calibri"/>
                </a:endParaRPr>
              </a:p>
            </p:txBody>
          </p:sp>
        </p:grpSp>
        <p:sp>
          <p:nvSpPr>
            <p:cNvPr id="10" name="Google Shape;208;p19">
              <a:extLst>
                <a:ext uri="{FF2B5EF4-FFF2-40B4-BE49-F238E27FC236}">
                  <a16:creationId xmlns:a16="http://schemas.microsoft.com/office/drawing/2014/main" id="{6503888F-4B14-D6F2-C701-84B07591045A}"/>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97058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a:solidFill>
                <a:schemeClr val="lt1"/>
              </a:solidFill>
            </a:endParaRPr>
          </a:p>
        </p:txBody>
      </p:sp>
      <p:grpSp>
        <p:nvGrpSpPr>
          <p:cNvPr id="221" name="Google Shape;221;p20"/>
          <p:cNvGrpSpPr/>
          <p:nvPr/>
        </p:nvGrpSpPr>
        <p:grpSpPr>
          <a:xfrm>
            <a:off x="-2" y="9568581"/>
            <a:ext cx="19010314" cy="1112119"/>
            <a:chOff x="-2" y="9568581"/>
            <a:chExt cx="19010314" cy="1112119"/>
          </a:xfrm>
        </p:grpSpPr>
        <p:grpSp>
          <p:nvGrpSpPr>
            <p:cNvPr id="222" name="Google Shape;222;p20"/>
            <p:cNvGrpSpPr/>
            <p:nvPr/>
          </p:nvGrpSpPr>
          <p:grpSpPr>
            <a:xfrm>
              <a:off x="-2" y="9568581"/>
              <a:ext cx="19010314" cy="1112119"/>
              <a:chOff x="-324645" y="2222500"/>
              <a:chExt cx="22261686" cy="1302327"/>
            </a:xfrm>
          </p:grpSpPr>
          <p:sp>
            <p:nvSpPr>
              <p:cNvPr id="223"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5"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20"/>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Times New Roman"/>
                <a:cs typeface="Times New Roman"/>
                <a:sym typeface="Times New Roman"/>
              </a:rPr>
              <a:t>PEROVSKITE</a:t>
            </a:r>
            <a:endParaRPr b="1" dirty="0"/>
          </a:p>
        </p:txBody>
      </p:sp>
      <p:sp>
        <p:nvSpPr>
          <p:cNvPr id="228" name="Google Shape;228;p20"/>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9</a:t>
            </a:fld>
            <a:endParaRPr sz="1870">
              <a:solidFill>
                <a:schemeClr val="lt1"/>
              </a:solidFill>
              <a:latin typeface="Calibri"/>
              <a:ea typeface="Calibri"/>
              <a:cs typeface="Calibri"/>
              <a:sym typeface="Calibri"/>
            </a:endParaRPr>
          </a:p>
        </p:txBody>
      </p:sp>
      <p:grpSp>
        <p:nvGrpSpPr>
          <p:cNvPr id="229" name="Google Shape;229;p20"/>
          <p:cNvGrpSpPr/>
          <p:nvPr/>
        </p:nvGrpSpPr>
        <p:grpSpPr>
          <a:xfrm>
            <a:off x="-26281" y="774700"/>
            <a:ext cx="15071695" cy="827992"/>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WHY SEMICONDUCTOR</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2" name="Google Shape;232;p20"/>
          <p:cNvSpPr txBox="1"/>
          <p:nvPr/>
        </p:nvSpPr>
        <p:spPr>
          <a:xfrm>
            <a:off x="79202" y="1677419"/>
            <a:ext cx="18369532" cy="7626406"/>
          </a:xfrm>
          <a:prstGeom prst="rect">
            <a:avLst/>
          </a:prstGeom>
          <a:noFill/>
          <a:ln>
            <a:noFill/>
          </a:ln>
        </p:spPr>
        <p:txBody>
          <a:bodyPr spcFirstLastPara="1" wrap="square" lIns="91425" tIns="45700" rIns="91425" bIns="45700" anchor="t" anchorCtr="0">
            <a:spAutoFit/>
          </a:bodyPr>
          <a:lstStyle/>
          <a:p>
            <a:pPr algn="just">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In a </a:t>
            </a:r>
            <a:r>
              <a:rPr lang="en-IN" sz="36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Conductor</a:t>
            </a:r>
            <a:r>
              <a:rPr lang="en-IN" sz="3600" dirty="0">
                <a:effectLst/>
                <a:latin typeface="Calibri" panose="020F0502020204030204" pitchFamily="34" charset="0"/>
                <a:ea typeface="Calibri" panose="020F0502020204030204" pitchFamily="34" charset="0"/>
                <a:cs typeface="Times New Roman" panose="02020603050405020304" pitchFamily="18" charset="0"/>
              </a:rPr>
              <a:t>, the energy band gap between the valence bond and conduction bond is negligible, so electrons can be ejected very easily. And In </a:t>
            </a:r>
            <a:r>
              <a:rPr lang="en-IN" sz="36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Insulator</a:t>
            </a:r>
            <a:r>
              <a:rPr lang="en-IN" sz="3600" dirty="0">
                <a:effectLst/>
                <a:latin typeface="Calibri" panose="020F0502020204030204" pitchFamily="34" charset="0"/>
                <a:ea typeface="Calibri" panose="020F0502020204030204" pitchFamily="34" charset="0"/>
                <a:cs typeface="Times New Roman" panose="02020603050405020304" pitchFamily="18" charset="0"/>
              </a:rPr>
              <a:t>, the energy band gap between the valence bond and conduction bond is very large. So, more energy is required to eject out the electrons.</a:t>
            </a:r>
          </a:p>
          <a:p>
            <a:pPr algn="just">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The Semiconductor lies between the conductor and the insulator. The energy band gap between the valence bond and conduction bond of the </a:t>
            </a:r>
            <a:r>
              <a:rPr lang="en-IN" sz="36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semiconductor</a:t>
            </a:r>
            <a:r>
              <a:rPr lang="en-IN" sz="3600" dirty="0">
                <a:effectLst/>
                <a:latin typeface="Calibri" panose="020F0502020204030204" pitchFamily="34" charset="0"/>
                <a:ea typeface="Calibri" panose="020F0502020204030204" pitchFamily="34" charset="0"/>
                <a:cs typeface="Times New Roman" panose="02020603050405020304" pitchFamily="18" charset="0"/>
              </a:rPr>
              <a:t> is less. So, Photons can easily eject electrons. Due to the presence of PN Junction, there is an electric field present in the semiconductor because without it the solar cells won’t work. The electrons and holes try to mix but they are not able to mix completely, otherwise, the junction will become neutral and will be of no use. When a few holes and electrons are combined and go toward the opposite charge, repulsive force comes into play because of heavy rush of like charges. That’s why semiconductor is used in solar cells. </a:t>
            </a:r>
          </a:p>
          <a:p>
            <a:pPr marL="571500" marR="0" lvl="0" indent="-571500" algn="l" rtl="0">
              <a:spcBef>
                <a:spcPts val="0"/>
              </a:spcBef>
              <a:spcAft>
                <a:spcPts val="0"/>
              </a:spcAft>
              <a:buClr>
                <a:schemeClr val="dk1"/>
              </a:buClr>
              <a:buSzPts val="3600"/>
              <a:buFont typeface="Noto Sans Symbols"/>
              <a:buChar char="✔"/>
            </a:pP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359</TotalTime>
  <Words>1221</Words>
  <Application>Microsoft Office PowerPoint</Application>
  <PresentationFormat>Custom</PresentationFormat>
  <Paragraphs>146</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ENERGY BAND GAP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KUMAR</dc:creator>
  <cp:lastModifiedBy>Ankit Kumar</cp:lastModifiedBy>
  <cp:revision>10</cp:revision>
  <dcterms:modified xsi:type="dcterms:W3CDTF">2023-12-09T04:06:07Z</dcterms:modified>
</cp:coreProperties>
</file>