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4680"/>
            <a:ext cx="10972080" cy="114228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a:t>
            </a:r>
            <a:r>
              <a:rPr b="0" lang="en-IN" sz="4400" spc="-1" strike="noStrike">
                <a:latin typeface="Arial"/>
              </a:rPr>
              <a:t>edit the </a:t>
            </a:r>
            <a:r>
              <a:rPr b="0" lang="en-IN" sz="4400" spc="-1" strike="noStrike">
                <a:latin typeface="Arial"/>
              </a:rPr>
              <a:t>title text </a:t>
            </a:r>
            <a:r>
              <a:rPr b="0" lang="en-IN" sz="4400" spc="-1" strike="noStrike">
                <a:latin typeface="Arial"/>
              </a:rPr>
              <a:t>format</a:t>
            </a:r>
            <a:endParaRPr b="0" lang="en-IN"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914400" y="533520"/>
            <a:ext cx="10362600" cy="146916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IN" sz="4400" spc="-1" strike="noStrike">
                <a:solidFill>
                  <a:srgbClr val="00d700"/>
                </a:solidFill>
                <a:latin typeface="Arial Black"/>
              </a:rPr>
              <a:t>Blockchain Idea : HashRight!</a:t>
            </a:r>
            <a:endParaRPr b="0" lang="en-IN" sz="4400" spc="-1" strike="noStrike">
              <a:latin typeface="Arial"/>
            </a:endParaRPr>
          </a:p>
        </p:txBody>
      </p:sp>
      <p:sp>
        <p:nvSpPr>
          <p:cNvPr id="77" name="CustomShape 2"/>
          <p:cNvSpPr/>
          <p:nvPr/>
        </p:nvSpPr>
        <p:spPr>
          <a:xfrm>
            <a:off x="1828800" y="2858400"/>
            <a:ext cx="8533800" cy="586800"/>
          </a:xfrm>
          <a:prstGeom prst="rect">
            <a:avLst/>
          </a:prstGeom>
          <a:noFill/>
          <a:ln>
            <a:solidFill>
              <a:srgbClr val="4f81bd"/>
            </a:solidFill>
          </a:ln>
        </p:spPr>
        <p:style>
          <a:lnRef idx="0"/>
          <a:fillRef idx="0"/>
          <a:effectRef idx="0"/>
          <a:fontRef idx="minor"/>
        </p:style>
        <p:txBody>
          <a:bodyPr lIns="90000" rIns="90000" tIns="45000" bIns="45000">
            <a:normAutofit/>
          </a:bodyPr>
          <a:p>
            <a:pPr>
              <a:lnSpc>
                <a:spcPct val="100000"/>
              </a:lnSpc>
              <a:spcBef>
                <a:spcPts val="561"/>
              </a:spcBef>
            </a:pPr>
            <a:r>
              <a:rPr b="0" lang="en-IN" sz="2800" spc="-1" strike="noStrike">
                <a:solidFill>
                  <a:srgbClr val="000000"/>
                </a:solidFill>
                <a:latin typeface="Arial"/>
              </a:rPr>
              <a:t>Team Name - HashRight </a:t>
            </a:r>
            <a:endParaRPr b="0" lang="en-IN" sz="2800" spc="-1" strike="noStrike">
              <a:latin typeface="Arial"/>
            </a:endParaRPr>
          </a:p>
        </p:txBody>
      </p:sp>
      <p:sp>
        <p:nvSpPr>
          <p:cNvPr id="78" name="CustomShape 3"/>
          <p:cNvSpPr/>
          <p:nvPr/>
        </p:nvSpPr>
        <p:spPr>
          <a:xfrm>
            <a:off x="1828800" y="3692520"/>
            <a:ext cx="8533800" cy="2285280"/>
          </a:xfrm>
          <a:prstGeom prst="rect">
            <a:avLst/>
          </a:prstGeom>
          <a:noFill/>
          <a:ln>
            <a:solidFill>
              <a:schemeClr val="accent1"/>
            </a:solidFill>
          </a:ln>
        </p:spPr>
        <p:style>
          <a:lnRef idx="0"/>
          <a:fillRef idx="0"/>
          <a:effectRef idx="0"/>
          <a:fontRef idx="minor"/>
        </p:style>
        <p:txBody>
          <a:bodyPr lIns="90000" rIns="90000" tIns="45000" bIns="45000">
            <a:normAutofit/>
          </a:bodyPr>
          <a:p>
            <a:pPr>
              <a:lnSpc>
                <a:spcPct val="100000"/>
              </a:lnSpc>
              <a:spcBef>
                <a:spcPts val="641"/>
              </a:spcBef>
            </a:pPr>
            <a:r>
              <a:rPr b="0" lang="en-IN" sz="3200" spc="-1" strike="noStrike">
                <a:solidFill>
                  <a:srgbClr val="000000"/>
                </a:solidFill>
                <a:latin typeface="Arial"/>
                <a:ea typeface="DejaVu Sans"/>
              </a:rPr>
              <a:t>Team Members -</a:t>
            </a:r>
            <a:endParaRPr b="0" lang="en-IN" sz="3200" spc="-1" strike="noStrike">
              <a:latin typeface="Arial"/>
            </a:endParaRPr>
          </a:p>
          <a:p>
            <a:pPr marL="514440" indent="-513720">
              <a:lnSpc>
                <a:spcPct val="100000"/>
              </a:lnSpc>
              <a:spcBef>
                <a:spcPts val="641"/>
              </a:spcBef>
              <a:buClr>
                <a:srgbClr val="000000"/>
              </a:buClr>
              <a:buFont typeface="Arial"/>
              <a:buAutoNum type="arabicPeriod"/>
            </a:pPr>
            <a:r>
              <a:rPr b="0" lang="en-IN" sz="3200" spc="-1" strike="noStrike">
                <a:solidFill>
                  <a:srgbClr val="000000"/>
                </a:solidFill>
                <a:latin typeface="Arial"/>
                <a:ea typeface="DejaVu Sans"/>
              </a:rPr>
              <a:t>Jaydeep Chauhan</a:t>
            </a:r>
            <a:endParaRPr b="0" lang="en-IN" sz="3200" spc="-1" strike="noStrike">
              <a:latin typeface="Arial"/>
            </a:endParaRPr>
          </a:p>
          <a:p>
            <a:pPr marL="514440" indent="-513720">
              <a:lnSpc>
                <a:spcPct val="100000"/>
              </a:lnSpc>
              <a:spcBef>
                <a:spcPts val="641"/>
              </a:spcBef>
              <a:buClr>
                <a:srgbClr val="000000"/>
              </a:buClr>
              <a:buFont typeface="Arial"/>
              <a:buAutoNum type="arabicPeriod"/>
            </a:pPr>
            <a:r>
              <a:rPr b="0" lang="en-IN" sz="3200" spc="-1" strike="noStrike">
                <a:solidFill>
                  <a:srgbClr val="000000"/>
                </a:solidFill>
                <a:latin typeface="Arial"/>
                <a:ea typeface="DejaVu Sans"/>
              </a:rPr>
              <a:t>Kamna Jadhav</a:t>
            </a:r>
            <a:endParaRPr b="0" lang="en-IN" sz="3200" spc="-1" strike="noStrike">
              <a:latin typeface="Arial"/>
            </a:endParaRPr>
          </a:p>
          <a:p>
            <a:pPr>
              <a:lnSpc>
                <a:spcPct val="100000"/>
              </a:lnSpc>
              <a:spcBef>
                <a:spcPts val="641"/>
              </a:spcBef>
            </a:pPr>
            <a:endParaRPr b="0" lang="en-IN" sz="3200" spc="-1" strike="noStrike">
              <a:latin typeface="Arial"/>
            </a:endParaRPr>
          </a:p>
          <a:p>
            <a:pPr>
              <a:lnSpc>
                <a:spcPct val="100000"/>
              </a:lnSpc>
              <a:spcBef>
                <a:spcPts val="641"/>
              </a:spcBef>
            </a:pPr>
            <a:r>
              <a:rPr b="0" lang="en-IN" sz="3200" spc="-1" strike="noStrike">
                <a:solidFill>
                  <a:srgbClr val="8b8b8b"/>
                </a:solidFill>
                <a:latin typeface="Calibri"/>
                <a:ea typeface="DejaVu Sans"/>
              </a:rPr>
              <a:t> </a:t>
            </a:r>
            <a:endParaRPr b="0" lang="en-IN" sz="3200" spc="-1" strike="noStrike">
              <a:latin typeface="Arial"/>
            </a:endParaRPr>
          </a:p>
        </p:txBody>
      </p:sp>
      <p:sp>
        <p:nvSpPr>
          <p:cNvPr id="79" name="CustomShape 4"/>
          <p:cNvSpPr/>
          <p:nvPr/>
        </p:nvSpPr>
        <p:spPr>
          <a:xfrm>
            <a:off x="1828800" y="2036880"/>
            <a:ext cx="8533800" cy="586800"/>
          </a:xfrm>
          <a:prstGeom prst="rect">
            <a:avLst/>
          </a:prstGeom>
          <a:noFill/>
          <a:ln>
            <a:solidFill>
              <a:schemeClr val="accent1"/>
            </a:solidFill>
          </a:ln>
        </p:spPr>
        <p:style>
          <a:lnRef idx="0"/>
          <a:fillRef idx="0"/>
          <a:effectRef idx="0"/>
          <a:fontRef idx="minor"/>
        </p:style>
        <p:txBody>
          <a:bodyPr lIns="90000" rIns="90000" tIns="45000" bIns="45000">
            <a:normAutofit/>
          </a:bodyPr>
          <a:p>
            <a:pPr>
              <a:lnSpc>
                <a:spcPct val="100000"/>
              </a:lnSpc>
              <a:spcBef>
                <a:spcPts val="561"/>
              </a:spcBef>
            </a:pPr>
            <a:r>
              <a:rPr b="0" lang="en-IN" sz="2800" spc="-1" strike="noStrike">
                <a:solidFill>
                  <a:srgbClr val="000000"/>
                </a:solidFill>
                <a:latin typeface="Arial"/>
                <a:ea typeface="DejaVu Sans"/>
              </a:rPr>
              <a:t>Theme Selected – Blockchain DRM</a:t>
            </a:r>
            <a:endParaRPr b="0" lang="en-IN" sz="2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609480" y="274680"/>
            <a:ext cx="109720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IN" sz="4400" spc="-1" strike="noStrike">
                <a:solidFill>
                  <a:srgbClr val="00d700"/>
                </a:solidFill>
                <a:latin typeface="Arial Black"/>
              </a:rPr>
              <a:t>High Level Architecture</a:t>
            </a:r>
            <a:endParaRPr b="0" lang="en-IN" sz="4400" spc="-1" strike="noStrike">
              <a:latin typeface="Arial"/>
            </a:endParaRPr>
          </a:p>
        </p:txBody>
      </p:sp>
      <p:sp>
        <p:nvSpPr>
          <p:cNvPr id="81" name="CustomShape 2"/>
          <p:cNvSpPr/>
          <p:nvPr/>
        </p:nvSpPr>
        <p:spPr>
          <a:xfrm>
            <a:off x="7391520" y="1600200"/>
            <a:ext cx="4190400" cy="4799880"/>
          </a:xfrm>
          <a:prstGeom prst="rect">
            <a:avLst/>
          </a:prstGeom>
          <a:noFill/>
          <a:ln>
            <a:solidFill>
              <a:srgbClr val="4f81bd"/>
            </a:solidFill>
          </a:ln>
        </p:spPr>
        <p:style>
          <a:lnRef idx="0"/>
          <a:fillRef idx="0"/>
          <a:effectRef idx="0"/>
          <a:fontRef idx="minor"/>
        </p:style>
        <p:txBody>
          <a:bodyPr lIns="90000" rIns="90000" tIns="45000" bIns="45000">
            <a:normAutofit/>
          </a:bodyPr>
          <a:p>
            <a:pPr>
              <a:lnSpc>
                <a:spcPct val="100000"/>
              </a:lnSpc>
              <a:spcBef>
                <a:spcPts val="320"/>
              </a:spcBef>
            </a:pPr>
            <a:r>
              <a:rPr b="1" lang="en-IN" sz="1400" spc="-1" strike="noStrike">
                <a:solidFill>
                  <a:srgbClr val="000000"/>
                </a:solidFill>
                <a:latin typeface="Arial"/>
              </a:rPr>
              <a:t>IPFS </a:t>
            </a:r>
            <a:r>
              <a:rPr b="0" lang="en-IN" sz="1400" spc="-1" strike="noStrike">
                <a:solidFill>
                  <a:srgbClr val="000000"/>
                </a:solidFill>
                <a:latin typeface="Arial"/>
              </a:rPr>
              <a:t>: For storing real assets</a:t>
            </a:r>
            <a:endParaRPr b="0" lang="en-IN" sz="1400" spc="-1" strike="noStrike">
              <a:latin typeface="Arial"/>
            </a:endParaRPr>
          </a:p>
          <a:p>
            <a:pPr>
              <a:lnSpc>
                <a:spcPct val="100000"/>
              </a:lnSpc>
              <a:spcBef>
                <a:spcPts val="320"/>
              </a:spcBef>
            </a:pPr>
            <a:r>
              <a:rPr b="1" lang="en-IN" sz="1400" spc="-1" strike="noStrike">
                <a:solidFill>
                  <a:srgbClr val="000000"/>
                </a:solidFill>
                <a:latin typeface="Arial"/>
              </a:rPr>
              <a:t>Blockchain</a:t>
            </a:r>
            <a:r>
              <a:rPr b="0" lang="en-IN" sz="1400" spc="-1" strike="noStrike">
                <a:solidFill>
                  <a:srgbClr val="000000"/>
                </a:solidFill>
                <a:latin typeface="Arial"/>
              </a:rPr>
              <a:t> : It will hold smart contract and mining, full node purpose.</a:t>
            </a:r>
            <a:endParaRPr b="0" lang="en-IN" sz="1400" spc="-1" strike="noStrike">
              <a:latin typeface="Arial"/>
            </a:endParaRPr>
          </a:p>
          <a:p>
            <a:pPr>
              <a:lnSpc>
                <a:spcPct val="100000"/>
              </a:lnSpc>
              <a:spcBef>
                <a:spcPts val="320"/>
              </a:spcBef>
            </a:pPr>
            <a:r>
              <a:rPr b="1" lang="en-IN" sz="1400" spc="-1" strike="noStrike">
                <a:solidFill>
                  <a:srgbClr val="000000"/>
                </a:solidFill>
                <a:latin typeface="Arial"/>
              </a:rPr>
              <a:t>Application Server</a:t>
            </a:r>
            <a:r>
              <a:rPr b="0" lang="en-IN" sz="1400" spc="-1" strike="noStrike">
                <a:solidFill>
                  <a:srgbClr val="000000"/>
                </a:solidFill>
                <a:latin typeface="Arial"/>
              </a:rPr>
              <a:t> : It will consists of various  API for interacting with different services of application.</a:t>
            </a:r>
            <a:endParaRPr b="0" lang="en-IN" sz="1400" spc="-1" strike="noStrike">
              <a:latin typeface="Arial"/>
            </a:endParaRPr>
          </a:p>
          <a:p>
            <a:pPr>
              <a:lnSpc>
                <a:spcPct val="100000"/>
              </a:lnSpc>
              <a:spcBef>
                <a:spcPts val="320"/>
              </a:spcBef>
            </a:pPr>
            <a:r>
              <a:rPr b="1" lang="en-IN" sz="1400" spc="-1" strike="noStrike">
                <a:solidFill>
                  <a:srgbClr val="000000"/>
                </a:solidFill>
                <a:latin typeface="Arial"/>
              </a:rPr>
              <a:t>RDMS </a:t>
            </a:r>
            <a:r>
              <a:rPr b="0" lang="en-IN" sz="1400" spc="-1" strike="noStrike">
                <a:solidFill>
                  <a:srgbClr val="000000"/>
                </a:solidFill>
                <a:latin typeface="Arial"/>
              </a:rPr>
              <a:t>: For storing basic user management and UI purpose like filter page.</a:t>
            </a:r>
            <a:endParaRPr b="0" lang="en-IN" sz="1400" spc="-1" strike="noStrike">
              <a:latin typeface="Arial"/>
            </a:endParaRPr>
          </a:p>
          <a:p>
            <a:pPr>
              <a:lnSpc>
                <a:spcPct val="100000"/>
              </a:lnSpc>
              <a:spcBef>
                <a:spcPts val="320"/>
              </a:spcBef>
            </a:pPr>
            <a:r>
              <a:rPr b="1" lang="en-IN" sz="1400" spc="-1" strike="noStrike">
                <a:solidFill>
                  <a:srgbClr val="000000"/>
                </a:solidFill>
                <a:latin typeface="Arial"/>
              </a:rPr>
              <a:t>Key Manager :</a:t>
            </a:r>
            <a:r>
              <a:rPr b="0" lang="en-IN" sz="1400" spc="-1" strike="noStrike">
                <a:solidFill>
                  <a:srgbClr val="000000"/>
                </a:solidFill>
                <a:latin typeface="Arial"/>
              </a:rPr>
              <a:t> It will store Wallet keys and PGP keys for encryption/decryption of assets. </a:t>
            </a:r>
            <a:endParaRPr b="0" lang="en-IN" sz="1400" spc="-1" strike="noStrike">
              <a:latin typeface="Arial"/>
            </a:endParaRPr>
          </a:p>
          <a:p>
            <a:pPr>
              <a:lnSpc>
                <a:spcPct val="100000"/>
              </a:lnSpc>
              <a:spcBef>
                <a:spcPts val="320"/>
              </a:spcBef>
            </a:pPr>
            <a:endParaRPr b="0" lang="en-IN" sz="1400" spc="-1" strike="noStrike">
              <a:latin typeface="Arial"/>
            </a:endParaRPr>
          </a:p>
          <a:p>
            <a:pPr>
              <a:lnSpc>
                <a:spcPct val="100000"/>
              </a:lnSpc>
              <a:spcBef>
                <a:spcPts val="320"/>
              </a:spcBef>
            </a:pPr>
            <a:r>
              <a:rPr b="0" lang="en-IN" sz="1400" spc="-1" strike="noStrike">
                <a:solidFill>
                  <a:srgbClr val="000000"/>
                </a:solidFill>
                <a:latin typeface="Arial"/>
              </a:rPr>
              <a:t>Here none of modules are tightly couples and top of that each modules will be running as independent services. Also, core parts will be available as API which can be easily integreted with other systems</a:t>
            </a:r>
            <a:endParaRPr b="0" lang="en-IN" sz="1400" spc="-1" strike="noStrike">
              <a:latin typeface="Arial"/>
            </a:endParaRPr>
          </a:p>
          <a:p>
            <a:pPr>
              <a:lnSpc>
                <a:spcPct val="100000"/>
              </a:lnSpc>
              <a:spcBef>
                <a:spcPts val="320"/>
              </a:spcBef>
            </a:pPr>
            <a:endParaRPr b="0" lang="en-IN" sz="1400" spc="-1" strike="noStrike">
              <a:latin typeface="Arial"/>
            </a:endParaRPr>
          </a:p>
        </p:txBody>
      </p:sp>
      <p:sp>
        <p:nvSpPr>
          <p:cNvPr id="82" name="CustomShape 3"/>
          <p:cNvSpPr/>
          <p:nvPr/>
        </p:nvSpPr>
        <p:spPr>
          <a:xfrm>
            <a:off x="457200" y="1600200"/>
            <a:ext cx="6552360" cy="47998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000000"/>
                </a:solidFill>
                <a:latin typeface="Arial"/>
                <a:ea typeface="DejaVu Sans"/>
              </a:rPr>
              <a:t>&lt;Add image of your architecture here&gt;</a:t>
            </a:r>
            <a:endParaRPr b="0" lang="en-IN" sz="1800" spc="-1" strike="noStrike">
              <a:latin typeface="Arial"/>
            </a:endParaRPr>
          </a:p>
        </p:txBody>
      </p:sp>
      <p:pic>
        <p:nvPicPr>
          <p:cNvPr id="83" name="" descr=""/>
          <p:cNvPicPr/>
          <p:nvPr/>
        </p:nvPicPr>
        <p:blipFill>
          <a:blip r:embed="rId1"/>
          <a:stretch/>
        </p:blipFill>
        <p:spPr>
          <a:xfrm>
            <a:off x="648000" y="1944000"/>
            <a:ext cx="6212160" cy="425304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609480" y="304920"/>
            <a:ext cx="109720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d700"/>
                </a:solidFill>
                <a:latin typeface="Arial Black"/>
              </a:rPr>
              <a:t>Blockchain Platform Selection</a:t>
            </a:r>
            <a:endParaRPr b="0" lang="en-IN" sz="4400" spc="-1" strike="noStrike">
              <a:latin typeface="Arial"/>
            </a:endParaRPr>
          </a:p>
        </p:txBody>
      </p:sp>
      <p:graphicFrame>
        <p:nvGraphicFramePr>
          <p:cNvPr id="85" name="Table 2"/>
          <p:cNvGraphicFramePr/>
          <p:nvPr/>
        </p:nvGraphicFramePr>
        <p:xfrm>
          <a:off x="615600" y="1417680"/>
          <a:ext cx="11048400" cy="4418640"/>
        </p:xfrm>
        <a:graphic>
          <a:graphicData uri="http://schemas.openxmlformats.org/drawingml/2006/table">
            <a:tbl>
              <a:tblPr/>
              <a:tblGrid>
                <a:gridCol w="5524200"/>
                <a:gridCol w="5524560"/>
              </a:tblGrid>
              <a:tr h="646200">
                <a:tc>
                  <a:txBody>
                    <a:bodyPr/>
                    <a:p>
                      <a:pPr>
                        <a:lnSpc>
                          <a:spcPct val="100000"/>
                        </a:lnSpc>
                      </a:pPr>
                      <a:r>
                        <a:rPr b="1" lang="en-IN" sz="1800" spc="-1" strike="noStrike">
                          <a:solidFill>
                            <a:srgbClr val="000000"/>
                          </a:solidFill>
                          <a:latin typeface="Arial"/>
                        </a:rPr>
                        <a:t>Question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ffff"/>
                    </a:solidFill>
                  </a:tcPr>
                </a:tc>
                <a:tc>
                  <a:txBody>
                    <a:bodyPr/>
                    <a:p>
                      <a:pPr>
                        <a:lnSpc>
                          <a:spcPct val="100000"/>
                        </a:lnSpc>
                      </a:pPr>
                      <a:r>
                        <a:rPr b="1" lang="en-IN" sz="1400" spc="-1" strike="noStrike">
                          <a:solidFill>
                            <a:srgbClr val="000000"/>
                          </a:solidFill>
                          <a:latin typeface="Arial"/>
                        </a:rPr>
                        <a:t>Answer</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ffff"/>
                    </a:solidFill>
                  </a:tcPr>
                </a:tc>
              </a:tr>
              <a:tr h="887760">
                <a:tc>
                  <a:txBody>
                    <a:bodyPr/>
                    <a:p>
                      <a:pPr>
                        <a:lnSpc>
                          <a:spcPct val="100000"/>
                        </a:lnSpc>
                      </a:pPr>
                      <a:r>
                        <a:rPr b="0" lang="en-IN" sz="1800" spc="-1" strike="noStrike">
                          <a:solidFill>
                            <a:srgbClr val="000000"/>
                          </a:solidFill>
                          <a:latin typeface="Calibri"/>
                        </a:rPr>
                        <a:t>Which Blockchain Platform have you selected? (eg. Hyperledger Fabric, Ethereum, R3 Corda, Quorum, etc)</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xBody>
                    <a:bodyPr/>
                    <a:p>
                      <a:pPr>
                        <a:lnSpc>
                          <a:spcPct val="100000"/>
                        </a:lnSpc>
                      </a:pPr>
                      <a:r>
                        <a:rPr b="0" lang="en-IN" sz="1400" spc="-1" strike="noStrike">
                          <a:latin typeface="Arial"/>
                        </a:rPr>
                        <a:t>Ethereum</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r h="813960">
                <a:tc>
                  <a:txBody>
                    <a:bodyPr/>
                    <a:p>
                      <a:pPr>
                        <a:lnSpc>
                          <a:spcPct val="100000"/>
                        </a:lnSpc>
                      </a:pPr>
                      <a:r>
                        <a:rPr b="0" lang="en-IN" sz="1800" spc="-1" strike="noStrike">
                          <a:solidFill>
                            <a:srgbClr val="000000"/>
                          </a:solidFill>
                          <a:latin typeface="Calibri"/>
                        </a:rPr>
                        <a:t>Why did you select this platform?</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r h="2071080">
                <a:tc>
                  <a:txBody>
                    <a:bodyPr/>
                    <a:p>
                      <a:pPr>
                        <a:lnSpc>
                          <a:spcPct val="100000"/>
                        </a:lnSpc>
                      </a:pPr>
                      <a:r>
                        <a:rPr b="0" lang="en-IN" sz="1800" spc="-1" strike="noStrike">
                          <a:solidFill>
                            <a:srgbClr val="000000"/>
                          </a:solidFill>
                          <a:latin typeface="Calibri"/>
                        </a:rPr>
                        <a:t>How many different nodes would be required for your solution? Mention each node and it’s type (eg. Full Node, Light Node, Observer Node, etc)</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c>
                  <a:txBody>
                    <a:bodyPr/>
                    <a:p>
                      <a:pPr>
                        <a:lnSpc>
                          <a:spcPct val="100000"/>
                        </a:lnSpc>
                      </a:pPr>
                      <a:r>
                        <a:rPr b="0" lang="en-IN" sz="1400" spc="-1" strike="noStrike">
                          <a:latin typeface="Arial"/>
                        </a:rPr>
                        <a:t>2 – Full Nodes</a:t>
                      </a:r>
                      <a:endParaRPr b="0" lang="en-IN" sz="1400" spc="-1" strike="noStrike">
                        <a:latin typeface="Arial"/>
                      </a:endParaRPr>
                    </a:p>
                    <a:p>
                      <a:pPr>
                        <a:lnSpc>
                          <a:spcPct val="100000"/>
                        </a:lnSpc>
                      </a:pPr>
                      <a:r>
                        <a:rPr b="0" lang="en-IN" sz="1400" spc="-1" strike="noStrike">
                          <a:latin typeface="Arial"/>
                        </a:rPr>
                        <a:t>2 – Light Node</a:t>
                      </a:r>
                      <a:endParaRPr b="0" lang="en-IN" sz="1400" spc="-1" strike="noStrike">
                        <a:latin typeface="Arial"/>
                      </a:endParaRPr>
                    </a:p>
                    <a:p>
                      <a:pPr>
                        <a:lnSpc>
                          <a:spcPct val="100000"/>
                        </a:lnSpc>
                      </a:pPr>
                      <a:r>
                        <a:rPr b="0" lang="en-IN" sz="1400" spc="-1" strike="noStrike">
                          <a:latin typeface="Arial"/>
                        </a:rPr>
                        <a:t>1 – Observer Node</a:t>
                      </a:r>
                      <a:endParaRPr b="0" lang="en-IN" sz="1400" spc="-1" strike="noStrike">
                        <a:latin typeface="Arial"/>
                      </a:endParaRPr>
                    </a:p>
                    <a:p>
                      <a:pPr>
                        <a:lnSpc>
                          <a:spcPct val="100000"/>
                        </a:lnSpc>
                      </a:pPr>
                      <a:r>
                        <a:rPr b="0" lang="en-IN" sz="1400" spc="-1" strike="noStrike">
                          <a:latin typeface="Arial"/>
                        </a:rPr>
                        <a:t>2 – Mining Node</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bl>
          </a:graphicData>
        </a:graphic>
      </p:graphicFrame>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609480" y="274680"/>
            <a:ext cx="109720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d700"/>
                </a:solidFill>
                <a:latin typeface="Arial Black"/>
              </a:rPr>
              <a:t>Actors</a:t>
            </a:r>
            <a:endParaRPr b="0" lang="en-IN" sz="4400" spc="-1" strike="noStrike">
              <a:latin typeface="Arial"/>
            </a:endParaRPr>
          </a:p>
        </p:txBody>
      </p:sp>
      <p:graphicFrame>
        <p:nvGraphicFramePr>
          <p:cNvPr id="87" name="Table 2"/>
          <p:cNvGraphicFramePr/>
          <p:nvPr/>
        </p:nvGraphicFramePr>
        <p:xfrm>
          <a:off x="609480" y="1219320"/>
          <a:ext cx="11048400" cy="4838040"/>
        </p:xfrm>
        <a:graphic>
          <a:graphicData uri="http://schemas.openxmlformats.org/drawingml/2006/table">
            <a:tbl>
              <a:tblPr/>
              <a:tblGrid>
                <a:gridCol w="1904760"/>
                <a:gridCol w="9144000"/>
              </a:tblGrid>
              <a:tr h="457200">
                <a:tc>
                  <a:txBody>
                    <a:bodyPr/>
                    <a:p>
                      <a:pPr>
                        <a:lnSpc>
                          <a:spcPct val="100000"/>
                        </a:lnSpc>
                      </a:pPr>
                      <a:r>
                        <a:rPr b="1" lang="en-IN" sz="1400" spc="-1" strike="noStrike">
                          <a:solidFill>
                            <a:srgbClr val="ffffff"/>
                          </a:solidFill>
                          <a:latin typeface="Arial"/>
                        </a:rPr>
                        <a:t>Name of the Actor</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p>
                      <a:pPr>
                        <a:lnSpc>
                          <a:spcPct val="100000"/>
                        </a:lnSpc>
                      </a:pPr>
                      <a:r>
                        <a:rPr b="1" lang="en-IN" sz="1400" spc="-1" strike="noStrike">
                          <a:solidFill>
                            <a:srgbClr val="ffffff"/>
                          </a:solidFill>
                          <a:latin typeface="Arial"/>
                        </a:rPr>
                        <a:t>Role of the Actor</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r>
              <a:tr h="876240">
                <a:tc>
                  <a:txBody>
                    <a:bodyPr/>
                    <a:p>
                      <a:pPr>
                        <a:lnSpc>
                          <a:spcPct val="100000"/>
                        </a:lnSpc>
                      </a:pPr>
                      <a:r>
                        <a:rPr b="0" lang="en-IN" sz="1400" spc="-1" strike="noStrike">
                          <a:solidFill>
                            <a:srgbClr val="000000"/>
                          </a:solidFill>
                          <a:latin typeface="Arial"/>
                        </a:rPr>
                        <a:t>Creator</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c>
                  <a:txBody>
                    <a:bodyPr/>
                    <a:p>
                      <a:pPr>
                        <a:lnSpc>
                          <a:spcPct val="100000"/>
                        </a:lnSpc>
                      </a:pPr>
                      <a:r>
                        <a:rPr b="0" lang="en-IN" sz="1400" spc="-1" strike="noStrike">
                          <a:solidFill>
                            <a:srgbClr val="000000"/>
                          </a:solidFill>
                          <a:latin typeface="Arial"/>
                        </a:rPr>
                        <a:t>Digital Asset creator</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r>
              <a:tr h="876240">
                <a:tc>
                  <a:txBody>
                    <a:bodyPr/>
                    <a:p>
                      <a:pPr>
                        <a:lnSpc>
                          <a:spcPct val="100000"/>
                        </a:lnSpc>
                      </a:pPr>
                      <a:r>
                        <a:rPr b="0" lang="en-IN" sz="1400" spc="-1" strike="noStrike">
                          <a:latin typeface="Arial"/>
                        </a:rPr>
                        <a:t>Publisher</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c>
                  <a:txBody>
                    <a:bodyPr/>
                    <a:p>
                      <a:pPr>
                        <a:lnSpc>
                          <a:spcPct val="100000"/>
                        </a:lnSpc>
                      </a:pPr>
                      <a:r>
                        <a:rPr b="0" lang="en-IN" sz="1400" spc="-1" strike="noStrike">
                          <a:latin typeface="Arial"/>
                        </a:rPr>
                        <a:t>Anyone who wants to publish digital asset with creator’s consent</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r>
              <a:tr h="876240">
                <a:tc>
                  <a:txBody>
                    <a:bodyPr/>
                    <a:p>
                      <a:pPr>
                        <a:lnSpc>
                          <a:spcPct val="100000"/>
                        </a:lnSpc>
                      </a:pPr>
                      <a:r>
                        <a:rPr b="0" lang="en-IN" sz="1400" spc="-1" strike="noStrike">
                          <a:latin typeface="Arial"/>
                        </a:rPr>
                        <a:t>Users</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c>
                  <a:txBody>
                    <a:bodyPr/>
                    <a:p>
                      <a:pPr>
                        <a:lnSpc>
                          <a:spcPct val="100000"/>
                        </a:lnSpc>
                      </a:pPr>
                      <a:r>
                        <a:rPr b="0" lang="en-IN" sz="1400" spc="-1" strike="noStrike">
                          <a:latin typeface="Arial"/>
                        </a:rPr>
                        <a:t>Users can buy, rent, download or view any registered assets</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r>
              <a:tr h="87624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r>
              <a:tr h="87624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r>
            </a:tbl>
          </a:graphicData>
        </a:graphic>
      </p:graphicFrame>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609480" y="274680"/>
            <a:ext cx="109720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d700"/>
                </a:solidFill>
                <a:latin typeface="Arial Black"/>
              </a:rPr>
              <a:t>Table of Smart Contracts</a:t>
            </a:r>
            <a:endParaRPr b="0" lang="en-IN" sz="4400" spc="-1" strike="noStrike">
              <a:latin typeface="Arial"/>
            </a:endParaRPr>
          </a:p>
        </p:txBody>
      </p:sp>
      <p:graphicFrame>
        <p:nvGraphicFramePr>
          <p:cNvPr id="89" name="Table 2"/>
          <p:cNvGraphicFramePr/>
          <p:nvPr/>
        </p:nvGraphicFramePr>
        <p:xfrm>
          <a:off x="603720" y="1417680"/>
          <a:ext cx="11206440" cy="4888440"/>
        </p:xfrm>
        <a:graphic>
          <a:graphicData uri="http://schemas.openxmlformats.org/drawingml/2006/table">
            <a:tbl>
              <a:tblPr/>
              <a:tblGrid>
                <a:gridCol w="1834560"/>
                <a:gridCol w="2971800"/>
                <a:gridCol w="2209680"/>
                <a:gridCol w="1949400"/>
                <a:gridCol w="2241360"/>
              </a:tblGrid>
              <a:tr h="887760">
                <a:tc>
                  <a:txBody>
                    <a:bodyPr/>
                    <a:p>
                      <a:pPr>
                        <a:lnSpc>
                          <a:spcPct val="100000"/>
                        </a:lnSpc>
                      </a:pPr>
                      <a:r>
                        <a:rPr b="1" lang="en-IN" sz="1400" spc="-1" strike="noStrike">
                          <a:solidFill>
                            <a:srgbClr val="ffffff"/>
                          </a:solidFill>
                          <a:latin typeface="Arial"/>
                        </a:rPr>
                        <a:t>Name of Smart Contract</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p>
                      <a:pPr>
                        <a:lnSpc>
                          <a:spcPct val="100000"/>
                        </a:lnSpc>
                      </a:pPr>
                      <a:r>
                        <a:rPr b="1" lang="en-IN" sz="1400" spc="-1" strike="noStrike">
                          <a:solidFill>
                            <a:srgbClr val="ffffff"/>
                          </a:solidFill>
                          <a:latin typeface="Arial"/>
                        </a:rPr>
                        <a:t>Description (upto 50 words)</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p>
                      <a:pPr>
                        <a:lnSpc>
                          <a:spcPct val="100000"/>
                        </a:lnSpc>
                      </a:pPr>
                      <a:r>
                        <a:rPr b="1" lang="en-IN" sz="1400" spc="-1" strike="noStrike">
                          <a:solidFill>
                            <a:srgbClr val="ffffff"/>
                          </a:solidFill>
                          <a:latin typeface="Arial"/>
                        </a:rPr>
                        <a:t>Input Variables</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p>
                      <a:pPr>
                        <a:lnSpc>
                          <a:spcPct val="100000"/>
                        </a:lnSpc>
                      </a:pPr>
                      <a:r>
                        <a:rPr b="1" lang="en-IN" sz="1400" spc="-1" strike="noStrike">
                          <a:solidFill>
                            <a:srgbClr val="ffffff"/>
                          </a:solidFill>
                          <a:latin typeface="Arial"/>
                        </a:rPr>
                        <a:t>Output Variables</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p>
                      <a:pPr>
                        <a:lnSpc>
                          <a:spcPct val="100000"/>
                        </a:lnSpc>
                      </a:pPr>
                      <a:r>
                        <a:rPr b="1" lang="en-IN" sz="1400" spc="-1" strike="noStrike">
                          <a:solidFill>
                            <a:srgbClr val="ffffff"/>
                          </a:solidFill>
                          <a:latin typeface="Arial"/>
                        </a:rPr>
                        <a:t>Triggering events</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r>
              <a:tr h="667080">
                <a:tc>
                  <a:txBody>
                    <a:bodyPr/>
                    <a:p>
                      <a:pPr>
                        <a:lnSpc>
                          <a:spcPct val="100000"/>
                        </a:lnSpc>
                      </a:pPr>
                      <a:r>
                        <a:rPr b="0" i="1" lang="en-IN" sz="1400" spc="-1" strike="noStrike">
                          <a:solidFill>
                            <a:srgbClr val="000000"/>
                          </a:solidFill>
                          <a:latin typeface="Arial"/>
                        </a:rPr>
                        <a:t>Eg. Smart Contract 1</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c>
                  <a:txBody>
                    <a:bodyPr/>
                    <a:p>
                      <a:pPr>
                        <a:lnSpc>
                          <a:spcPct val="100000"/>
                        </a:lnSpc>
                      </a:pPr>
                      <a:r>
                        <a:rPr b="0" i="1" lang="en-IN" sz="1400" spc="-1" strike="noStrike">
                          <a:solidFill>
                            <a:srgbClr val="000000"/>
                          </a:solidFill>
                          <a:latin typeface="Arial"/>
                        </a:rPr>
                        <a:t>Eg. This Smart Contract will be used to …</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c>
                  <a:txBody>
                    <a:bodyPr/>
                    <a:p>
                      <a:pPr>
                        <a:lnSpc>
                          <a:spcPct val="100000"/>
                        </a:lnSpc>
                      </a:pPr>
                      <a:r>
                        <a:rPr b="0" i="1" lang="en-IN" sz="1400" spc="-1" strike="noStrike">
                          <a:solidFill>
                            <a:srgbClr val="000000"/>
                          </a:solidFill>
                          <a:latin typeface="Arial"/>
                        </a:rPr>
                        <a:t>Eg</a:t>
                      </a:r>
                      <a:endParaRPr b="0" lang="en-IN" sz="1400" spc="-1" strike="noStrike">
                        <a:latin typeface="Arial"/>
                      </a:endParaRPr>
                    </a:p>
                    <a:p>
                      <a:pPr>
                        <a:lnSpc>
                          <a:spcPct val="100000"/>
                        </a:lnSpc>
                      </a:pPr>
                      <a:r>
                        <a:rPr b="0" i="1" lang="en-IN" sz="1400" spc="-1" strike="noStrike">
                          <a:solidFill>
                            <a:srgbClr val="000000"/>
                          </a:solidFill>
                          <a:latin typeface="Arial"/>
                        </a:rPr>
                        <a:t>From_AccountID</a:t>
                      </a:r>
                      <a:endParaRPr b="0" lang="en-IN" sz="1400" spc="-1" strike="noStrike">
                        <a:latin typeface="Arial"/>
                      </a:endParaRPr>
                    </a:p>
                    <a:p>
                      <a:pPr>
                        <a:lnSpc>
                          <a:spcPct val="100000"/>
                        </a:lnSpc>
                      </a:pPr>
                      <a:r>
                        <a:rPr b="0" i="1" lang="en-IN" sz="1400" spc="-1" strike="noStrike">
                          <a:solidFill>
                            <a:srgbClr val="000000"/>
                          </a:solidFill>
                          <a:latin typeface="Arial"/>
                        </a:rPr>
                        <a:t>To_AccountID</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c>
                  <a:txBody>
                    <a:bodyPr/>
                    <a:p>
                      <a:pPr>
                        <a:lnSpc>
                          <a:spcPct val="100000"/>
                        </a:lnSpc>
                      </a:pPr>
                      <a:r>
                        <a:rPr b="0" i="1" lang="en-IN" sz="1400" spc="-1" strike="noStrike">
                          <a:solidFill>
                            <a:srgbClr val="000000"/>
                          </a:solidFill>
                          <a:latin typeface="Arial"/>
                        </a:rPr>
                        <a:t>Eg.</a:t>
                      </a:r>
                      <a:endParaRPr b="0" lang="en-IN" sz="1400" spc="-1" strike="noStrike">
                        <a:latin typeface="Arial"/>
                      </a:endParaRPr>
                    </a:p>
                    <a:p>
                      <a:pPr>
                        <a:lnSpc>
                          <a:spcPct val="100000"/>
                        </a:lnSpc>
                      </a:pPr>
                      <a:r>
                        <a:rPr b="0" i="1" lang="en-IN" sz="1400" spc="-1" strike="noStrike">
                          <a:solidFill>
                            <a:srgbClr val="000000"/>
                          </a:solidFill>
                          <a:latin typeface="Arial"/>
                        </a:rPr>
                        <a:t>Amount</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c>
                  <a:txBody>
                    <a:bodyPr/>
                    <a:p>
                      <a:pPr>
                        <a:lnSpc>
                          <a:spcPct val="100000"/>
                        </a:lnSpc>
                      </a:pPr>
                      <a:r>
                        <a:rPr b="0" i="1" lang="en-IN" sz="1400" spc="-1" strike="noStrike">
                          <a:solidFill>
                            <a:srgbClr val="000000"/>
                          </a:solidFill>
                          <a:latin typeface="Arial"/>
                        </a:rPr>
                        <a:t>Eg. </a:t>
                      </a:r>
                      <a:endParaRPr b="0" lang="en-IN" sz="1400" spc="-1" strike="noStrike">
                        <a:latin typeface="Arial"/>
                      </a:endParaRPr>
                    </a:p>
                    <a:p>
                      <a:pPr>
                        <a:lnSpc>
                          <a:spcPct val="100000"/>
                        </a:lnSpc>
                      </a:pPr>
                      <a:r>
                        <a:rPr b="0" i="1" lang="en-IN" sz="1400" spc="-1" strike="noStrike">
                          <a:solidFill>
                            <a:srgbClr val="000000"/>
                          </a:solidFill>
                          <a:latin typeface="Arial"/>
                        </a:rPr>
                        <a:t>Buying a product</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r>
              <a:tr h="667080">
                <a:tc>
                  <a:txBody>
                    <a:bodyPr/>
                    <a:p>
                      <a:r>
                        <a:rPr b="0" lang="en-IN" sz="1400" spc="-1" strike="noStrike">
                          <a:latin typeface="Arial"/>
                        </a:rPr>
                        <a:t>Owner</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c>
                  <a:txBody>
                    <a:bodyPr/>
                    <a:p>
                      <a:r>
                        <a:rPr b="0" lang="en-IN" sz="1400" spc="-1" strike="noStrike">
                          <a:latin typeface="Arial"/>
                        </a:rPr>
                        <a:t>It will contain smart contract owner details</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c>
                  <a:txBody>
                    <a:bodyPr/>
                    <a:p>
                      <a:r>
                        <a:rPr b="0" lang="en-IN" sz="1400" spc="-1" strike="noStrike">
                          <a:latin typeface="Arial"/>
                        </a:rPr>
                        <a:t>wallets</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c>
                  <a:txBody>
                    <a:bodyPr/>
                    <a:p>
                      <a:r>
                        <a:rPr b="0" lang="en-IN" sz="1400" spc="-1" strike="noStrike">
                          <a:latin typeface="Arial"/>
                        </a:rPr>
                        <a:t>status</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c>
                  <a:txBody>
                    <a:bodyPr/>
                    <a:p>
                      <a:r>
                        <a:rPr b="0" lang="en-IN" sz="1400" spc="-1" strike="noStrike">
                          <a:latin typeface="Arial"/>
                        </a:rPr>
                        <a:t>Owner identity events</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r>
              <a:tr h="667080">
                <a:tc>
                  <a:txBody>
                    <a:bodyPr/>
                    <a:p>
                      <a:r>
                        <a:rPr b="0" lang="en-IN" sz="1400" spc="-1" strike="noStrike">
                          <a:latin typeface="Arial"/>
                        </a:rPr>
                        <a:t>Token</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c>
                  <a:txBody>
                    <a:bodyPr/>
                    <a:p>
                      <a:r>
                        <a:rPr b="0" lang="en-IN" sz="1400" spc="-1" strike="noStrike">
                          <a:latin typeface="Arial"/>
                        </a:rPr>
                        <a:t>ERC20 token will be used by Dapp</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c>
                  <a:txBody>
                    <a:bodyPr/>
                    <a:p>
                      <a:r>
                        <a:rPr b="0" lang="en-IN" sz="1400" spc="-1" strike="noStrike">
                          <a:latin typeface="Arial"/>
                        </a:rPr>
                        <a:t>Transfer, Burn, Freeze, Approve,etc</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c>
                  <a:txBody>
                    <a:bodyPr/>
                    <a:p>
                      <a:r>
                        <a:rPr b="0" lang="en-IN" sz="1400" spc="-1" strike="noStrike">
                          <a:latin typeface="Arial"/>
                        </a:rPr>
                        <a:t>Wallets address</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c>
                  <a:txBody>
                    <a:bodyPr/>
                    <a:p>
                      <a:r>
                        <a:rPr b="0" lang="en-IN" sz="1400" spc="-1" strike="noStrike">
                          <a:latin typeface="Arial"/>
                        </a:rPr>
                        <a:t>Transfer event,</a:t>
                      </a:r>
                      <a:endParaRPr b="0" lang="en-IN" sz="1400" spc="-1" strike="noStrike">
                        <a:latin typeface="Arial"/>
                      </a:endParaRPr>
                    </a:p>
                    <a:p>
                      <a:r>
                        <a:rPr b="0" lang="en-IN" sz="1400" spc="-1" strike="noStrike">
                          <a:latin typeface="Arial"/>
                        </a:rPr>
                        <a:t>Burn event, freezeevent</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r>
              <a:tr h="667080">
                <a:tc>
                  <a:txBody>
                    <a:bodyPr/>
                    <a:p>
                      <a:r>
                        <a:rPr b="0" lang="en-IN" sz="1400" spc="-1" strike="noStrike">
                          <a:latin typeface="Arial"/>
                        </a:rPr>
                        <a:t>User</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c>
                  <a:txBody>
                    <a:bodyPr/>
                    <a:p>
                      <a:r>
                        <a:rPr b="0" lang="en-IN" sz="1400" spc="-1" strike="noStrike">
                          <a:latin typeface="Arial"/>
                        </a:rPr>
                        <a:t>It will be used to register and store info of actors .</a:t>
                      </a:r>
                      <a:endParaRPr b="0" lang="en-IN" sz="1400" spc="-1" strike="noStrike">
                        <a:latin typeface="Arial"/>
                      </a:endParaRPr>
                    </a:p>
                    <a:p>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c>
                  <a:txBody>
                    <a:bodyPr/>
                    <a:p>
                      <a:r>
                        <a:rPr b="0" lang="en-IN" sz="1400" spc="-1" strike="noStrike">
                          <a:latin typeface="Arial"/>
                        </a:rPr>
                        <a:t>AddUser, RemoveUser, BlockUser</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c>
                  <a:txBody>
                    <a:bodyPr/>
                    <a:p>
                      <a:r>
                        <a:rPr b="0" lang="en-IN" sz="1400" spc="-1" strike="noStrike">
                          <a:latin typeface="Arial"/>
                        </a:rPr>
                        <a:t>Wallet address,</a:t>
                      </a:r>
                      <a:endParaRPr b="0" lang="en-IN" sz="1400" spc="-1" strike="noStrike">
                        <a:latin typeface="Arial"/>
                      </a:endParaRPr>
                    </a:p>
                    <a:p>
                      <a:r>
                        <a:rPr b="0" lang="en-IN" sz="1400" spc="-1" strike="noStrike">
                          <a:latin typeface="Arial"/>
                        </a:rPr>
                        <a:t>Basic details</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c>
                  <a:txBody>
                    <a:bodyPr/>
                    <a:p>
                      <a:r>
                        <a:rPr b="0" lang="en-IN" sz="1400" spc="-1" strike="noStrike">
                          <a:latin typeface="Arial"/>
                        </a:rPr>
                        <a:t>UserRegistration Event,</a:t>
                      </a:r>
                      <a:endParaRPr b="0" lang="en-IN" sz="1400" spc="-1" strike="noStrike">
                        <a:latin typeface="Arial"/>
                      </a:endParaRPr>
                    </a:p>
                    <a:p>
                      <a:r>
                        <a:rPr b="0" lang="en-IN" sz="1400" spc="-1" strike="noStrike">
                          <a:latin typeface="Arial"/>
                        </a:rPr>
                        <a:t>UserDeletion Event,</a:t>
                      </a:r>
                      <a:endParaRPr b="0" lang="en-IN" sz="1400" spc="-1" strike="noStrike">
                        <a:latin typeface="Arial"/>
                      </a:endParaRPr>
                    </a:p>
                    <a:p>
                      <a:r>
                        <a:rPr b="0" lang="en-IN" sz="1400" spc="-1" strike="noStrike">
                          <a:latin typeface="Arial"/>
                        </a:rPr>
                        <a:t>BlockedUser Event</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r>
              <a:tr h="667080">
                <a:tc>
                  <a:txBody>
                    <a:bodyPr/>
                    <a:p>
                      <a:r>
                        <a:rPr b="0" lang="en-IN" sz="1400" spc="-1" strike="noStrike">
                          <a:latin typeface="Arial"/>
                        </a:rPr>
                        <a:t>Asset</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c>
                  <a:txBody>
                    <a:bodyPr/>
                    <a:p>
                      <a:r>
                        <a:rPr b="0" lang="en-IN" sz="1400" spc="-1" strike="noStrike">
                          <a:latin typeface="Arial"/>
                        </a:rPr>
                        <a:t>This will be used for creating assets and storing info regarding assets</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c>
                  <a:txBody>
                    <a:bodyPr/>
                    <a:p>
                      <a:r>
                        <a:rPr b="0" lang="en-IN" sz="1400" spc="-1" strike="noStrike">
                          <a:latin typeface="Arial"/>
                        </a:rPr>
                        <a:t>AddAsset, RetrieveAsset, AssetDetails and AssetState</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c>
                  <a:txBody>
                    <a:bodyPr/>
                    <a:p>
                      <a:r>
                        <a:rPr b="0" lang="en-IN" sz="1400" spc="-1" strike="noStrike">
                          <a:latin typeface="Arial"/>
                        </a:rPr>
                        <a:t>Bytes32 assetId</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c>
                  <a:txBody>
                    <a:bodyPr/>
                    <a:p>
                      <a:r>
                        <a:rPr b="0" lang="en-IN" sz="1400" spc="-1" strike="noStrike">
                          <a:latin typeface="Arial"/>
                        </a:rPr>
                        <a:t>AssetState Event </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r>
              <a:tr h="665640">
                <a:tc>
                  <a:txBody>
                    <a:bodyPr/>
                    <a:p>
                      <a:r>
                        <a:rPr b="0" lang="en-IN" sz="1400" spc="-1" strike="noStrike">
                          <a:latin typeface="Arial"/>
                        </a:rPr>
                        <a:t>Trade</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c>
                  <a:txBody>
                    <a:bodyPr/>
                    <a:p>
                      <a:r>
                        <a:rPr b="0" lang="en-IN" sz="1400" spc="-1" strike="noStrike">
                          <a:latin typeface="Arial"/>
                        </a:rPr>
                        <a:t>If creator wants to sell his assets to publisher, renting to users, giving access to publisher for distribution.</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c>
                  <a:txBody>
                    <a:bodyPr/>
                    <a:p>
                      <a:r>
                        <a:rPr b="0" lang="en-IN" sz="1400" spc="-1" strike="noStrike">
                          <a:latin typeface="Arial"/>
                        </a:rPr>
                        <a:t>AssetTransfer, AssetRent</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c>
                  <a:txBody>
                    <a:bodyPr/>
                    <a:p>
                      <a:r>
                        <a:rPr b="0" lang="en-IN" sz="1400" spc="-1" strike="noStrike">
                          <a:latin typeface="Arial"/>
                        </a:rPr>
                        <a:t>Bytes32 assetId</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c>
                  <a:txBody>
                    <a:bodyPr/>
                    <a:p>
                      <a:r>
                        <a:rPr b="0" lang="en-IN" sz="1400" spc="-1" strike="noStrike">
                          <a:latin typeface="Arial"/>
                        </a:rPr>
                        <a:t>AssettTansfer event,</a:t>
                      </a:r>
                      <a:endParaRPr b="0" lang="en-IN" sz="1400" spc="-1" strike="noStrike">
                        <a:latin typeface="Arial"/>
                      </a:endParaRPr>
                    </a:p>
                    <a:p>
                      <a:r>
                        <a:rPr b="0" lang="en-IN" sz="1400" spc="-1" strike="noStrike">
                          <a:latin typeface="Arial"/>
                        </a:rPr>
                        <a:t>AssetRent Event</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r>
            </a:tbl>
          </a:graphicData>
        </a:graphic>
      </p:graphicFrame>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609480" y="274680"/>
            <a:ext cx="109720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d700"/>
                </a:solidFill>
                <a:latin typeface="Arial Black"/>
              </a:rPr>
              <a:t>Approach</a:t>
            </a:r>
            <a:endParaRPr b="0" lang="en-IN" sz="4400" spc="-1" strike="noStrike">
              <a:latin typeface="Arial"/>
            </a:endParaRPr>
          </a:p>
        </p:txBody>
      </p:sp>
      <p:graphicFrame>
        <p:nvGraphicFramePr>
          <p:cNvPr id="91" name="Table 2"/>
          <p:cNvGraphicFramePr/>
          <p:nvPr/>
        </p:nvGraphicFramePr>
        <p:xfrm>
          <a:off x="609480" y="1523880"/>
          <a:ext cx="11048400" cy="4266360"/>
        </p:xfrm>
        <a:graphic>
          <a:graphicData uri="http://schemas.openxmlformats.org/drawingml/2006/table">
            <a:tbl>
              <a:tblPr/>
              <a:tblGrid>
                <a:gridCol w="3047760"/>
                <a:gridCol w="8001000"/>
              </a:tblGrid>
              <a:tr h="711000">
                <a:tc>
                  <a:txBody>
                    <a:bodyPr/>
                    <a:p>
                      <a:pPr>
                        <a:lnSpc>
                          <a:spcPct val="100000"/>
                        </a:lnSpc>
                      </a:pPr>
                      <a:r>
                        <a:rPr b="1" lang="en-IN" sz="1400" spc="-1" strike="noStrike">
                          <a:solidFill>
                            <a:srgbClr val="ffffff"/>
                          </a:solidFill>
                          <a:latin typeface="Arial"/>
                        </a:rPr>
                        <a:t>Question</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p>
                      <a:pPr>
                        <a:lnSpc>
                          <a:spcPct val="100000"/>
                        </a:lnSpc>
                      </a:pPr>
                      <a:r>
                        <a:rPr b="1" lang="en-IN" sz="1400" spc="-1" strike="noStrike">
                          <a:solidFill>
                            <a:srgbClr val="ffffff"/>
                          </a:solidFill>
                          <a:latin typeface="Arial"/>
                        </a:rPr>
                        <a:t>Answer</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r>
              <a:tr h="1777680">
                <a:tc>
                  <a:txBody>
                    <a:bodyPr/>
                    <a:p>
                      <a:pPr>
                        <a:lnSpc>
                          <a:spcPct val="100000"/>
                        </a:lnSpc>
                      </a:pPr>
                      <a:r>
                        <a:rPr b="0" lang="en-IN" sz="1400" spc="-1" strike="noStrike">
                          <a:solidFill>
                            <a:srgbClr val="000000"/>
                          </a:solidFill>
                          <a:latin typeface="Arial"/>
                        </a:rPr>
                        <a:t>How would you ensure that the solution is scalable, modular, ensures confidentiality and delivers high throughput for performance?</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c>
                  <a:txBody>
                    <a:bodyPr/>
                    <a:p>
                      <a:pPr>
                        <a:lnSpc>
                          <a:spcPct val="100000"/>
                        </a:lnSpc>
                      </a:pPr>
                      <a:r>
                        <a:rPr b="0" lang="en-IN" sz="1400" spc="-1" strike="noStrike">
                          <a:latin typeface="Arial"/>
                        </a:rPr>
                        <a:t>1. Modularity : It is an microservice based applicaiton</a:t>
                      </a:r>
                      <a:endParaRPr b="0" lang="en-IN" sz="1400" spc="-1" strike="noStrike">
                        <a:latin typeface="Arial"/>
                      </a:endParaRPr>
                    </a:p>
                    <a:p>
                      <a:pPr>
                        <a:lnSpc>
                          <a:spcPct val="100000"/>
                        </a:lnSpc>
                      </a:pPr>
                      <a:r>
                        <a:rPr b="0" lang="en-IN" sz="1400" spc="-1" strike="noStrike">
                          <a:latin typeface="Arial"/>
                        </a:rPr>
                        <a:t>2. Scalability : Replication and Load balancing.</a:t>
                      </a:r>
                      <a:endParaRPr b="0" lang="en-IN" sz="1400" spc="-1" strike="noStrike">
                        <a:latin typeface="Arial"/>
                      </a:endParaRPr>
                    </a:p>
                    <a:p>
                      <a:pPr>
                        <a:lnSpc>
                          <a:spcPct val="100000"/>
                        </a:lnSpc>
                      </a:pPr>
                      <a:r>
                        <a:rPr b="0" lang="en-IN" sz="1400" spc="-1" strike="noStrike">
                          <a:latin typeface="Arial"/>
                        </a:rPr>
                        <a:t>3. Confidentiality :  By using PGP for encryption/decryption and blockchain wallets which will be unique for each users.</a:t>
                      </a:r>
                      <a:endParaRPr b="0" lang="en-IN" sz="1400" spc="-1" strike="noStrike">
                        <a:latin typeface="Arial"/>
                      </a:endParaRPr>
                    </a:p>
                    <a:p>
                      <a:pPr>
                        <a:lnSpc>
                          <a:spcPct val="100000"/>
                        </a:lnSpc>
                      </a:pPr>
                      <a:r>
                        <a:rPr b="0" lang="en-IN" sz="1400" spc="-1" strike="noStrike">
                          <a:latin typeface="Arial"/>
                        </a:rPr>
                        <a:t>4. Throughtput : Smart contract will make instant resettlement of each action.</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r>
              <a:tr h="1778040">
                <a:tc>
                  <a:txBody>
                    <a:bodyPr/>
                    <a:p>
                      <a:pPr>
                        <a:lnSpc>
                          <a:spcPct val="100000"/>
                        </a:lnSpc>
                      </a:pPr>
                      <a:r>
                        <a:rPr b="0" lang="en-IN" sz="1400" spc="-1" strike="noStrike">
                          <a:solidFill>
                            <a:srgbClr val="000000"/>
                          </a:solidFill>
                          <a:latin typeface="Arial"/>
                        </a:rPr>
                        <a:t>Provide your high level viewpoint on integration of your solution with other external systems such as ERPs, CRM, IAM, IoT sources, etc? </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c>
                  <a:txBody>
                    <a:bodyPr/>
                    <a:p>
                      <a:pPr>
                        <a:lnSpc>
                          <a:spcPct val="100000"/>
                        </a:lnSpc>
                      </a:pPr>
                      <a:r>
                        <a:rPr b="0" lang="en-IN" sz="1400" spc="-1" strike="noStrike">
                          <a:latin typeface="Arial"/>
                        </a:rPr>
                        <a:t>By consuming application REST API they can easily interact with Dapp and IPFS for data storage.</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ce1"/>
                    </a:solidFill>
                  </a:tcPr>
                </a:tc>
              </a:tr>
            </a:tbl>
          </a:graphicData>
        </a:graphic>
      </p:graphicFrame>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96</TotalTime>
  <Application>LibreOffice/6.0.3.2$Linux_X86_64 LibreOffice_project/00m0$Build-2</Application>
  <Words>231</Words>
  <Paragraphs>44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2018-06-20T13:19:32Z</dcterms:created>
  <dc:creator>HackerEarth</dc:creator>
  <dc:description/>
  <dc:language>en-IN</dc:language>
  <cp:lastModifiedBy/>
  <dcterms:modified xsi:type="dcterms:W3CDTF">2018-08-05T21:31:35Z</dcterms:modified>
  <cp:revision>22</cp:revision>
  <dc:subject/>
  <dc:title>Blockchain Idea Submission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