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28"/>
  </p:notesMasterIdLst>
  <p:sldIdLst>
    <p:sldId id="280" r:id="rId2"/>
    <p:sldId id="293" r:id="rId3"/>
    <p:sldId id="291" r:id="rId4"/>
    <p:sldId id="292" r:id="rId5"/>
    <p:sldId id="283" r:id="rId6"/>
    <p:sldId id="295" r:id="rId7"/>
    <p:sldId id="297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7" r:id="rId19"/>
    <p:sldId id="278" r:id="rId20"/>
    <p:sldId id="285" r:id="rId21"/>
    <p:sldId id="286" r:id="rId22"/>
    <p:sldId id="287" r:id="rId23"/>
    <p:sldId id="288" r:id="rId24"/>
    <p:sldId id="289" r:id="rId25"/>
    <p:sldId id="290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81C"/>
    <a:srgbClr val="FF9933"/>
    <a:srgbClr val="FF3300"/>
    <a:srgbClr val="6DA25E"/>
    <a:srgbClr val="FF99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12043B-7A5E-4B73-ACE9-C4E318C59C0F}" v="57" dt="2025-05-15T12:10:16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9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FDB1E-8D64-48A8-9C5F-4DACDE632543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C557E-701B-4E32-8155-C7B818920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964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C557E-701B-4E32-8155-C7B818920EF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673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8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398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45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7764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22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04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1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2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7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9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0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7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7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1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4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8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6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51" indent="0">
              <a:buNone/>
              <a:defRPr sz="1400"/>
            </a:lvl2pPr>
            <a:lvl3pPr marL="914104" indent="0">
              <a:buNone/>
              <a:defRPr sz="1200"/>
            </a:lvl3pPr>
            <a:lvl4pPr marL="1371155" indent="0">
              <a:buNone/>
              <a:defRPr sz="1000"/>
            </a:lvl4pPr>
            <a:lvl5pPr marL="1828205" indent="0">
              <a:buNone/>
              <a:defRPr sz="1000"/>
            </a:lvl5pPr>
            <a:lvl6pPr marL="2285258" indent="0">
              <a:buNone/>
              <a:defRPr sz="1000"/>
            </a:lvl6pPr>
            <a:lvl7pPr marL="2742309" indent="0">
              <a:buNone/>
              <a:defRPr sz="1000"/>
            </a:lvl7pPr>
            <a:lvl8pPr marL="3199360" indent="0">
              <a:buNone/>
              <a:defRPr sz="1000"/>
            </a:lvl8pPr>
            <a:lvl9pPr marL="365641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5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8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4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n 8">
            <a:extLst>
              <a:ext uri="{FF2B5EF4-FFF2-40B4-BE49-F238E27FC236}">
                <a16:creationId xmlns:a16="http://schemas.microsoft.com/office/drawing/2014/main" id="{CA428A36-2793-EFF4-B20D-8995CC42F1AE}"/>
              </a:ext>
            </a:extLst>
          </p:cNvPr>
          <p:cNvSpPr/>
          <p:nvPr/>
        </p:nvSpPr>
        <p:spPr>
          <a:xfrm>
            <a:off x="9901084" y="0"/>
            <a:ext cx="2428567" cy="2458065"/>
          </a:xfrm>
          <a:prstGeom prst="su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AutoShape 2" descr="Master of Pizza PPT Backgrounds">
            <a:extLst>
              <a:ext uri="{FF2B5EF4-FFF2-40B4-BE49-F238E27FC236}">
                <a16:creationId xmlns:a16="http://schemas.microsoft.com/office/drawing/2014/main" id="{3F8FDB19-604C-56B6-4C6A-2CA804B7BF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52577" y="1285577"/>
            <a:ext cx="3805084" cy="380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9F877-CAEE-7ED5-687B-93BF296CB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1" y="-88489"/>
            <a:ext cx="1205434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4E7C89-CBFA-50B0-E5B5-59A14FFCF0FF}"/>
              </a:ext>
            </a:extLst>
          </p:cNvPr>
          <p:cNvSpPr txBox="1"/>
          <p:nvPr/>
        </p:nvSpPr>
        <p:spPr>
          <a:xfrm>
            <a:off x="4090220" y="658763"/>
            <a:ext cx="4876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"</a:t>
            </a:r>
            <a:r>
              <a:rPr lang="en-IN" sz="2400" b="1" dirty="0">
                <a:solidFill>
                  <a:srgbClr val="C00000"/>
                </a:solidFill>
              </a:rPr>
              <a:t>𝙵𝚛𝚘𝚖 𝙲𝚛𝚞𝚜𝚝 𝚝𝚘 𝙿𝚛𝚘𝚏𝚒𝚝</a:t>
            </a:r>
            <a:r>
              <a:rPr lang="en-IN" sz="2400" b="1" dirty="0"/>
              <a:t>: </a:t>
            </a:r>
            <a:r>
              <a:rPr lang="en-IN" sz="2400" b="1" dirty="0">
                <a:solidFill>
                  <a:schemeClr val="accent4"/>
                </a:solidFill>
              </a:rPr>
              <a:t>𝚄𝚗𝚍𝚎𝚛𝚜𝚝𝚊𝚗𝚍𝚒𝚗𝚐 𝙿𝚒𝚣𝚣𝚊 𝚂𝚊𝚕𝚎𝚜 &amp; 𝙲𝚞𝚜𝚝𝚘𝚖𝚎𝚛 𝚃𝚛𝚎𝚗𝚍𝚜</a:t>
            </a:r>
            <a:r>
              <a:rPr lang="en-IN" sz="2400" b="1" dirty="0"/>
              <a:t>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56BF3-BF96-A641-E973-6D77EE543D94}"/>
              </a:ext>
            </a:extLst>
          </p:cNvPr>
          <p:cNvSpPr txBox="1"/>
          <p:nvPr/>
        </p:nvSpPr>
        <p:spPr>
          <a:xfrm rot="10800000" flipV="1">
            <a:off x="7610168" y="4891291"/>
            <a:ext cx="40607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Presented By:- </a:t>
            </a:r>
            <a:r>
              <a:rPr lang="en-IN" dirty="0">
                <a:solidFill>
                  <a:srgbClr val="C00000"/>
                </a:solidFill>
              </a:rPr>
              <a:t>𝘈𝘯𝘬𝘪𝘵 𝘔𝘪𝘴𝘩𝘳𝘢</a:t>
            </a:r>
          </a:p>
          <a:p>
            <a:r>
              <a:rPr lang="en-IN" dirty="0"/>
              <a:t>                      𝘈𝘴𝘱𝘪𝘳𝘪𝘯𝘨 𝘋𝘢𝘵𝘢 𝘈𝘯𝘢𝘭𝘺𝘴𝘵</a:t>
            </a:r>
          </a:p>
        </p:txBody>
      </p:sp>
    </p:spTree>
    <p:extLst>
      <p:ext uri="{BB962C8B-B14F-4D97-AF65-F5344CB8AC3E}">
        <p14:creationId xmlns:p14="http://schemas.microsoft.com/office/powerpoint/2010/main" val="4134911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1C080B-F180-A6FF-FA36-E4EE38224118}"/>
              </a:ext>
            </a:extLst>
          </p:cNvPr>
          <p:cNvSpPr/>
          <p:nvPr/>
        </p:nvSpPr>
        <p:spPr>
          <a:xfrm>
            <a:off x="1278194" y="5536577"/>
            <a:ext cx="639096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51B2F-A0DA-0064-96EE-8E54350DA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93" y="121396"/>
            <a:ext cx="8225683" cy="1258528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individual pizza product carries the highest unit price on the menu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>
                <a:solidFill>
                  <a:srgbClr val="E468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:-To determine premium-priced offerings and explore potential revenue drivers.</a:t>
            </a: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698AE22-F64B-229F-83F0-8B87DE9F38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7982" y="1799296"/>
            <a:ext cx="3991896" cy="2231921"/>
          </a:xfr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62C9D62-1859-6A18-E7F3-B78001A0356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60498" y="1799296"/>
            <a:ext cx="3871539" cy="201561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31655B-810B-DAD5-4303-B6FA0B295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25" y="4210201"/>
            <a:ext cx="1822895" cy="9222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B9048E-4A34-710B-A3BA-9C3142432D63}"/>
              </a:ext>
            </a:extLst>
          </p:cNvPr>
          <p:cNvSpPr txBox="1"/>
          <p:nvPr/>
        </p:nvSpPr>
        <p:spPr>
          <a:xfrm rot="10800000" flipV="1">
            <a:off x="1474840" y="5536577"/>
            <a:ext cx="61943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“The most expensive pizza on the menu is the </a:t>
            </a:r>
            <a:r>
              <a:rPr lang="en-US" b="1" dirty="0" err="1"/>
              <a:t>The</a:t>
            </a:r>
            <a:r>
              <a:rPr lang="en-US" b="1" dirty="0"/>
              <a:t> Greek Pizza </a:t>
            </a:r>
            <a:r>
              <a:rPr lang="en-US" dirty="0"/>
              <a:t>priced at </a:t>
            </a:r>
            <a:r>
              <a:rPr lang="en-US" b="1" dirty="0"/>
              <a:t>35.95</a:t>
            </a:r>
            <a:r>
              <a:rPr lang="en-US" dirty="0"/>
              <a:t>, representing a premium, high-margin item”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807D87F-C235-2839-F166-772A541051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2123" y="3559279"/>
            <a:ext cx="2222092" cy="31463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9DDFD7-08AF-3512-1142-CA32B2B3BA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0051" y="0"/>
            <a:ext cx="708312" cy="7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91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CE3D-D89D-1A30-D9B4-E19F320A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71" y="235974"/>
            <a:ext cx="9008532" cy="1694426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  <a:r>
              <a:rPr lang="en-US" sz="1800" b="1" dirty="0">
                <a:solidFill>
                  <a:schemeClr val="tx1"/>
                </a:solidFill>
              </a:rPr>
              <a:t>-</a:t>
            </a:r>
            <a:r>
              <a:rPr lang="en-US" sz="1800" dirty="0">
                <a:solidFill>
                  <a:schemeClr val="tx1"/>
                </a:solidFill>
              </a:rPr>
              <a:t>Which pizza size exhibits the highest frequency of customer selection</a:t>
            </a: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8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rgbClr val="E468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lang="en-US" sz="1800" dirty="0">
                <a:solidFill>
                  <a:schemeClr val="tx1"/>
                </a:solidFill>
              </a:rPr>
              <a:t>: To optimize inventory management, packaging, and pricing strategies aligned with customer preferences.</a:t>
            </a:r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CE78432-6970-AA49-B35C-4E795557C0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65471" y="1824228"/>
            <a:ext cx="3284165" cy="1604772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21DC915-079A-A98F-BF0B-EABEBC85B02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429691" y="1696138"/>
            <a:ext cx="3814917" cy="195885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3FC72C-90EE-CC25-A36E-FD6EFA87A3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026" y="3654989"/>
            <a:ext cx="1504527" cy="13622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00B735-84BB-B0B2-9005-4BC3C4E81F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9691" y="4026594"/>
            <a:ext cx="3926824" cy="23152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54481B-04AC-4B81-A4AE-E9F072489E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9688" y="0"/>
            <a:ext cx="708312" cy="7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04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EF6A4-695B-6C5E-7EC7-D7A7C920C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20" y="226664"/>
            <a:ext cx="8168654" cy="1305107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five pizza varieties are the most frequently purchased in terms of quantity sold?</a:t>
            </a:r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>
                <a:solidFill>
                  <a:srgbClr val="E468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identify best-selling items and inform demand forecasting, promotional planning, and product prioritization</a:t>
            </a: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361699-3F90-F44F-97E6-E6D4954DB8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2621" y="1902256"/>
            <a:ext cx="3382296" cy="192938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B74909-0895-5C23-8266-E6FE41CBC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21" y="4113635"/>
            <a:ext cx="2495899" cy="13051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7896CC-4EE3-F710-31AF-BFE53423D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405" y="1612277"/>
            <a:ext cx="3909989" cy="25093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6F73AE-6B9B-2DD7-1A30-3FEC13966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2869" y="4574725"/>
            <a:ext cx="4188543" cy="20566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80FE7D-17B2-9A7D-0524-BFAC30751B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9688" y="0"/>
            <a:ext cx="708312" cy="7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26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EB58-75CF-D6F3-5080-35CC37653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9" y="196645"/>
            <a:ext cx="8402664" cy="1390843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:-How does the total quantity sold break down across each pizza category (e.g., Classic, Veggie, Supreme)?</a:t>
            </a:r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>
                <a:solidFill>
                  <a:srgbClr val="E468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To evaluate category-level performance and guide decisions on menu diversification and resource allocation.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D5E1C1A-416A-6540-C11D-46487965A5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83346" y="1746744"/>
            <a:ext cx="3500565" cy="234991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956D72-3AAD-DCAA-E6B6-1814697DF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79" y="1774732"/>
            <a:ext cx="3500565" cy="23499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270F2A-C95D-C7CB-AE5C-B63629001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07" y="4552942"/>
            <a:ext cx="2130531" cy="13908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7FD7C8-B7A6-B012-24D9-C7CB6E84F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346" y="4255911"/>
            <a:ext cx="4008602" cy="23499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17E9E4-1825-4A85-094D-D12E1210E0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9688" y="0"/>
            <a:ext cx="708312" cy="7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74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3420-D9CD-614F-8616-46EC949C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8" y="138872"/>
            <a:ext cx="8176522" cy="1540386"/>
          </a:xfrm>
        </p:spPr>
        <p:txBody>
          <a:bodyPr>
            <a:normAutofit fontScale="90000"/>
          </a:bodyPr>
          <a:lstStyle/>
          <a:p>
            <a:r>
              <a:rPr lang="en-US" altLang="en-US" sz="2200" b="1" dirty="0">
                <a:solidFill>
                  <a:srgbClr val="C00000"/>
                </a:solidFill>
                <a:latin typeface="Arial" panose="020B0604020202020204" pitchFamily="34" charset="0"/>
              </a:rPr>
              <a:t>Problem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What is the temporal distribution of order volume across different hours of the day?</a:t>
            </a:r>
            <a:b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b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200" b="1" dirty="0">
                <a:solidFill>
                  <a:srgbClr val="E4681C"/>
                </a:solidFill>
                <a:latin typeface="Arial" panose="020B0604020202020204" pitchFamily="34" charset="0"/>
              </a:rPr>
              <a:t>Purpose</a:t>
            </a: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To uncover operational peak periods and inform scheduling, staffing, and marketing timing strategies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4C395C3-1ED0-E12F-6C7A-45C266922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48" y="1827816"/>
            <a:ext cx="3522071" cy="8893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A5561B5-5BC2-0AF8-5DC6-0D850F7F4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27" y="2865686"/>
            <a:ext cx="2543487" cy="192712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1340B2B-4AEF-F47C-8337-DA61FEC38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4978" y="1501877"/>
            <a:ext cx="3884395" cy="192712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67DDB47-3A37-BECD-6A38-E4374A1815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7980" y="3502951"/>
            <a:ext cx="2553660" cy="137504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C602DF5-577E-E985-D2AD-76A1EE58B0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0642" y="4951950"/>
            <a:ext cx="3659705" cy="17858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94DB37-6977-C9F3-484C-D382C2166D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9688" y="0"/>
            <a:ext cx="708312" cy="7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62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C0E4-9E0A-E101-301E-B4B364AD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53" y="242370"/>
            <a:ext cx="8343662" cy="1232469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is the product catalog distributed across different pizza categories?</a:t>
            </a:r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>
                <a:solidFill>
                  <a:srgbClr val="E468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assess menu structure and ensure balanced representation among offerings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3EE8EF4-E504-7D06-9D57-ABCC22A610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93923" y="1573059"/>
            <a:ext cx="3606771" cy="144302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585F84-1313-B7DA-DE77-00003D0C3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10" y="1695739"/>
            <a:ext cx="2448267" cy="8192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EBA0EB-A586-4F6B-8E44-ACABEC885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10" y="2712191"/>
            <a:ext cx="2191056" cy="16099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677CDE-000A-260D-07A9-B9A2E97F5A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202" y="3170473"/>
            <a:ext cx="2191056" cy="12324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09EBAD3-F6BB-1740-B65A-8E08CFD7BE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3390" y="4519330"/>
            <a:ext cx="6587835" cy="19325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16D9CE-ADB3-B40D-EBCB-A90770176E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9688" y="0"/>
            <a:ext cx="708312" cy="7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1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20630-33EE-7E9B-64FA-CE01EC06A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51" y="92025"/>
            <a:ext cx="6573855" cy="1704259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average daily volume of pizzas ordered over the analysis period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rgbClr val="E468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monitor baseline performance and track consumption trends at a daily granularity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0A73F4-9BB5-F50A-79E9-EF75152D9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8" y="1542006"/>
            <a:ext cx="4399464" cy="14961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1DAED5-E692-80A4-4A93-718B949DD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51" y="3038168"/>
            <a:ext cx="2668989" cy="12713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E90624-159D-B5A7-0163-115D9DD66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806" y="1833155"/>
            <a:ext cx="5152451" cy="19708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5D6B506-1FC4-097E-1E7B-F3C34FE1F7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2325" y="4562732"/>
            <a:ext cx="5294192" cy="19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40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08EF-5D1B-2017-7446-8CB6A44E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95" y="265621"/>
            <a:ext cx="8117522" cy="166478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Which pizza types are responsible for generating the highest total revenue?</a:t>
            </a:r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rgbClr val="E468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To identify high-performing SKUs (Stock Keeping Units) and support revenue-optimized product placement.</a:t>
            </a:r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8B57A6-6CE1-A9C5-822C-3B2535A15F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5807" y="1715437"/>
            <a:ext cx="5285843" cy="188451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69C7B4-E5CA-41EE-D943-2FA9E06B8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28" y="3811346"/>
            <a:ext cx="2610215" cy="12384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6E4234-733B-7304-0000-33261445F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910" y="1602658"/>
            <a:ext cx="4345858" cy="28260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5F6EFB-715A-F0D8-3775-23BFAC7DA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6061" y="4541524"/>
            <a:ext cx="3657333" cy="20111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F36205-AC56-33E1-C64D-AA67AA567B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9688" y="0"/>
            <a:ext cx="708312" cy="7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75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DB5251-D501-5DCD-9BC4-F3C720B23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91" y="1101213"/>
            <a:ext cx="8590088" cy="525042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E813134-8A75-872A-ED3E-7BACDD2DE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9688" y="0"/>
            <a:ext cx="708312" cy="7083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D930D4-9B99-BB14-7D61-884EA344C497}"/>
              </a:ext>
            </a:extLst>
          </p:cNvPr>
          <p:cNvSpPr txBox="1"/>
          <p:nvPr/>
        </p:nvSpPr>
        <p:spPr>
          <a:xfrm>
            <a:off x="2694038" y="314845"/>
            <a:ext cx="536841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en-IN" sz="2400" dirty="0">
                <a:solidFill>
                  <a:srgbClr val="E4681C"/>
                </a:solidFill>
              </a:rPr>
              <a:t>Pizza Sales Performance Dashboard</a:t>
            </a:r>
          </a:p>
        </p:txBody>
      </p:sp>
    </p:spTree>
    <p:extLst>
      <p:ext uri="{BB962C8B-B14F-4D97-AF65-F5344CB8AC3E}">
        <p14:creationId xmlns:p14="http://schemas.microsoft.com/office/powerpoint/2010/main" val="2449819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B45E5E-22F2-E3FF-462F-6C9481E98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13" y="1159524"/>
            <a:ext cx="9427039" cy="515279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96CE5C0-95BB-E6FC-01E5-7F27B1C17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9688" y="0"/>
            <a:ext cx="708312" cy="7083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8E82C2-9D24-9957-DB28-4AC59F98171F}"/>
              </a:ext>
            </a:extLst>
          </p:cNvPr>
          <p:cNvSpPr txBox="1"/>
          <p:nvPr/>
        </p:nvSpPr>
        <p:spPr>
          <a:xfrm>
            <a:off x="2694038" y="314845"/>
            <a:ext cx="5230761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en-IN" sz="2400" dirty="0">
                <a:solidFill>
                  <a:srgbClr val="E4681C"/>
                </a:solidFill>
              </a:rPr>
              <a:t>Pizza Sales Performance Dashboard</a:t>
            </a:r>
          </a:p>
        </p:txBody>
      </p:sp>
    </p:spTree>
    <p:extLst>
      <p:ext uri="{BB962C8B-B14F-4D97-AF65-F5344CB8AC3E}">
        <p14:creationId xmlns:p14="http://schemas.microsoft.com/office/powerpoint/2010/main" val="11389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2DE5C1-8458-5CBA-3F4A-0603EACCEF5D}"/>
              </a:ext>
            </a:extLst>
          </p:cNvPr>
          <p:cNvSpPr txBox="1"/>
          <p:nvPr/>
        </p:nvSpPr>
        <p:spPr>
          <a:xfrm>
            <a:off x="196645" y="511277"/>
            <a:ext cx="9783097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endParaRPr lang="en-US" sz="3200" b="1" dirty="0">
              <a:solidFill>
                <a:srgbClr val="E4681C"/>
              </a:solidFill>
            </a:endParaRPr>
          </a:p>
          <a:p>
            <a:pPr>
              <a:buNone/>
            </a:pPr>
            <a:r>
              <a:rPr lang="en-US" sz="2000" dirty="0"/>
              <a:t>I sincerely express my gratitude to all those who contributed to the successful completion of this project,</a:t>
            </a:r>
            <a:br>
              <a:rPr lang="en-US" sz="2000" dirty="0"/>
            </a:br>
            <a:r>
              <a:rPr lang="en-US" sz="2000" dirty="0">
                <a:solidFill>
                  <a:srgbClr val="E4681C"/>
                </a:solidFill>
              </a:rPr>
              <a:t>“From Crust to Profit: Understanding Pizza Sales &amp; Customer Trends.”</a:t>
            </a:r>
          </a:p>
          <a:p>
            <a:pPr>
              <a:buNone/>
            </a:pPr>
            <a:r>
              <a:rPr lang="en-US" sz="2000" dirty="0"/>
              <a:t>I would like to acknowledge the creators of the dataset, whose comprehensive and structured data enabled in-depth analysis. Special thanks to the resources and tools—</a:t>
            </a:r>
            <a:r>
              <a:rPr lang="en-US" sz="2000" b="1" dirty="0">
                <a:solidFill>
                  <a:srgbClr val="E4681C"/>
                </a:solidFill>
              </a:rPr>
              <a:t>SQL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E4681C"/>
                </a:solidFill>
              </a:rPr>
              <a:t>Python</a:t>
            </a:r>
            <a:r>
              <a:rPr lang="en-US" sz="2000" dirty="0"/>
              <a:t>, and </a:t>
            </a:r>
            <a:r>
              <a:rPr lang="en-US" sz="2000" b="1" dirty="0">
                <a:solidFill>
                  <a:srgbClr val="E4681C"/>
                </a:solidFill>
              </a:rPr>
              <a:t>Power BI</a:t>
            </a:r>
            <a:r>
              <a:rPr lang="en-US" sz="2000" dirty="0"/>
              <a:t>—which empowered the extraction of meaningful insights.</a:t>
            </a:r>
          </a:p>
          <a:p>
            <a:pPr>
              <a:buNone/>
            </a:pPr>
            <a:r>
              <a:rPr lang="en-US" sz="2000" dirty="0"/>
              <a:t>This project has been a valuable learning experience, helping me apply analytical methods to real-world business problems. I am deeply thankful for the support and feedback received from my mentors, peers, and the data analytics community throughout this journey.</a:t>
            </a:r>
          </a:p>
          <a:p>
            <a:r>
              <a:rPr lang="en-US" sz="2000" dirty="0"/>
              <a:t>Their contributions were instrumental in shaping the insights and outcomes presented in this work.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9F59A0-890E-1565-8DE7-D0878F2D7F83}"/>
              </a:ext>
            </a:extLst>
          </p:cNvPr>
          <p:cNvSpPr txBox="1"/>
          <p:nvPr/>
        </p:nvSpPr>
        <p:spPr>
          <a:xfrm>
            <a:off x="6929284" y="5700392"/>
            <a:ext cx="6100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𝘈𝘯𝘬𝘪𝘵 𝘔𝘪𝘴𝘩𝘳𝘢</a:t>
            </a:r>
          </a:p>
          <a:p>
            <a:r>
              <a:rPr lang="en-IN" dirty="0"/>
              <a:t>𝘈𝘴𝘱𝘪𝘳𝘪𝘯𝘨 𝘋𝘢𝘵𝘢 𝘈𝘯𝘢𝘭𝘺𝘴𝘵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86DE56-4B9B-4399-13D5-DA1540FCE938}"/>
              </a:ext>
            </a:extLst>
          </p:cNvPr>
          <p:cNvSpPr txBox="1"/>
          <p:nvPr/>
        </p:nvSpPr>
        <p:spPr>
          <a:xfrm>
            <a:off x="3175819" y="442662"/>
            <a:ext cx="3156155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rgbClr val="E4681C"/>
                </a:solidFill>
              </a:rPr>
              <a:t>Acknowledgement</a:t>
            </a:r>
            <a:endParaRPr lang="en-IN" sz="2400" dirty="0">
              <a:solidFill>
                <a:srgbClr val="E468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334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65D116-43EC-7AB7-39C0-BD7CB2E4E475}"/>
              </a:ext>
            </a:extLst>
          </p:cNvPr>
          <p:cNvSpPr txBox="1"/>
          <p:nvPr/>
        </p:nvSpPr>
        <p:spPr>
          <a:xfrm>
            <a:off x="356419" y="1137603"/>
            <a:ext cx="459903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🕒 </a:t>
            </a:r>
            <a:r>
              <a:rPr lang="en-US" sz="2000" b="1" dirty="0">
                <a:solidFill>
                  <a:srgbClr val="C00000"/>
                </a:solidFill>
              </a:rPr>
              <a:t>Busiest Days &amp; Times</a:t>
            </a:r>
          </a:p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Days:</a:t>
            </a:r>
            <a:r>
              <a:rPr lang="en-US" dirty="0"/>
              <a:t> Orders are highest on </a:t>
            </a:r>
            <a:r>
              <a:rPr lang="en-US" b="1" dirty="0">
                <a:solidFill>
                  <a:srgbClr val="C00000"/>
                </a:solidFill>
              </a:rPr>
              <a:t>weekends</a:t>
            </a:r>
            <a:r>
              <a:rPr lang="en-US" dirty="0"/>
              <a:t>, especially on </a:t>
            </a:r>
            <a:r>
              <a:rPr lang="en-US" b="1" dirty="0">
                <a:solidFill>
                  <a:srgbClr val="6DA25E"/>
                </a:solidFill>
              </a:rPr>
              <a:t>Friday </a:t>
            </a:r>
            <a:r>
              <a:rPr lang="en-US" b="1" dirty="0"/>
              <a:t>and </a:t>
            </a:r>
            <a:r>
              <a:rPr lang="en-US" b="1" dirty="0">
                <a:solidFill>
                  <a:srgbClr val="6DA25E"/>
                </a:solidFill>
              </a:rPr>
              <a:t>Saturday </a:t>
            </a:r>
            <a:r>
              <a:rPr lang="en-US" b="1" dirty="0"/>
              <a:t>evenings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 This highlights peak sales periods, useful for staffing and promotions.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Monthly:</a:t>
            </a:r>
            <a:r>
              <a:rPr lang="en-US" dirty="0"/>
              <a:t> The months of </a:t>
            </a:r>
            <a:r>
              <a:rPr lang="en-US" b="1" dirty="0">
                <a:solidFill>
                  <a:srgbClr val="6DA25E"/>
                </a:solidFill>
              </a:rPr>
              <a:t>July </a:t>
            </a:r>
            <a:r>
              <a:rPr lang="en-US" b="1" dirty="0"/>
              <a:t>and </a:t>
            </a:r>
            <a:r>
              <a:rPr lang="en-US" b="1" dirty="0">
                <a:solidFill>
                  <a:srgbClr val="6DA25E"/>
                </a:solidFill>
              </a:rPr>
              <a:t>January</a:t>
            </a:r>
            <a:r>
              <a:rPr lang="en-US" dirty="0"/>
              <a:t>   show  the </a:t>
            </a:r>
            <a:r>
              <a:rPr lang="en-US" b="1" dirty="0"/>
              <a:t>maximum order volume</a:t>
            </a:r>
            <a:r>
              <a:rPr lang="en-US" dirty="0"/>
              <a:t>, indicating seasonal trends.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D2FC92-4DF6-0C47-00DD-C40505E53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850" y="1255590"/>
            <a:ext cx="2979952" cy="2736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FE0D0D-47CE-9054-4636-BDD1F7B2FFB3}"/>
              </a:ext>
            </a:extLst>
          </p:cNvPr>
          <p:cNvSpPr txBox="1"/>
          <p:nvPr/>
        </p:nvSpPr>
        <p:spPr>
          <a:xfrm>
            <a:off x="2655938" y="326612"/>
            <a:ext cx="459903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en-IN" sz="2400" dirty="0">
                <a:solidFill>
                  <a:srgbClr val="E4681C"/>
                </a:solidFill>
              </a:rPr>
              <a:t>Business Performance Snapshot</a:t>
            </a:r>
          </a:p>
        </p:txBody>
      </p:sp>
    </p:spTree>
    <p:extLst>
      <p:ext uri="{BB962C8B-B14F-4D97-AF65-F5344CB8AC3E}">
        <p14:creationId xmlns:p14="http://schemas.microsoft.com/office/powerpoint/2010/main" val="2165048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BF5118-2830-3227-1AD7-A91617D732A4}"/>
              </a:ext>
            </a:extLst>
          </p:cNvPr>
          <p:cNvSpPr txBox="1"/>
          <p:nvPr/>
        </p:nvSpPr>
        <p:spPr>
          <a:xfrm>
            <a:off x="2283542" y="329606"/>
            <a:ext cx="53561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just">
              <a:defRPr sz="24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Sales Contribution by Category &amp; Size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C1F3D1-FBA5-05FB-5406-3713D4025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455" y="1526077"/>
            <a:ext cx="2352680" cy="28754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58FC89-6A5C-CEA4-0C32-3299E242F07B}"/>
              </a:ext>
            </a:extLst>
          </p:cNvPr>
          <p:cNvSpPr txBox="1"/>
          <p:nvPr/>
        </p:nvSpPr>
        <p:spPr>
          <a:xfrm>
            <a:off x="174521" y="1007669"/>
            <a:ext cx="610091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Category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solidFill>
                  <a:srgbClr val="FF9933"/>
                </a:solidFill>
              </a:rPr>
              <a:t>Classic Category</a:t>
            </a:r>
            <a:r>
              <a:rPr lang="en-US" dirty="0">
                <a:solidFill>
                  <a:srgbClr val="FF9933"/>
                </a:solidFill>
              </a:rPr>
              <a:t> </a:t>
            </a:r>
            <a:r>
              <a:rPr lang="en-US" dirty="0"/>
              <a:t>stands out as the </a:t>
            </a:r>
            <a:r>
              <a:rPr lang="en-US" b="1" dirty="0"/>
              <a:t>top contributor</a:t>
            </a:r>
            <a:r>
              <a:rPr lang="en-US" dirty="0"/>
              <a:t> to both </a:t>
            </a:r>
            <a:r>
              <a:rPr lang="en-US" b="1" dirty="0"/>
              <a:t>sales revenue and total order volume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suggests strong customer preference and market acceptance for traditional pizza options, making it a strategic focus area for maintaining sales consistency.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b="1" dirty="0">
                <a:solidFill>
                  <a:srgbClr val="E4681C"/>
                </a:solidFill>
              </a:rPr>
              <a:t>Size-Based Performance</a:t>
            </a:r>
          </a:p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Large-sized pizzas</a:t>
            </a:r>
            <a:r>
              <a:rPr lang="en-US" dirty="0"/>
              <a:t> account for the </a:t>
            </a:r>
            <a:r>
              <a:rPr lang="en-US" b="1" dirty="0"/>
              <a:t>maximum sales</a:t>
            </a:r>
            <a:r>
              <a:rPr lang="en-US" dirty="0"/>
              <a:t> across all sizes.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indicates that customers are likely opting for value-oriented or group-sized portions, which could be leveraged in </a:t>
            </a:r>
            <a:r>
              <a:rPr lang="en-US" b="1" dirty="0"/>
              <a:t>combo deals</a:t>
            </a:r>
            <a:r>
              <a:rPr lang="en-US" dirty="0"/>
              <a:t> or </a:t>
            </a:r>
            <a:r>
              <a:rPr lang="en-US" b="1" dirty="0"/>
              <a:t>bulk promotions</a:t>
            </a:r>
            <a:r>
              <a:rPr lang="en-US" dirty="0"/>
              <a:t> to further boost revenue.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26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73F6CF-6028-BE4E-3C87-BD080F661FB0}"/>
              </a:ext>
            </a:extLst>
          </p:cNvPr>
          <p:cNvSpPr txBox="1"/>
          <p:nvPr/>
        </p:nvSpPr>
        <p:spPr>
          <a:xfrm>
            <a:off x="2431025" y="221451"/>
            <a:ext cx="6270523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just">
              <a:defRPr sz="2400">
                <a:solidFill>
                  <a:srgbClr val="C00000"/>
                </a:solidFill>
              </a:defRPr>
            </a:lvl1pPr>
          </a:lstStyle>
          <a:p>
            <a:pPr algn="l"/>
            <a:r>
              <a:rPr lang="en-US" dirty="0"/>
              <a:t>Top Performing Pizzas by Revenue, Quantity, and Orders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82815E-C2C2-E870-9828-4C543504D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371" y="1754857"/>
            <a:ext cx="2172003" cy="27821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324358-A74B-0F52-3823-CE79FD6302FB}"/>
              </a:ext>
            </a:extLst>
          </p:cNvPr>
          <p:cNvSpPr txBox="1"/>
          <p:nvPr/>
        </p:nvSpPr>
        <p:spPr>
          <a:xfrm>
            <a:off x="159774" y="1052448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Revenue Leader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</a:t>
            </a:r>
            <a:r>
              <a:rPr lang="en-US" b="1" dirty="0">
                <a:solidFill>
                  <a:srgbClr val="E4681C"/>
                </a:solidFill>
              </a:rPr>
              <a:t>Thai Chicken Pizza</a:t>
            </a:r>
            <a:r>
              <a:rPr lang="en-US" dirty="0">
                <a:solidFill>
                  <a:srgbClr val="E4681C"/>
                </a:solidFill>
              </a:rPr>
              <a:t> </a:t>
            </a:r>
            <a:r>
              <a:rPr lang="en-US" dirty="0"/>
              <a:t>generates the </a:t>
            </a:r>
            <a:r>
              <a:rPr lang="en-US" b="1" dirty="0"/>
              <a:t>highest revenue</a:t>
            </a:r>
            <a:r>
              <a:rPr lang="en-US" dirty="0"/>
              <a:t>, suggesting it is priced at a premium and well-received by customers.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458C44-F1AB-E64A-1F98-908D68C329E0}"/>
              </a:ext>
            </a:extLst>
          </p:cNvPr>
          <p:cNvSpPr txBox="1"/>
          <p:nvPr/>
        </p:nvSpPr>
        <p:spPr>
          <a:xfrm>
            <a:off x="88490" y="2228671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Quantity Leader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Classic Deluxe Pizza</a:t>
            </a:r>
            <a:r>
              <a:rPr lang="en-US" dirty="0"/>
              <a:t> accounts for the </a:t>
            </a:r>
            <a:r>
              <a:rPr lang="en-US" b="1" dirty="0"/>
              <a:t>highest quantity sold</a:t>
            </a:r>
            <a:r>
              <a:rPr lang="en-US" dirty="0"/>
              <a:t>, indicating high-frequency customer preference.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0BC1E5-E0ED-81AF-339E-21E01A537B08}"/>
              </a:ext>
            </a:extLst>
          </p:cNvPr>
          <p:cNvSpPr txBox="1"/>
          <p:nvPr/>
        </p:nvSpPr>
        <p:spPr>
          <a:xfrm>
            <a:off x="86032" y="342900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Order Volume Leader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Classic Deluxe Pizza</a:t>
            </a:r>
            <a:r>
              <a:rPr lang="en-US" dirty="0"/>
              <a:t> also leads in </a:t>
            </a:r>
            <a:r>
              <a:rPr lang="en-US" b="1" dirty="0"/>
              <a:t>total number of orders</a:t>
            </a:r>
            <a:r>
              <a:rPr lang="en-US" dirty="0"/>
              <a:t>, reinforcing its status as a top-performing product across multiple dimensions.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CD3F22-06F6-8A41-7C20-B23C5510EB5F}"/>
              </a:ext>
            </a:extLst>
          </p:cNvPr>
          <p:cNvSpPr txBox="1"/>
          <p:nvPr/>
        </p:nvSpPr>
        <p:spPr>
          <a:xfrm>
            <a:off x="159774" y="4536996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Business Implication</a:t>
            </a:r>
            <a:r>
              <a:rPr lang="en-US" b="1" dirty="0"/>
              <a:t>:</a:t>
            </a:r>
          </a:p>
          <a:p>
            <a:pPr>
              <a:buNone/>
            </a:pPr>
            <a:r>
              <a:rPr lang="en-US" dirty="0"/>
              <a:t>The </a:t>
            </a:r>
            <a:r>
              <a:rPr lang="en-US" b="1" dirty="0"/>
              <a:t>Thai Chicken Pizza</a:t>
            </a:r>
            <a:r>
              <a:rPr lang="en-US" dirty="0"/>
              <a:t> is a </a:t>
            </a:r>
            <a:r>
              <a:rPr lang="en-US" b="1" dirty="0"/>
              <a:t>revenue driver</a:t>
            </a:r>
            <a:r>
              <a:rPr lang="en-US" dirty="0"/>
              <a:t>, while the </a:t>
            </a:r>
            <a:r>
              <a:rPr lang="en-US" b="1" dirty="0"/>
              <a:t>Classic Deluxe Pizza</a:t>
            </a:r>
            <a:r>
              <a:rPr lang="en-US" dirty="0"/>
              <a:t> is a </a:t>
            </a:r>
            <a:r>
              <a:rPr lang="en-US" b="1" dirty="0"/>
              <a:t>volume leader</a:t>
            </a:r>
            <a:r>
              <a:rPr lang="en-US" dirty="0"/>
              <a:t>, both in </a:t>
            </a:r>
            <a:r>
              <a:rPr lang="en-US" b="1" dirty="0"/>
              <a:t>quantity and orders</a:t>
            </a:r>
            <a:r>
              <a:rPr lang="en-US" dirty="0"/>
              <a:t>. This dual insight allows for differentiated marketing strategies.</a:t>
            </a:r>
          </a:p>
        </p:txBody>
      </p:sp>
    </p:spTree>
    <p:extLst>
      <p:ext uri="{BB962C8B-B14F-4D97-AF65-F5344CB8AC3E}">
        <p14:creationId xmlns:p14="http://schemas.microsoft.com/office/powerpoint/2010/main" val="3929109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3B4FB3-ABAB-FEE5-909F-1E8482F40022}"/>
              </a:ext>
            </a:extLst>
          </p:cNvPr>
          <p:cNvSpPr/>
          <p:nvPr/>
        </p:nvSpPr>
        <p:spPr>
          <a:xfrm>
            <a:off x="2969340" y="433070"/>
            <a:ext cx="4689987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400" dirty="0">
                <a:solidFill>
                  <a:srgbClr val="E4681C"/>
                </a:solidFill>
              </a:rPr>
              <a:t>Least Performing Product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208C44-AD75-A3AB-B625-C9AE30E43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709" y="1124075"/>
            <a:ext cx="2378351" cy="26121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840234-A5C8-43E4-DED2-8F17E1D60838}"/>
              </a:ext>
            </a:extLst>
          </p:cNvPr>
          <p:cNvSpPr txBox="1"/>
          <p:nvPr/>
        </p:nvSpPr>
        <p:spPr>
          <a:xfrm>
            <a:off x="81116" y="957829"/>
            <a:ext cx="61009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Lowest Revenue Generator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E4681C"/>
                </a:solidFill>
              </a:rPr>
              <a:t>Brie Carre Pizza </a:t>
            </a:r>
            <a:r>
              <a:rPr lang="en-US" dirty="0"/>
              <a:t>contributes the least to total revenue.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1A4CCD-B1B5-2AF4-2809-8AE0D17211D2}"/>
              </a:ext>
            </a:extLst>
          </p:cNvPr>
          <p:cNvSpPr txBox="1"/>
          <p:nvPr/>
        </p:nvSpPr>
        <p:spPr>
          <a:xfrm>
            <a:off x="44245" y="2046463"/>
            <a:ext cx="61009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Fewest Total Orders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 the lowest total number of orders, the Brie Carre Pizza underperforms across all key dimensions.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8024CA-BCE8-4185-DC3B-9A83B128ADDA}"/>
              </a:ext>
            </a:extLst>
          </p:cNvPr>
          <p:cNvSpPr txBox="1"/>
          <p:nvPr/>
        </p:nvSpPr>
        <p:spPr>
          <a:xfrm>
            <a:off x="44245" y="3523791"/>
            <a:ext cx="89129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Business Implication</a:t>
            </a:r>
          </a:p>
          <a:p>
            <a:pPr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E4681C"/>
                </a:solidFill>
              </a:rPr>
              <a:t>Brie Carre Pizza </a:t>
            </a:r>
            <a:r>
              <a:rPr lang="en-US" dirty="0"/>
              <a:t>is a consistent underperformer across revenue,</a:t>
            </a:r>
          </a:p>
          <a:p>
            <a:pPr>
              <a:buNone/>
            </a:pPr>
            <a:r>
              <a:rPr lang="en-US" dirty="0"/>
              <a:t> units sold, and orders. This may indicate: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Poor product-market fit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Ineffective promotion or visibility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Unappealing flavor or price point</a:t>
            </a:r>
          </a:p>
        </p:txBody>
      </p:sp>
    </p:spTree>
    <p:extLst>
      <p:ext uri="{BB962C8B-B14F-4D97-AF65-F5344CB8AC3E}">
        <p14:creationId xmlns:p14="http://schemas.microsoft.com/office/powerpoint/2010/main" val="4030217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42D2DD-4C71-6B13-9442-439C3CBFD4C3}"/>
              </a:ext>
            </a:extLst>
          </p:cNvPr>
          <p:cNvSpPr/>
          <p:nvPr/>
        </p:nvSpPr>
        <p:spPr>
          <a:xfrm>
            <a:off x="3608438" y="202237"/>
            <a:ext cx="312666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E4681C"/>
                </a:solidFill>
              </a:rPr>
              <a:t>Executive Summary</a:t>
            </a:r>
            <a:endParaRPr lang="en-IN" sz="2400" dirty="0">
              <a:solidFill>
                <a:srgbClr val="E4681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680B67-3718-3DEF-92E3-EC2689D99580}"/>
              </a:ext>
            </a:extLst>
          </p:cNvPr>
          <p:cNvSpPr txBox="1"/>
          <p:nvPr/>
        </p:nvSpPr>
        <p:spPr>
          <a:xfrm>
            <a:off x="98324" y="985373"/>
            <a:ext cx="6636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E4681C"/>
                </a:solidFill>
              </a:rPr>
              <a:t>Title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u="sng" dirty="0"/>
              <a:t>Strategic Insights &amp; Business Recommendations</a:t>
            </a:r>
            <a:endParaRPr lang="en-IN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E8452C-1F74-5D46-7F22-290B39D7BFEF}"/>
              </a:ext>
            </a:extLst>
          </p:cNvPr>
          <p:cNvSpPr txBox="1"/>
          <p:nvPr/>
        </p:nvSpPr>
        <p:spPr>
          <a:xfrm>
            <a:off x="98324" y="1567677"/>
            <a:ext cx="94291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Product Performance Insights</a:t>
            </a:r>
          </a:p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Greek Pizza</a:t>
            </a:r>
            <a:r>
              <a:rPr lang="en-US" dirty="0"/>
              <a:t> is the </a:t>
            </a:r>
            <a:r>
              <a:rPr lang="en-US" b="1" dirty="0"/>
              <a:t>highest-priced item</a:t>
            </a:r>
            <a:r>
              <a:rPr lang="en-US" dirty="0"/>
              <a:t> at </a:t>
            </a:r>
            <a:r>
              <a:rPr lang="en-US" b="1" dirty="0">
                <a:solidFill>
                  <a:srgbClr val="E4681C"/>
                </a:solidFill>
              </a:rPr>
              <a:t>$35.95</a:t>
            </a:r>
            <a:r>
              <a:rPr lang="en-US" dirty="0"/>
              <a:t>, positioning it as a premium offering for high-margin opportunities.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Medium-sized pizzas</a:t>
            </a:r>
            <a:r>
              <a:rPr lang="en-US" dirty="0"/>
              <a:t> dominate sales volume, indicating customer preference for mid-range options in both price and portion.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top 5 best-selling pizzas</a:t>
            </a:r>
            <a:r>
              <a:rPr lang="en-US" dirty="0"/>
              <a:t> account for a </a:t>
            </a:r>
            <a:r>
              <a:rPr lang="en-US" b="1" dirty="0"/>
              <a:t>disproportionately high share</a:t>
            </a:r>
            <a:r>
              <a:rPr lang="en-US" dirty="0"/>
              <a:t> of total orders, suggesting a concentrated product appeal.</a:t>
            </a:r>
          </a:p>
        </p:txBody>
      </p:sp>
    </p:spTree>
    <p:extLst>
      <p:ext uri="{BB962C8B-B14F-4D97-AF65-F5344CB8AC3E}">
        <p14:creationId xmlns:p14="http://schemas.microsoft.com/office/powerpoint/2010/main" val="3660533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A94EA8-5D78-2791-8F0D-01D2FAAA5193}"/>
              </a:ext>
            </a:extLst>
          </p:cNvPr>
          <p:cNvSpPr/>
          <p:nvPr/>
        </p:nvSpPr>
        <p:spPr>
          <a:xfrm>
            <a:off x="3608438" y="202237"/>
            <a:ext cx="312666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E4681C"/>
                </a:solidFill>
              </a:rPr>
              <a:t>Executive Summary</a:t>
            </a:r>
            <a:endParaRPr lang="en-IN" sz="2400" dirty="0">
              <a:solidFill>
                <a:srgbClr val="E4681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0AFFB7-EDD2-9B18-3077-1AD821099BC3}"/>
              </a:ext>
            </a:extLst>
          </p:cNvPr>
          <p:cNvSpPr txBox="1"/>
          <p:nvPr/>
        </p:nvSpPr>
        <p:spPr>
          <a:xfrm>
            <a:off x="0" y="857554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E4681C"/>
                </a:solidFill>
              </a:rPr>
              <a:t>Title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u="sng" dirty="0"/>
              <a:t>Strategic Insights &amp; Business Recommendations</a:t>
            </a:r>
            <a:endParaRPr lang="en-IN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21DE7-6068-3A6F-5DD6-1DC3C6AB7593}"/>
              </a:ext>
            </a:extLst>
          </p:cNvPr>
          <p:cNvSpPr txBox="1"/>
          <p:nvPr/>
        </p:nvSpPr>
        <p:spPr>
          <a:xfrm>
            <a:off x="2457" y="1226886"/>
            <a:ext cx="946600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Customer Behavior Trends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Classic category pizzas show consistent dominance in sales, highlighting strong brand loyalty and taste alignment.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Peak ordering hours fall between 6:00 PM – 9:00 PM, signifying optimal windows for marketing campaigns and increased staffing.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4E22EF-D2FE-6580-8AE0-16262CD868BE}"/>
              </a:ext>
            </a:extLst>
          </p:cNvPr>
          <p:cNvSpPr txBox="1"/>
          <p:nvPr/>
        </p:nvSpPr>
        <p:spPr>
          <a:xfrm>
            <a:off x="417871" y="3809432"/>
            <a:ext cx="867696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Strategic Recommendations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 promotions around evening peak hours to maximize order volume.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 visibility and bundling for medium-sized and top-selling pizzas to drive higher conversion.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Maintain premium positioning of high-priced items like Greek Pizza, with tailored offerings or combos for upselling.</a:t>
            </a:r>
          </a:p>
        </p:txBody>
      </p:sp>
    </p:spTree>
    <p:extLst>
      <p:ext uri="{BB962C8B-B14F-4D97-AF65-F5344CB8AC3E}">
        <p14:creationId xmlns:p14="http://schemas.microsoft.com/office/powerpoint/2010/main" val="2894143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C358B7-59EA-5DE4-9D71-9505DA72C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17" y="354156"/>
            <a:ext cx="8358185" cy="55243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7B6B14-36D2-677C-8D7D-E7EE506C5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9688" y="0"/>
            <a:ext cx="708312" cy="7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5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FFE50B-2684-859A-2025-B06A6C0588E8}"/>
              </a:ext>
            </a:extLst>
          </p:cNvPr>
          <p:cNvSpPr txBox="1"/>
          <p:nvPr/>
        </p:nvSpPr>
        <p:spPr>
          <a:xfrm>
            <a:off x="149941" y="277956"/>
            <a:ext cx="8177981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3200" b="1" dirty="0">
              <a:solidFill>
                <a:srgbClr val="E4681C"/>
              </a:solidFill>
            </a:endParaRPr>
          </a:p>
          <a:p>
            <a:pPr algn="ctr">
              <a:buNone/>
            </a:pPr>
            <a:endParaRPr lang="en-US" sz="3200" b="1" dirty="0">
              <a:solidFill>
                <a:srgbClr val="E4681C"/>
              </a:solidFill>
            </a:endParaRPr>
          </a:p>
          <a:p>
            <a:pPr>
              <a:buNone/>
            </a:pPr>
            <a:r>
              <a:rPr lang="en-US" sz="2400" dirty="0"/>
              <a:t>This project presents a comprehensive analytical study of a </a:t>
            </a:r>
            <a:r>
              <a:rPr lang="en-US" sz="2400" dirty="0">
                <a:solidFill>
                  <a:srgbClr val="E4681C"/>
                </a:solidFill>
              </a:rPr>
              <a:t>pizza sales </a:t>
            </a:r>
            <a:r>
              <a:rPr lang="en-US" sz="2400" dirty="0"/>
              <a:t>dataset, aimed at deriving critical insights into customer purchasing behavior, product performance, and overall business operations. The analysis was executed using an end-to-end data science approach, encompassing data extraction, transformation, visualization, and interpretation.</a:t>
            </a:r>
          </a:p>
          <a:p>
            <a:r>
              <a:rPr lang="en-US" sz="2400" dirty="0"/>
              <a:t>The primary objective was to translate raw transactional data into meaningful business intelligence that can support strategic decisions related to marketing, product development, and inventory management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7CC84-EB89-3729-BDD1-EA3C07249524}"/>
              </a:ext>
            </a:extLst>
          </p:cNvPr>
          <p:cNvSpPr txBox="1"/>
          <p:nvPr/>
        </p:nvSpPr>
        <p:spPr>
          <a:xfrm>
            <a:off x="2939845" y="442663"/>
            <a:ext cx="3156155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rgbClr val="E4681C"/>
                </a:solidFill>
              </a:rPr>
              <a:t>Project Introduction</a:t>
            </a:r>
            <a:endParaRPr lang="en-IN" sz="2400" dirty="0">
              <a:solidFill>
                <a:srgbClr val="E468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113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7DAD2B-EDCB-98E8-B934-FE19B6D8A0FD}"/>
              </a:ext>
            </a:extLst>
          </p:cNvPr>
          <p:cNvSpPr txBox="1"/>
          <p:nvPr/>
        </p:nvSpPr>
        <p:spPr>
          <a:xfrm>
            <a:off x="196644" y="0"/>
            <a:ext cx="91538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endParaRPr lang="en-US" sz="2800" b="1" dirty="0">
              <a:solidFill>
                <a:srgbClr val="E4681C"/>
              </a:solidFill>
            </a:endParaRPr>
          </a:p>
          <a:p>
            <a:pPr algn="ctr">
              <a:buNone/>
            </a:pPr>
            <a:endParaRPr lang="en-US" sz="2800" b="1" dirty="0">
              <a:solidFill>
                <a:srgbClr val="E4681C"/>
              </a:solidFill>
            </a:endParaRPr>
          </a:p>
          <a:p>
            <a:r>
              <a:rPr lang="en-US" sz="2000" dirty="0"/>
              <a:t>The primary objective of this analysis is to assess critical business metrics related to customer engagement and revenue performance by leveraging transactional data from pizza sales. This insight-driven evaluation aims to support strategic decision-making in areas such as marketing effectiveness, operational planning, and customer retention</a:t>
            </a:r>
            <a:r>
              <a:rPr lang="en-US" sz="2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C6A2C-519A-F9DE-EE78-7E0B58EA4FF4}"/>
              </a:ext>
            </a:extLst>
          </p:cNvPr>
          <p:cNvSpPr txBox="1"/>
          <p:nvPr/>
        </p:nvSpPr>
        <p:spPr>
          <a:xfrm>
            <a:off x="196644" y="2623480"/>
            <a:ext cx="97142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E4681C"/>
                </a:solidFill>
              </a:rPr>
              <a:t>Key Analytical Focus Areas</a:t>
            </a:r>
          </a:p>
          <a:p>
            <a:r>
              <a:rPr lang="en-US" b="1" dirty="0"/>
              <a:t>Customer Engagement Analysis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Evaluate the volume, timing, and frequency of customer orders to identify behavioral patterns, peak demand periods, and interaction trends.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Gain a deeper understanding of customer purchasing behavior to inform service improvements and targeted promotions.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8C7CFA-A73E-BF44-374F-48D8FD30506C}"/>
              </a:ext>
            </a:extLst>
          </p:cNvPr>
          <p:cNvSpPr txBox="1"/>
          <p:nvPr/>
        </p:nvSpPr>
        <p:spPr>
          <a:xfrm>
            <a:off x="196644" y="4369816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Revenue Performance Assessment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Quantify total revenue generated across the analysis period to measure financial output.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Analyze high- and low-performing SKUs to inform product strategy, pricing optimization, and inventory planning.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E29DAF-1970-DA5F-9746-D30CD3D60CC5}"/>
              </a:ext>
            </a:extLst>
          </p:cNvPr>
          <p:cNvSpPr txBox="1"/>
          <p:nvPr/>
        </p:nvSpPr>
        <p:spPr>
          <a:xfrm>
            <a:off x="3864077" y="211831"/>
            <a:ext cx="2684207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rgbClr val="E4681C"/>
                </a:solidFill>
              </a:rPr>
              <a:t>Project Objective</a:t>
            </a:r>
            <a:endParaRPr lang="en-IN" sz="2400" dirty="0">
              <a:solidFill>
                <a:srgbClr val="E468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28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1775F7-EDFF-F25B-7F35-0634E4A8B1F1}"/>
              </a:ext>
            </a:extLst>
          </p:cNvPr>
          <p:cNvSpPr txBox="1"/>
          <p:nvPr/>
        </p:nvSpPr>
        <p:spPr>
          <a:xfrm>
            <a:off x="157314" y="1209757"/>
            <a:ext cx="3972232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1E90FF"/>
                </a:solidFill>
              </a:rPr>
              <a:t>Dataset Overview</a:t>
            </a:r>
          </a:p>
          <a:p>
            <a:pPr>
              <a:defRPr sz="1200"/>
            </a:pPr>
            <a:r>
              <a:rPr lang="en-IN" sz="1400" dirty="0"/>
              <a:t>• Timeframe: Jan–Dec 2015</a:t>
            </a:r>
          </a:p>
          <a:p>
            <a:pPr>
              <a:defRPr sz="1200"/>
            </a:pPr>
            <a:r>
              <a:rPr lang="en-IN" sz="1400" dirty="0"/>
              <a:t>• 48,000+ Orders</a:t>
            </a:r>
          </a:p>
          <a:p>
            <a:pPr>
              <a:defRPr sz="1200"/>
            </a:pPr>
            <a:r>
              <a:rPr lang="en-IN" sz="1400" dirty="0"/>
              <a:t>• Fields: Date, Time, Pizza Type, Size, Quantity, Price</a:t>
            </a:r>
          </a:p>
          <a:p>
            <a:pPr>
              <a:defRPr sz="1200"/>
            </a:pPr>
            <a:r>
              <a:rPr lang="en-IN" sz="1400" dirty="0"/>
              <a:t>• Categories: Classic, Veggie, Supreme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D82B2-96C3-3768-E531-C2A47A4B2B61}"/>
              </a:ext>
            </a:extLst>
          </p:cNvPr>
          <p:cNvSpPr txBox="1"/>
          <p:nvPr/>
        </p:nvSpPr>
        <p:spPr>
          <a:xfrm>
            <a:off x="5368412" y="1406023"/>
            <a:ext cx="3451123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9400D3"/>
                </a:solidFill>
              </a:rPr>
              <a:t>🧭 Methodology</a:t>
            </a:r>
          </a:p>
          <a:p>
            <a:pPr>
              <a:defRPr sz="1200"/>
            </a:pPr>
            <a:r>
              <a:rPr lang="en-US" sz="1200" dirty="0"/>
              <a:t>1</a:t>
            </a:r>
            <a:r>
              <a:rPr lang="en-US" sz="1400" dirty="0"/>
              <a:t>. Data Cleaning &amp; Preparation</a:t>
            </a:r>
          </a:p>
          <a:p>
            <a:pPr>
              <a:defRPr sz="1200"/>
            </a:pPr>
            <a:r>
              <a:rPr lang="en-US" sz="1400" dirty="0"/>
              <a:t>2. Exploratory Analysis</a:t>
            </a:r>
          </a:p>
          <a:p>
            <a:pPr>
              <a:defRPr sz="1200"/>
            </a:pPr>
            <a:r>
              <a:rPr lang="en-US" sz="1400" dirty="0"/>
              <a:t>3. Visualization &amp; Reporting</a:t>
            </a:r>
          </a:p>
          <a:p>
            <a:pPr>
              <a:defRPr sz="1200"/>
            </a:pPr>
            <a:r>
              <a:rPr lang="en-US" sz="1400" dirty="0"/>
              <a:t>4. Cross-tool Insight Comparison</a:t>
            </a:r>
          </a:p>
          <a:p>
            <a:pPr>
              <a:defRPr sz="1200"/>
            </a:pPr>
            <a:r>
              <a:rPr lang="en-US" sz="1400" dirty="0"/>
              <a:t>5. Business Recommendations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20395-7DC9-062D-89D8-D38147E15CD2}"/>
              </a:ext>
            </a:extLst>
          </p:cNvPr>
          <p:cNvSpPr txBox="1"/>
          <p:nvPr/>
        </p:nvSpPr>
        <p:spPr>
          <a:xfrm>
            <a:off x="172062" y="3065896"/>
            <a:ext cx="459166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FF9933"/>
                </a:solidFill>
              </a:rPr>
              <a:t>Project Goals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Identify top-performing products</a:t>
            </a:r>
            <a:r>
              <a:rPr lang="en-US" dirty="0"/>
              <a:t> that drive the highest revenue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🍕 </a:t>
            </a:r>
            <a:r>
              <a:rPr lang="en-US" b="1" dirty="0"/>
              <a:t>Analyze customer preferences</a:t>
            </a:r>
            <a:r>
              <a:rPr lang="en-US" dirty="0"/>
              <a:t> across pizza types, sizes, and time of order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Optimize inventory and menu planning</a:t>
            </a:r>
            <a:r>
              <a:rPr lang="en-US" dirty="0"/>
              <a:t> through category-level sales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Deliver actionable business recommendations</a:t>
            </a:r>
            <a:r>
              <a:rPr lang="en-US" dirty="0"/>
              <a:t> to boost strategic growth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F47427-8B57-9634-3877-74BDE2ECF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560" y="0"/>
            <a:ext cx="708312" cy="7083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26D3A4-1A28-7398-ED67-B4C0AEFEDAE6}"/>
              </a:ext>
            </a:extLst>
          </p:cNvPr>
          <p:cNvSpPr/>
          <p:nvPr/>
        </p:nvSpPr>
        <p:spPr>
          <a:xfrm>
            <a:off x="3608440" y="430836"/>
            <a:ext cx="262521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E4681C"/>
                </a:solidFill>
              </a:rPr>
              <a:t>Project Overview</a:t>
            </a:r>
            <a:endParaRPr lang="en-IN" sz="2400" dirty="0">
              <a:solidFill>
                <a:srgbClr val="E468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13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6B849B-6E87-A23F-811F-8E448362B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871587" cy="69514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AD41F3-F373-D686-D037-86208162EB11}"/>
              </a:ext>
            </a:extLst>
          </p:cNvPr>
          <p:cNvSpPr txBox="1"/>
          <p:nvPr/>
        </p:nvSpPr>
        <p:spPr>
          <a:xfrm>
            <a:off x="3333135" y="442664"/>
            <a:ext cx="410005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rgbClr val="E4681C"/>
                </a:solidFill>
              </a:rPr>
              <a:t>Tools &amp; Technologies Used</a:t>
            </a:r>
            <a:endParaRPr lang="en-IN" sz="2400" dirty="0">
              <a:solidFill>
                <a:srgbClr val="E468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05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D0F109-82CD-6466-2A9E-8E2888185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3435"/>
            <a:ext cx="9854601" cy="58845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DCB7D0-42F0-84E0-B768-B30FDD2607B5}"/>
              </a:ext>
            </a:extLst>
          </p:cNvPr>
          <p:cNvSpPr txBox="1"/>
          <p:nvPr/>
        </p:nvSpPr>
        <p:spPr>
          <a:xfrm>
            <a:off x="2497394" y="280657"/>
            <a:ext cx="390340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en-IN" sz="2400" dirty="0">
                <a:solidFill>
                  <a:srgbClr val="C00000"/>
                </a:solidFill>
              </a:rPr>
              <a:t>Data Exploration Roadmap</a:t>
            </a:r>
          </a:p>
        </p:txBody>
      </p:sp>
    </p:spTree>
    <p:extLst>
      <p:ext uri="{BB962C8B-B14F-4D97-AF65-F5344CB8AC3E}">
        <p14:creationId xmlns:p14="http://schemas.microsoft.com/office/powerpoint/2010/main" val="1783041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451D-FAE5-8950-53A5-67AFA01E1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89" y="72136"/>
            <a:ext cx="7777315" cy="2261419"/>
          </a:xfrm>
        </p:spPr>
        <p:txBody>
          <a:bodyPr>
            <a:normAutofit/>
          </a:bodyPr>
          <a:lstStyle/>
          <a:p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:-</a:t>
            </a:r>
            <a:r>
              <a:rPr lang="en-US" sz="18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Cumulative Number of Customer Orders</a:t>
            </a:r>
            <a:r>
              <a:rPr lang="en-US" sz="1051" dirty="0"/>
              <a:t>: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rgbClr val="FF9933"/>
                </a:solidFill>
              </a:rPr>
              <a:t>Purpose</a:t>
            </a:r>
            <a:r>
              <a:rPr lang="en-US" sz="1800" b="1" dirty="0">
                <a:solidFill>
                  <a:schemeClr val="tx1"/>
                </a:solidFill>
              </a:rPr>
              <a:t>:</a:t>
            </a:r>
            <a:r>
              <a:rPr lang="en-US" sz="1800" dirty="0">
                <a:solidFill>
                  <a:schemeClr val="tx1"/>
                </a:solidFill>
              </a:rPr>
              <a:t> This will help assess overall customer engagement and determine the volume of customer interaction with the business,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which is essential for demand forecasting and operational planning</a:t>
            </a:r>
            <a:r>
              <a:rPr lang="en-US" sz="1051" dirty="0">
                <a:solidFill>
                  <a:schemeClr val="tx1"/>
                </a:solidFill>
              </a:rPr>
              <a:t>.</a:t>
            </a:r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B0CE96E-AA91-BF37-C15B-40FC017163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6615" y="2436985"/>
            <a:ext cx="3125652" cy="2644877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B0A39A9-C6CA-9AF8-AF07-55DCC4502E7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136331" y="2253778"/>
            <a:ext cx="2889479" cy="150564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CF99CB-FF20-EC9E-688F-CB38E508E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127" y="4070028"/>
            <a:ext cx="2029108" cy="13336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091FFD-CC6B-B85D-647B-E785524745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6399" y="181509"/>
            <a:ext cx="708312" cy="7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19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88F130B-721F-6D1B-E4EB-736A31BE6B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66" y="202984"/>
            <a:ext cx="775969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Aft>
                <a:spcPct val="0"/>
              </a:spcAft>
            </a:pPr>
            <a:r>
              <a:rPr lang="en-US" altLang="en-US" sz="2000" b="1" dirty="0">
                <a:solidFill>
                  <a:srgbClr val="C00000"/>
                </a:solidFill>
                <a:latin typeface="Arial" panose="020B0604020202020204" pitchFamily="34" charset="0"/>
              </a:rPr>
              <a:t>Problem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u="sng" dirty="0">
                <a:solidFill>
                  <a:schemeClr val="tx1"/>
                </a:solidFill>
                <a:latin typeface="Arial" panose="020B0604020202020204" pitchFamily="34" charset="0"/>
              </a:rPr>
              <a:t>What is the total revenue generated from pizza </a:t>
            </a:r>
            <a:br>
              <a:rPr lang="en-US" altLang="en-US" sz="1800" u="sng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800" u="sng" dirty="0">
                <a:solidFill>
                  <a:schemeClr val="tx1"/>
                </a:solidFill>
                <a:latin typeface="Arial" panose="020B0604020202020204" pitchFamily="34" charset="0"/>
              </a:rPr>
              <a:t>transactions across the entire dataset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?</a:t>
            </a:r>
          </a:p>
          <a:p>
            <a:pPr defTabSz="914377" eaLnBrk="0" fontAlgn="base" hangingPunct="0">
              <a:spcAft>
                <a:spcPct val="0"/>
              </a:spcAft>
              <a:buFontTx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0627D-1DD9-941A-8F68-D24958F52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58" y="1097961"/>
            <a:ext cx="7663301" cy="1009394"/>
          </a:xfrm>
        </p:spPr>
        <p:txBody>
          <a:bodyPr/>
          <a:lstStyle/>
          <a:p>
            <a:pPr marL="0" indent="0">
              <a:buNone/>
            </a:pPr>
            <a:r>
              <a:rPr lang="en-US" sz="2000" b="1" i="1" dirty="0">
                <a:solidFill>
                  <a:srgbClr val="E4681C"/>
                </a:solidFill>
              </a:rPr>
              <a:t>Purpose</a:t>
            </a:r>
            <a:r>
              <a:rPr lang="en-US" sz="2000" b="1" dirty="0"/>
              <a:t>:</a:t>
            </a:r>
            <a:r>
              <a:rPr lang="en-US" dirty="0"/>
              <a:t> </a:t>
            </a:r>
            <a:r>
              <a:rPr lang="en-US" i="1" dirty="0"/>
              <a:t>By analyzing total revenue, we can evaluate the financial performance of the pizza sales, determine growth patterns, and understand which factors contribute most to income generation.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BF0A8A-227B-189B-5624-B9A61235F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06" y="2366864"/>
            <a:ext cx="3539615" cy="21242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AB4DAC-2215-23F3-D607-8C6D8FAC3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568" y="2207544"/>
            <a:ext cx="3216991" cy="2283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236740-9EA2-7FFD-7106-C1DFACAAE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077" y="4776890"/>
            <a:ext cx="2038635" cy="12765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BB27EF-65FC-1CAB-1B8E-485CC74FB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606" y="4740905"/>
            <a:ext cx="2435905" cy="106694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0A0BEBE-8AA1-3564-08F5-CABDEFD5D2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9688" y="35457"/>
            <a:ext cx="708312" cy="7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160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5151</TotalTime>
  <Words>1383</Words>
  <Application>Microsoft Office PowerPoint</Application>
  <PresentationFormat>Widescreen</PresentationFormat>
  <Paragraphs>123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Problem:-Cumulative Number of Customer Orders:  Purpose: This will help assess overall customer engagement and determine the volume of customer interaction with the business,  which is essential for demand forecasting and operational planning.</vt:lpstr>
      <vt:lpstr>Problem: What is the total revenue generated from pizza  transactions across the entire dataset? </vt:lpstr>
      <vt:lpstr>Problem:- Which individual pizza product carries the highest unit price on the menu  Purpose:-To determine premium-priced offerings and explore potential revenue drivers.</vt:lpstr>
      <vt:lpstr>Problem:-Which pizza size exhibits the highest frequency of customer selection  Purpose: To optimize inventory management, packaging, and pricing strategies aligned with customer preferences.</vt:lpstr>
      <vt:lpstr>Problem:-Which five pizza varieties are the most frequently purchased in terms of quantity sold? Purpose: To identify best-selling items and inform demand forecasting, promotional planning, and product prioritization</vt:lpstr>
      <vt:lpstr>Problem:-How does the total quantity sold break down across each pizza category (e.g., Classic, Veggie, Supreme)?  Purpose: To evaluate category-level performance and guide decisions on menu diversification and resource allocation..</vt:lpstr>
      <vt:lpstr>Problem :What is the temporal distribution of order volume across different hours of the day?  Purpose: To uncover operational peak periods and inform scheduling, staffing, and marketing timing strategies.</vt:lpstr>
      <vt:lpstr>Problem: How is the product catalog distributed across different pizza categories? Purpose: To assess menu structure and ensure balanced representation among offerings.</vt:lpstr>
      <vt:lpstr>Problem: What is the average daily volume of pizzas ordered over the analysis period? Purpose: To monitor baseline performance and track consumption trends at a daily granularity.</vt:lpstr>
      <vt:lpstr>Problem: Which pizza types are responsible for generating the highest total revenue? Purpose: To identify high-performing SKUs (Stock Keeping Units) and support revenue-optimized product placement.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Ankit Mishra</dc:creator>
  <cp:keywords/>
  <dc:description>generated using python-pptx</dc:description>
  <cp:lastModifiedBy>Ankit Mishra</cp:lastModifiedBy>
  <cp:revision>6</cp:revision>
  <dcterms:created xsi:type="dcterms:W3CDTF">2013-01-27T09:14:16Z</dcterms:created>
  <dcterms:modified xsi:type="dcterms:W3CDTF">2025-05-15T12:19:24Z</dcterms:modified>
  <cp:category/>
</cp:coreProperties>
</file>