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74" r:id="rId2"/>
    <p:sldId id="258" r:id="rId3"/>
    <p:sldId id="259" r:id="rId4"/>
    <p:sldId id="267" r:id="rId5"/>
    <p:sldId id="260" r:id="rId6"/>
    <p:sldId id="262" r:id="rId7"/>
    <p:sldId id="261" r:id="rId8"/>
    <p:sldId id="265" r:id="rId9"/>
    <p:sldId id="263" r:id="rId10"/>
    <p:sldId id="264" r:id="rId11"/>
    <p:sldId id="271" r:id="rId12"/>
    <p:sldId id="273" r:id="rId13"/>
    <p:sldId id="272"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D2A000"/>
    <a:srgbClr val="D02D00"/>
    <a:srgbClr val="FABE00"/>
    <a:srgbClr val="CC00FF"/>
    <a:srgbClr val="FFCC00"/>
    <a:srgbClr val="EFB011"/>
    <a:srgbClr val="FF66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0" autoAdjust="0"/>
    <p:restoredTop sz="94660"/>
  </p:normalViewPr>
  <p:slideViewPr>
    <p:cSldViewPr snapToGrid="0">
      <p:cViewPr varScale="1">
        <p:scale>
          <a:sx n="70" d="100"/>
          <a:sy n="70" d="100"/>
        </p:scale>
        <p:origin x="-102"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26256346-2F24-4240-9BEE-831B709C5595}" type="datetimeFigureOut">
              <a:rPr lang="en-US" smtClean="0"/>
              <a:pPr/>
              <a:t>5/8/2018</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E3B76F5-CEC5-4E3A-B2E1-0F9EA7E5E66D}"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949735"/>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56346-2F24-4240-9BEE-831B709C5595}"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214447891"/>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56346-2F24-4240-9BEE-831B709C5595}"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3367797073"/>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56346-2F24-4240-9BEE-831B709C5595}"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3090633066"/>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56346-2F24-4240-9BEE-831B709C5595}"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B76F5-CEC5-4E3A-B2E1-0F9EA7E5E66D}"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08403949"/>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256346-2F24-4240-9BEE-831B709C5595}"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1013376443"/>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256346-2F24-4240-9BEE-831B709C5595}" type="datetimeFigureOut">
              <a:rPr lang="en-US" smtClean="0"/>
              <a:pPr/>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1044864568"/>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256346-2F24-4240-9BEE-831B709C5595}" type="datetimeFigureOut">
              <a:rPr lang="en-US" smtClean="0"/>
              <a:pPr/>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1560718757"/>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56346-2F24-4240-9BEE-831B709C5595}" type="datetimeFigureOut">
              <a:rPr lang="en-US" smtClean="0"/>
              <a:pPr/>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934159502"/>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56346-2F24-4240-9BEE-831B709C5595}"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2607193743"/>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56346-2F24-4240-9BEE-831B709C5595}"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1215227498"/>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6256346-2F24-4240-9BEE-831B709C5595}" type="datetimeFigureOut">
              <a:rPr lang="en-US" smtClean="0"/>
              <a:pPr/>
              <a:t>5/8/2018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E3B76F5-CEC5-4E3A-B2E1-0F9EA7E5E66D}" type="slidenum">
              <a:rPr lang="en-US" smtClean="0"/>
              <a:pPr/>
              <a:t>‹#›</a:t>
            </a:fld>
            <a:endParaRPr lang="en-US"/>
          </a:p>
        </p:txBody>
      </p:sp>
    </p:spTree>
    <p:extLst>
      <p:ext uri="{BB962C8B-B14F-4D97-AF65-F5344CB8AC3E}">
        <p14:creationId xmlns:p14="http://schemas.microsoft.com/office/powerpoint/2010/main" xmlns="" val="208206880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pull dir="d"/>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935" y="423187"/>
            <a:ext cx="9966960" cy="3167110"/>
          </a:xfrm>
        </p:spPr>
        <p:txBody>
          <a:bodyPr>
            <a:noAutofit/>
          </a:bodyPr>
          <a:lstStyle/>
          <a:p>
            <a:r>
              <a:rPr lang="en-US" sz="4400" dirty="0" smtClean="0">
                <a:solidFill>
                  <a:srgbClr val="0070C0"/>
                </a:solidFill>
              </a:rPr>
              <a:t>Computer  Science   Project I – CS691 </a:t>
            </a:r>
            <a:br>
              <a:rPr lang="en-US" sz="4400" dirty="0" smtClean="0">
                <a:solidFill>
                  <a:srgbClr val="0070C0"/>
                </a:solidFill>
              </a:rPr>
            </a:br>
            <a:r>
              <a:rPr lang="en-US" sz="4400" dirty="0" smtClean="0">
                <a:solidFill>
                  <a:srgbClr val="0070C0"/>
                </a:solidFill>
              </a:rPr>
              <a:t/>
            </a:r>
            <a:br>
              <a:rPr lang="en-US" sz="4400" dirty="0" smtClean="0">
                <a:solidFill>
                  <a:srgbClr val="0070C0"/>
                </a:solidFill>
              </a:rPr>
            </a:br>
            <a:r>
              <a:rPr lang="en-US" sz="4400" dirty="0" smtClean="0">
                <a:solidFill>
                  <a:srgbClr val="0070C0"/>
                </a:solidFill>
              </a:rPr>
              <a:t>FinAssist -  a revolutionary step</a:t>
            </a:r>
            <a:endParaRPr lang="en-US" sz="4400" dirty="0">
              <a:solidFill>
                <a:srgbClr val="0070C0"/>
              </a:solidFill>
            </a:endParaRPr>
          </a:p>
        </p:txBody>
      </p:sp>
      <p:sp>
        <p:nvSpPr>
          <p:cNvPr id="5" name="Subtitle 3"/>
          <p:cNvSpPr>
            <a:spLocks noGrp="1"/>
          </p:cNvSpPr>
          <p:nvPr>
            <p:ph type="subTitle" idx="1"/>
          </p:nvPr>
        </p:nvSpPr>
        <p:spPr>
          <a:xfrm>
            <a:off x="1709530" y="3869634"/>
            <a:ext cx="8767860" cy="558675"/>
          </a:xfrm>
        </p:spPr>
        <p:txBody>
          <a:bodyPr/>
          <a:lstStyle/>
          <a:p>
            <a:r>
              <a:rPr lang="en-US" sz="2400" b="1" dirty="0" smtClean="0">
                <a:solidFill>
                  <a:srgbClr val="0070C0"/>
                </a:solidFill>
                <a:latin typeface="Arial"/>
                <a:ea typeface="Arial"/>
                <a:cs typeface="Arial"/>
                <a:sym typeface="Arial"/>
              </a:rPr>
              <a:t>GUIDANCE BY – PROF HENRY WONG</a:t>
            </a:r>
            <a:endParaRPr lang="en-US" b="1" dirty="0">
              <a:solidFill>
                <a:srgbClr val="0070C0"/>
              </a:solidFill>
            </a:endParaRPr>
          </a:p>
        </p:txBody>
      </p:sp>
      <p:sp>
        <p:nvSpPr>
          <p:cNvPr id="6" name="Rectangle 5"/>
          <p:cNvSpPr/>
          <p:nvPr/>
        </p:nvSpPr>
        <p:spPr>
          <a:xfrm>
            <a:off x="5185954" y="4428309"/>
            <a:ext cx="6844937" cy="2102114"/>
          </a:xfrm>
          <a:prstGeom prst="rect">
            <a:avLst/>
          </a:prstGeom>
        </p:spPr>
        <p:txBody>
          <a:bodyPr wrap="square">
            <a:spAutoFit/>
          </a:bodyPr>
          <a:lstStyle/>
          <a:p>
            <a:pPr lvl="0" algn="ctr">
              <a:lnSpc>
                <a:spcPct val="120000"/>
              </a:lnSpc>
              <a:spcBef>
                <a:spcPts val="1000"/>
              </a:spcBef>
              <a:buClr>
                <a:schemeClr val="dk1"/>
              </a:buClr>
              <a:buSzPts val="1100"/>
            </a:pPr>
            <a:r>
              <a:rPr lang="en-US" sz="2800" b="1" u="sng" dirty="0" smtClean="0">
                <a:solidFill>
                  <a:schemeClr val="accent1">
                    <a:lumMod val="75000"/>
                  </a:schemeClr>
                </a:solidFill>
              </a:rPr>
              <a:t>   Team Members </a:t>
            </a:r>
            <a:endParaRPr lang="en-US" sz="2400" b="1" u="sng" dirty="0" smtClean="0">
              <a:solidFill>
                <a:schemeClr val="accent1">
                  <a:lumMod val="75000"/>
                </a:schemeClr>
              </a:solidFill>
            </a:endParaRPr>
          </a:p>
          <a:p>
            <a:pPr marL="342900" lvl="0" indent="-342900">
              <a:lnSpc>
                <a:spcPct val="120000"/>
              </a:lnSpc>
              <a:spcBef>
                <a:spcPts val="1000"/>
              </a:spcBef>
            </a:pPr>
            <a:r>
              <a:rPr lang="en-US" sz="2000" b="1" dirty="0" smtClean="0">
                <a:solidFill>
                  <a:schemeClr val="accent1">
                    <a:lumMod val="75000"/>
                  </a:schemeClr>
                </a:solidFill>
              </a:rPr>
              <a:t>                 </a:t>
            </a:r>
            <a:r>
              <a:rPr lang="en-US" sz="2000" b="1" dirty="0" smtClean="0">
                <a:solidFill>
                  <a:srgbClr val="0070C0"/>
                </a:solidFill>
              </a:rPr>
              <a:t>1.  </a:t>
            </a:r>
            <a:r>
              <a:rPr lang="en-US" sz="2000" b="1" dirty="0" err="1" smtClean="0">
                <a:solidFill>
                  <a:srgbClr val="0070C0"/>
                </a:solidFill>
              </a:rPr>
              <a:t>Chinmay</a:t>
            </a:r>
            <a:r>
              <a:rPr lang="en-US" sz="2000" b="1" dirty="0" smtClean="0">
                <a:solidFill>
                  <a:srgbClr val="0070C0"/>
                </a:solidFill>
              </a:rPr>
              <a:t> Deshpande                 2.  Rohan Raygade </a:t>
            </a:r>
          </a:p>
          <a:p>
            <a:pPr marL="342900" lvl="0" indent="-342900">
              <a:lnSpc>
                <a:spcPct val="120000"/>
              </a:lnSpc>
              <a:spcBef>
                <a:spcPts val="1000"/>
              </a:spcBef>
            </a:pPr>
            <a:r>
              <a:rPr lang="en-US" sz="2000" b="1" dirty="0" smtClean="0">
                <a:solidFill>
                  <a:srgbClr val="0070C0"/>
                </a:solidFill>
              </a:rPr>
              <a:t>                 3.  Ankit </a:t>
            </a:r>
            <a:r>
              <a:rPr lang="en-US" sz="2000" b="1" dirty="0" err="1" smtClean="0">
                <a:solidFill>
                  <a:srgbClr val="0070C0"/>
                </a:solidFill>
              </a:rPr>
              <a:t>Mohokar</a:t>
            </a:r>
            <a:r>
              <a:rPr lang="en-US" sz="2000" b="1" dirty="0" smtClean="0">
                <a:solidFill>
                  <a:srgbClr val="0070C0"/>
                </a:solidFill>
              </a:rPr>
              <a:t>                                4.  Shivani Gade</a:t>
            </a:r>
          </a:p>
          <a:p>
            <a:pPr marL="342900" lvl="0" indent="-342900">
              <a:lnSpc>
                <a:spcPct val="120000"/>
              </a:lnSpc>
              <a:spcBef>
                <a:spcPts val="1000"/>
              </a:spcBef>
            </a:pPr>
            <a:r>
              <a:rPr lang="en-US" sz="2000" b="1" dirty="0" smtClean="0">
                <a:solidFill>
                  <a:srgbClr val="0070C0"/>
                </a:solidFill>
              </a:rPr>
              <a:t>                 5.  Sayali Khare</a:t>
            </a:r>
            <a:endParaRPr lang="en-US" sz="2000" b="1" dirty="0">
              <a:solidFill>
                <a:srgbClr val="0070C0"/>
              </a:solidFill>
            </a:endParaRPr>
          </a:p>
        </p:txBody>
      </p:sp>
      <p:sp>
        <p:nvSpPr>
          <p:cNvPr id="7" name="TextBox 6"/>
          <p:cNvSpPr txBox="1"/>
          <p:nvPr/>
        </p:nvSpPr>
        <p:spPr>
          <a:xfrm>
            <a:off x="679269" y="4741817"/>
            <a:ext cx="4807131" cy="1077218"/>
          </a:xfrm>
          <a:prstGeom prst="rect">
            <a:avLst/>
          </a:prstGeom>
          <a:noFill/>
        </p:spPr>
        <p:txBody>
          <a:bodyPr wrap="square" rtlCol="0">
            <a:spAutoFit/>
          </a:bodyPr>
          <a:lstStyle/>
          <a:p>
            <a:r>
              <a:rPr lang="en-US" sz="2800" b="1" dirty="0" smtClean="0">
                <a:solidFill>
                  <a:srgbClr val="0070C0"/>
                </a:solidFill>
              </a:rPr>
              <a:t>Our Wiki Link –</a:t>
            </a:r>
          </a:p>
          <a:p>
            <a:r>
              <a:rPr lang="en-US" b="1" dirty="0" smtClean="0"/>
              <a:t>https://github.com/gadeShivani/FinAssist/wiki</a:t>
            </a:r>
            <a:endParaRPr lang="en-US" sz="1600" dirty="0" smtClean="0"/>
          </a:p>
          <a:p>
            <a:endParaRPr lang="en-US" dirty="0"/>
          </a:p>
        </p:txBody>
      </p:sp>
    </p:spTree>
    <p:extLst>
      <p:ext uri="{BB962C8B-B14F-4D97-AF65-F5344CB8AC3E}">
        <p14:creationId xmlns:p14="http://schemas.microsoft.com/office/powerpoint/2010/main" xmlns="" val="921406830"/>
      </p:ext>
    </p:extLst>
  </p:cSld>
  <p:clrMapOvr>
    <a:masterClrMapping/>
  </p:clrMapOvr>
  <p:transition advTm="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80">
                                          <p:stCondLst>
                                            <p:cond delay="0"/>
                                          </p:stCondLst>
                                        </p:cTn>
                                        <p:tgtEl>
                                          <p:spTgt spid="5">
                                            <p:txEl>
                                              <p:pRg st="0" end="0"/>
                                            </p:txEl>
                                          </p:spTgt>
                                        </p:tgtEl>
                                      </p:cBhvr>
                                    </p:animEffect>
                                    <p:anim calcmode="lin" valueType="num">
                                      <p:cBhvr>
                                        <p:cTn id="2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0" end="0"/>
                                            </p:txEl>
                                          </p:spTgt>
                                        </p:tgtEl>
                                      </p:cBhvr>
                                      <p:to x="100000" y="60000"/>
                                    </p:animScale>
                                    <p:animScale>
                                      <p:cBhvr>
                                        <p:cTn id="32" dur="166" decel="50000">
                                          <p:stCondLst>
                                            <p:cond delay="676"/>
                                          </p:stCondLst>
                                        </p:cTn>
                                        <p:tgtEl>
                                          <p:spTgt spid="5">
                                            <p:txEl>
                                              <p:pRg st="0" end="0"/>
                                            </p:txEl>
                                          </p:spTgt>
                                        </p:tgtEl>
                                      </p:cBhvr>
                                      <p:to x="100000" y="100000"/>
                                    </p:animScale>
                                    <p:animScale>
                                      <p:cBhvr>
                                        <p:cTn id="33" dur="26">
                                          <p:stCondLst>
                                            <p:cond delay="1312"/>
                                          </p:stCondLst>
                                        </p:cTn>
                                        <p:tgtEl>
                                          <p:spTgt spid="5">
                                            <p:txEl>
                                              <p:pRg st="0" end="0"/>
                                            </p:txEl>
                                          </p:spTgt>
                                        </p:tgtEl>
                                      </p:cBhvr>
                                      <p:to x="100000" y="80000"/>
                                    </p:animScale>
                                    <p:animScale>
                                      <p:cBhvr>
                                        <p:cTn id="34" dur="166" decel="50000">
                                          <p:stCondLst>
                                            <p:cond delay="1338"/>
                                          </p:stCondLst>
                                        </p:cTn>
                                        <p:tgtEl>
                                          <p:spTgt spid="5">
                                            <p:txEl>
                                              <p:pRg st="0" end="0"/>
                                            </p:txEl>
                                          </p:spTgt>
                                        </p:tgtEl>
                                      </p:cBhvr>
                                      <p:to x="100000" y="100000"/>
                                    </p:animScale>
                                    <p:animScale>
                                      <p:cBhvr>
                                        <p:cTn id="35" dur="26">
                                          <p:stCondLst>
                                            <p:cond delay="1642"/>
                                          </p:stCondLst>
                                        </p:cTn>
                                        <p:tgtEl>
                                          <p:spTgt spid="5">
                                            <p:txEl>
                                              <p:pRg st="0" end="0"/>
                                            </p:txEl>
                                          </p:spTgt>
                                        </p:tgtEl>
                                      </p:cBhvr>
                                      <p:to x="100000" y="90000"/>
                                    </p:animScale>
                                    <p:animScale>
                                      <p:cBhvr>
                                        <p:cTn id="36" dur="166" decel="50000">
                                          <p:stCondLst>
                                            <p:cond delay="1668"/>
                                          </p:stCondLst>
                                        </p:cTn>
                                        <p:tgtEl>
                                          <p:spTgt spid="5">
                                            <p:txEl>
                                              <p:pRg st="0" end="0"/>
                                            </p:txEl>
                                          </p:spTgt>
                                        </p:tgtEl>
                                      </p:cBhvr>
                                      <p:to x="100000" y="100000"/>
                                    </p:animScale>
                                    <p:animScale>
                                      <p:cBhvr>
                                        <p:cTn id="37" dur="26">
                                          <p:stCondLst>
                                            <p:cond delay="1808"/>
                                          </p:stCondLst>
                                        </p:cTn>
                                        <p:tgtEl>
                                          <p:spTgt spid="5">
                                            <p:txEl>
                                              <p:pRg st="0" end="0"/>
                                            </p:txEl>
                                          </p:spTgt>
                                        </p:tgtEl>
                                      </p:cBhvr>
                                      <p:to x="100000" y="95000"/>
                                    </p:animScale>
                                    <p:animScale>
                                      <p:cBhvr>
                                        <p:cTn id="38" dur="166" decel="50000">
                                          <p:stCondLst>
                                            <p:cond delay="1834"/>
                                          </p:stCondLst>
                                        </p:cTn>
                                        <p:tgtEl>
                                          <p:spTgt spid="5">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blinds(horizontal)">
                                      <p:cBhvr>
                                        <p:cTn id="48" dur="500"/>
                                        <p:tgtEl>
                                          <p:spTgt spid="7">
                                            <p:txEl>
                                              <p:pRg st="0" end="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blinds(horizontal)">
                                      <p:cBhvr>
                                        <p:cTn id="5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875520" cy="1454727"/>
          </a:xfrm>
        </p:spPr>
        <p:txBody>
          <a:bodyPr>
            <a:normAutofit/>
          </a:bodyPr>
          <a:lstStyle/>
          <a:p>
            <a:pPr lvl="0"/>
            <a:r>
              <a:rPr lang="en-US" sz="6000" b="1" dirty="0" smtClean="0">
                <a:solidFill>
                  <a:srgbClr val="92D050"/>
                </a:solidFill>
                <a:effectLst>
                  <a:outerShdw blurRad="38100" dist="38100" dir="2700000" algn="tl">
                    <a:srgbClr val="000000">
                      <a:alpha val="43137"/>
                    </a:srgbClr>
                  </a:outerShdw>
                </a:effectLst>
              </a:rPr>
              <a:t>Diagrams -</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83275" y="1305734"/>
            <a:ext cx="7553077" cy="526873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6746" y="1305735"/>
            <a:ext cx="3406529" cy="5268732"/>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par>
                                <p:cTn id="26" presetID="3" presetClass="entr" presetSubtype="1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6862"/>
            <a:ext cx="9875520" cy="879230"/>
          </a:xfrm>
        </p:spPr>
        <p:txBody>
          <a:bodyPr>
            <a:normAutofit/>
          </a:bodyPr>
          <a:lstStyle/>
          <a:p>
            <a:r>
              <a:rPr lang="en-US" b="1" dirty="0" err="1" smtClean="0">
                <a:solidFill>
                  <a:srgbClr val="D02D00"/>
                </a:solidFill>
                <a:effectLst>
                  <a:outerShdw blurRad="38100" dist="38100" dir="2700000" algn="tl">
                    <a:srgbClr val="000000">
                      <a:alpha val="43137"/>
                    </a:srgbClr>
                  </a:outerShdw>
                </a:effectLst>
              </a:rPr>
              <a:t>Chatbot</a:t>
            </a:r>
            <a:r>
              <a:rPr lang="en-US" b="1" dirty="0" smtClean="0">
                <a:solidFill>
                  <a:srgbClr val="D02D00"/>
                </a:solidFill>
                <a:effectLst>
                  <a:outerShdw blurRad="38100" dist="38100" dir="2700000" algn="tl">
                    <a:srgbClr val="000000">
                      <a:alpha val="43137"/>
                    </a:srgbClr>
                  </a:outerShdw>
                </a:effectLst>
              </a:rPr>
              <a:t> </a:t>
            </a:r>
            <a:r>
              <a:rPr lang="en-US" b="1" dirty="0" smtClean="0">
                <a:solidFill>
                  <a:srgbClr val="D02D00"/>
                </a:solidFill>
                <a:effectLst>
                  <a:outerShdw blurRad="38100" dist="38100" dir="2700000" algn="tl">
                    <a:srgbClr val="000000">
                      <a:alpha val="43137"/>
                    </a:srgbClr>
                  </a:outerShdw>
                </a:effectLst>
              </a:rPr>
              <a:t>Implementation - </a:t>
            </a:r>
            <a:endParaRPr lang="en-US" dirty="0">
              <a:solidFill>
                <a:srgbClr val="D02D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3000" y="1512277"/>
            <a:ext cx="9875520" cy="4929620"/>
          </a:xfrm>
          <a:prstGeom prst="rect">
            <a:avLst/>
          </a:prstGeom>
        </p:spPr>
      </p:pic>
    </p:spTree>
    <p:extLst>
      <p:ext uri="{BB962C8B-B14F-4D97-AF65-F5344CB8AC3E}">
        <p14:creationId xmlns:p14="http://schemas.microsoft.com/office/powerpoint/2010/main" xmlns="" val="74377650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2A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334108"/>
            <a:ext cx="9875520" cy="1072661"/>
          </a:xfrm>
        </p:spPr>
        <p:txBody>
          <a:bodyPr>
            <a:normAutofit/>
          </a:bodyPr>
          <a:lstStyle/>
          <a:p>
            <a:r>
              <a:rPr lang="en-US" b="1" dirty="0" smtClean="0">
                <a:solidFill>
                  <a:srgbClr val="D2A000"/>
                </a:solidFill>
                <a:effectLst>
                  <a:outerShdw blurRad="38100" dist="38100" dir="2700000" algn="tl">
                    <a:srgbClr val="000000">
                      <a:alpha val="43137"/>
                    </a:srgbClr>
                  </a:outerShdw>
                </a:effectLst>
              </a:rPr>
              <a:t>AIML Natural Language </a:t>
            </a:r>
            <a:r>
              <a:rPr lang="en-US" b="1" dirty="0" smtClean="0">
                <a:solidFill>
                  <a:srgbClr val="D2A000"/>
                </a:solidFill>
                <a:effectLst>
                  <a:outerShdw blurRad="38100" dist="38100" dir="2700000" algn="tl">
                    <a:srgbClr val="000000">
                      <a:alpha val="43137"/>
                    </a:srgbClr>
                  </a:outerShdw>
                </a:effectLst>
              </a:rPr>
              <a:t>Processing - </a:t>
            </a:r>
            <a:endParaRPr lang="en-US" dirty="0">
              <a:solidFill>
                <a:srgbClr val="D2A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39815" y="1498600"/>
            <a:ext cx="7051431" cy="4743938"/>
          </a:xfrm>
          <a:prstGeom prst="rect">
            <a:avLst/>
          </a:prstGeom>
        </p:spPr>
      </p:pic>
    </p:spTree>
    <p:extLst>
      <p:ext uri="{BB962C8B-B14F-4D97-AF65-F5344CB8AC3E}">
        <p14:creationId xmlns:p14="http://schemas.microsoft.com/office/powerpoint/2010/main" xmlns="" val="207213327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334108"/>
            <a:ext cx="9875520" cy="918554"/>
          </a:xfrm>
        </p:spPr>
        <p:txBody>
          <a:bodyPr>
            <a:normAutofit/>
          </a:bodyPr>
          <a:lstStyle/>
          <a:p>
            <a:r>
              <a:rPr lang="en-US" b="1" dirty="0" smtClean="0">
                <a:solidFill>
                  <a:srgbClr val="009999"/>
                </a:solidFill>
                <a:effectLst>
                  <a:outerShdw blurRad="38100" dist="38100" dir="2700000" algn="tl">
                    <a:srgbClr val="000000">
                      <a:alpha val="43137"/>
                    </a:srgbClr>
                  </a:outerShdw>
                </a:effectLst>
              </a:rPr>
              <a:t>Frontend </a:t>
            </a:r>
            <a:r>
              <a:rPr lang="en-US" b="1" dirty="0" smtClean="0">
                <a:solidFill>
                  <a:srgbClr val="009999"/>
                </a:solidFill>
                <a:effectLst>
                  <a:outerShdw blurRad="38100" dist="38100" dir="2700000" algn="tl">
                    <a:srgbClr val="000000">
                      <a:alpha val="43137"/>
                    </a:srgbClr>
                  </a:outerShdw>
                </a:effectLst>
              </a:rPr>
              <a:t>Implementation - </a:t>
            </a:r>
            <a:endParaRPr lang="en-US" dirty="0">
              <a:solidFill>
                <a:srgbClr val="009999"/>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8655" y="1252662"/>
            <a:ext cx="4959928" cy="52184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30981" y="1252662"/>
            <a:ext cx="6411884" cy="5218477"/>
          </a:xfrm>
          <a:prstGeom prst="rect">
            <a:avLst/>
          </a:prstGeom>
        </p:spPr>
      </p:pic>
    </p:spTree>
    <p:extLst>
      <p:ext uri="{BB962C8B-B14F-4D97-AF65-F5344CB8AC3E}">
        <p14:creationId xmlns:p14="http://schemas.microsoft.com/office/powerpoint/2010/main" xmlns="" val="151322971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705" y="404884"/>
            <a:ext cx="9875520" cy="1356360"/>
          </a:xfrm>
        </p:spPr>
        <p:txBody>
          <a:bodyPr>
            <a:normAutofit/>
          </a:bodyPr>
          <a:lstStyle/>
          <a:p>
            <a:r>
              <a:rPr lang="en-US" sz="6000" b="1" dirty="0" smtClean="0">
                <a:solidFill>
                  <a:srgbClr val="7030A0"/>
                </a:solidFill>
                <a:effectLst>
                  <a:outerShdw blurRad="38100" dist="38100" dir="2700000" algn="tl">
                    <a:srgbClr val="000000">
                      <a:alpha val="43137"/>
                    </a:srgbClr>
                  </a:outerShdw>
                </a:effectLst>
              </a:rPr>
              <a:t>Future Plan -</a:t>
            </a:r>
            <a:endParaRPr lang="en-US" sz="6000" dirty="0">
              <a:solidFill>
                <a:srgbClr val="7030A0"/>
              </a:solidFill>
            </a:endParaRPr>
          </a:p>
        </p:txBody>
      </p:sp>
      <p:sp>
        <p:nvSpPr>
          <p:cNvPr id="3" name="TextBox 2"/>
          <p:cNvSpPr txBox="1"/>
          <p:nvPr/>
        </p:nvSpPr>
        <p:spPr>
          <a:xfrm>
            <a:off x="639495" y="1379577"/>
            <a:ext cx="10606261" cy="5047536"/>
          </a:xfrm>
          <a:prstGeom prst="rect">
            <a:avLst/>
          </a:prstGeom>
          <a:noFill/>
        </p:spPr>
        <p:txBody>
          <a:bodyPr wrap="square" rtlCol="0">
            <a:spAutoFit/>
          </a:bodyPr>
          <a:lstStyle/>
          <a:p>
            <a:pPr marL="457200" lvl="0" indent="-374650">
              <a:spcBef>
                <a:spcPts val="800"/>
              </a:spcBef>
              <a:buClr>
                <a:schemeClr val="dk1"/>
              </a:buClr>
              <a:buSzPts val="2300"/>
              <a:buFont typeface="Wingdings" pitchFamily="2" charset="2"/>
              <a:buChar char="v"/>
            </a:pPr>
            <a:endParaRPr lang="en-US" sz="2400" dirty="0" smtClean="0">
              <a:solidFill>
                <a:schemeClr val="dk1"/>
              </a:solidFill>
            </a:endParaRPr>
          </a:p>
          <a:p>
            <a:pPr>
              <a:buFont typeface="Wingdings" pitchFamily="2" charset="2"/>
              <a:buChar char="v"/>
            </a:pPr>
            <a:r>
              <a:rPr lang="en-US" sz="2800" b="1" dirty="0" smtClean="0"/>
              <a:t>We will be implementing blockchain technology to commit money transactions between the users.</a:t>
            </a:r>
          </a:p>
          <a:p>
            <a:endParaRPr lang="en-US" sz="2800" b="1" dirty="0" smtClean="0"/>
          </a:p>
          <a:p>
            <a:pPr>
              <a:buFont typeface="Wingdings" pitchFamily="2" charset="2"/>
              <a:buChar char="v"/>
            </a:pPr>
            <a:r>
              <a:rPr lang="en-US" sz="2800" b="1" dirty="0" smtClean="0"/>
              <a:t>Blockchain is a technology which maintains distributed ledgers, a digital.</a:t>
            </a:r>
          </a:p>
          <a:p>
            <a:endParaRPr lang="en-US" sz="2800" b="1" dirty="0" smtClean="0"/>
          </a:p>
          <a:p>
            <a:pPr>
              <a:buFont typeface="Wingdings" pitchFamily="2" charset="2"/>
              <a:buChar char="v"/>
            </a:pPr>
            <a:r>
              <a:rPr lang="en-US" sz="2800" b="1" dirty="0" smtClean="0"/>
              <a:t>We will also implement the chatbot application for android.</a:t>
            </a:r>
          </a:p>
          <a:p>
            <a:endParaRPr lang="en-US" sz="2800" b="1" dirty="0" smtClean="0"/>
          </a:p>
          <a:p>
            <a:pPr>
              <a:buFont typeface="Wingdings" pitchFamily="2" charset="2"/>
              <a:buChar char="v"/>
            </a:pPr>
            <a:r>
              <a:rPr lang="en-US" sz="2800" b="1" dirty="0" smtClean="0"/>
              <a:t>This enables user to interact with bot and  transact money anonymously by maintaining global states.</a:t>
            </a:r>
            <a:endParaRPr lang="en-US" sz="2800" dirty="0" smtClean="0">
              <a:ea typeface="Arial Unicode MS" pitchFamily="34" charset="-128"/>
              <a:cs typeface="Arial Unicode MS" pitchFamily="34" charset="-128"/>
            </a:endParaRPr>
          </a:p>
          <a:p>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8299" y="2674959"/>
            <a:ext cx="10194878"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8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BE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48" y="400594"/>
            <a:ext cx="9875520" cy="1356360"/>
          </a:xfrm>
        </p:spPr>
        <p:txBody>
          <a:bodyPr>
            <a:normAutofit/>
          </a:bodyPr>
          <a:lstStyle/>
          <a:p>
            <a:r>
              <a:rPr lang="en-US" sz="6000" b="1" dirty="0" smtClean="0">
                <a:solidFill>
                  <a:srgbClr val="FFCC00"/>
                </a:solidFill>
                <a:effectLst>
                  <a:outerShdw blurRad="38100" dist="38100" dir="2700000" algn="tl">
                    <a:srgbClr val="000000">
                      <a:alpha val="43137"/>
                    </a:srgbClr>
                  </a:outerShdw>
                </a:effectLst>
              </a:rPr>
              <a:t>Introduction -</a:t>
            </a:r>
            <a:endParaRPr lang="en-US" sz="6000" dirty="0">
              <a:solidFill>
                <a:srgbClr val="FFCC00"/>
              </a:solidFill>
            </a:endParaRPr>
          </a:p>
        </p:txBody>
      </p:sp>
      <p:sp>
        <p:nvSpPr>
          <p:cNvPr id="3" name="TextBox 2"/>
          <p:cNvSpPr txBox="1"/>
          <p:nvPr/>
        </p:nvSpPr>
        <p:spPr>
          <a:xfrm>
            <a:off x="653142" y="1584762"/>
            <a:ext cx="10724606" cy="4903907"/>
          </a:xfrm>
          <a:prstGeom prst="rect">
            <a:avLst/>
          </a:prstGeom>
          <a:noFill/>
        </p:spPr>
        <p:txBody>
          <a:bodyPr wrap="square" rtlCol="0">
            <a:spAutoFit/>
          </a:bodyPr>
          <a:lstStyle/>
          <a:p>
            <a:pPr>
              <a:buFont typeface="Wingdings" pitchFamily="2" charset="2"/>
              <a:buChar char="v"/>
            </a:pPr>
            <a:r>
              <a:rPr lang="en-US" sz="2400" dirty="0" smtClean="0">
                <a:ea typeface="Arial Unicode MS" pitchFamily="34" charset="-128"/>
                <a:cs typeface="Arial Unicode MS" pitchFamily="34" charset="-128"/>
              </a:rPr>
              <a:t>FinAssist , which will solve financial queries of the customers using Chatbot and will implement blockchain technology to commit money transactions on the go.</a:t>
            </a:r>
          </a:p>
          <a:p>
            <a:pPr>
              <a:buFont typeface="Wingdings" pitchFamily="2" charset="2"/>
              <a:buChar char="v"/>
            </a:pPr>
            <a:endParaRPr lang="en-US" sz="2400" dirty="0" smtClean="0">
              <a:ea typeface="Arial Unicode MS" pitchFamily="34" charset="-128"/>
              <a:cs typeface="Arial Unicode MS" pitchFamily="34" charset="-128"/>
            </a:endParaRPr>
          </a:p>
          <a:p>
            <a:pPr>
              <a:buFont typeface="Wingdings" pitchFamily="2" charset="2"/>
              <a:buChar char="v"/>
            </a:pPr>
            <a:r>
              <a:rPr lang="en-US" sz="2400" dirty="0" smtClean="0">
                <a:ea typeface="Arial Unicode MS" pitchFamily="34" charset="-128"/>
                <a:cs typeface="Arial Unicode MS" pitchFamily="34" charset="-128"/>
              </a:rPr>
              <a:t>    The use of AIML and NLP makes the chatbot understand what the user is asking and use of AI and Deep Learning to enforce it, makes the bot train itself and learn user-specific information.</a:t>
            </a:r>
          </a:p>
          <a:p>
            <a:pPr>
              <a:buFont typeface="Wingdings" pitchFamily="2" charset="2"/>
              <a:buChar char="Ø"/>
            </a:pPr>
            <a:endParaRPr lang="en-US" sz="2400" dirty="0" smtClean="0">
              <a:ea typeface="Arial Unicode MS" pitchFamily="34" charset="-128"/>
              <a:cs typeface="Arial Unicode MS" pitchFamily="34" charset="-128"/>
            </a:endParaRPr>
          </a:p>
          <a:p>
            <a:pPr marL="457200" lvl="0" indent="-374650">
              <a:spcBef>
                <a:spcPts val="800"/>
              </a:spcBef>
              <a:spcAft>
                <a:spcPts val="0"/>
              </a:spcAft>
              <a:buClr>
                <a:srgbClr val="000000"/>
              </a:buClr>
              <a:buSzPts val="2300"/>
              <a:buFont typeface="Wingdings" pitchFamily="2" charset="2"/>
              <a:buChar char="ü"/>
            </a:pPr>
            <a:r>
              <a:rPr lang="en-US" sz="2400" dirty="0" smtClean="0">
                <a:ea typeface="Arial Unicode MS" pitchFamily="34" charset="-128"/>
                <a:cs typeface="Arial Unicode MS" pitchFamily="34" charset="-128"/>
                <a:sym typeface="Times New Roman"/>
              </a:rPr>
              <a:t>Implementation of  a Chatbot and Blockchain in financial industry.</a:t>
            </a:r>
          </a:p>
          <a:p>
            <a:pPr marL="457200" lvl="0" indent="-374650">
              <a:spcBef>
                <a:spcPts val="0"/>
              </a:spcBef>
              <a:spcAft>
                <a:spcPts val="0"/>
              </a:spcAft>
              <a:buClr>
                <a:srgbClr val="000000"/>
              </a:buClr>
              <a:buSzPts val="2300"/>
              <a:buFont typeface="Wingdings" pitchFamily="2" charset="2"/>
              <a:buChar char="ü"/>
            </a:pPr>
            <a:r>
              <a:rPr lang="en-US" sz="2400" dirty="0" smtClean="0">
                <a:ea typeface="Arial Unicode MS" pitchFamily="34" charset="-128"/>
                <a:cs typeface="Arial Unicode MS" pitchFamily="34" charset="-128"/>
                <a:sym typeface="Times New Roman"/>
              </a:rPr>
              <a:t>Chatbot</a:t>
            </a:r>
          </a:p>
          <a:p>
            <a:pPr marL="457200" lvl="0" indent="-374650">
              <a:spcBef>
                <a:spcPts val="0"/>
              </a:spcBef>
              <a:buClr>
                <a:srgbClr val="000000"/>
              </a:buClr>
              <a:buSzPts val="2300"/>
              <a:buFont typeface="Wingdings" pitchFamily="2" charset="2"/>
              <a:buChar char="ü"/>
            </a:pPr>
            <a:r>
              <a:rPr lang="en-US" sz="2400" dirty="0" smtClean="0">
                <a:ea typeface="Arial Unicode MS" pitchFamily="34" charset="-128"/>
                <a:cs typeface="Arial Unicode MS" pitchFamily="34" charset="-128"/>
                <a:sym typeface="Times New Roman"/>
              </a:rPr>
              <a:t>Blockchain</a:t>
            </a:r>
          </a:p>
          <a:p>
            <a:pPr marL="457200" lvl="0" indent="-374650">
              <a:spcBef>
                <a:spcPts val="0"/>
              </a:spcBef>
              <a:buClr>
                <a:srgbClr val="000000"/>
              </a:buClr>
              <a:buSzPts val="2300"/>
              <a:buFont typeface="Wingdings" pitchFamily="2" charset="2"/>
              <a:buChar char="ü"/>
            </a:pPr>
            <a:r>
              <a:rPr lang="en-US" sz="2400" dirty="0" smtClean="0">
                <a:ea typeface="Arial Unicode MS" pitchFamily="34" charset="-128"/>
                <a:cs typeface="Arial Unicode MS" pitchFamily="34" charset="-128"/>
                <a:sym typeface="Times New Roman"/>
              </a:rPr>
              <a:t>Reporting Analysis</a:t>
            </a:r>
          </a:p>
          <a:p>
            <a:pPr marL="457200" lvl="0" indent="-374650">
              <a:spcBef>
                <a:spcPts val="0"/>
              </a:spcBef>
              <a:spcAft>
                <a:spcPts val="0"/>
              </a:spcAft>
              <a:buClr>
                <a:srgbClr val="000000"/>
              </a:buClr>
              <a:buSzPts val="2300"/>
              <a:buFont typeface="Wingdings" pitchFamily="2" charset="2"/>
              <a:buChar char="ü"/>
            </a:pPr>
            <a:r>
              <a:rPr lang="en-US" sz="2400" dirty="0" smtClean="0">
                <a:ea typeface="Arial Unicode MS" pitchFamily="34" charset="-128"/>
                <a:cs typeface="Arial Unicode MS" pitchFamily="34" charset="-128"/>
                <a:sym typeface="Times New Roman"/>
              </a:rPr>
              <a:t>Forecasting</a:t>
            </a:r>
          </a:p>
          <a:p>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090748" y="400594"/>
            <a:ext cx="9875520" cy="1356360"/>
          </a:xfrm>
          <a:prstGeom prst="rect">
            <a:avLst/>
          </a:prstGeom>
        </p:spPr>
        <p:txBody>
          <a:bodyP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rgbClr val="92D050"/>
                </a:solidFill>
                <a:effectLst>
                  <a:outerShdw blurRad="38100" dist="38100" dir="2700000" algn="tl">
                    <a:srgbClr val="000000">
                      <a:alpha val="43137"/>
                    </a:srgbClr>
                  </a:outerShdw>
                </a:effectLst>
                <a:uLnTx/>
                <a:uFillTx/>
                <a:latin typeface="+mj-lt"/>
                <a:ea typeface="+mj-ea"/>
                <a:cs typeface="+mj-cs"/>
              </a:rPr>
              <a:t>Timeline</a:t>
            </a:r>
            <a:r>
              <a:rPr kumimoji="0" lang="en-US" sz="6000" b="1" i="0" u="none" strike="noStrike" kern="1200" cap="none" spc="0" normalizeH="0" noProof="0" dirty="0" smtClean="0">
                <a:ln>
                  <a:noFill/>
                </a:ln>
                <a:solidFill>
                  <a:srgbClr val="92D050"/>
                </a:solidFill>
                <a:effectLst>
                  <a:outerShdw blurRad="38100" dist="38100" dir="2700000" algn="tl">
                    <a:srgbClr val="000000">
                      <a:alpha val="43137"/>
                    </a:srgbClr>
                  </a:outerShdw>
                </a:effectLst>
                <a:uLnTx/>
                <a:uFillTx/>
                <a:latin typeface="+mj-lt"/>
                <a:ea typeface="+mj-ea"/>
                <a:cs typeface="+mj-cs"/>
              </a:rPr>
              <a:t> -</a:t>
            </a:r>
            <a:endParaRPr kumimoji="0" lang="en-US" sz="6000" b="0" i="0" u="none" strike="noStrike" kern="1200" cap="none" spc="0" normalizeH="0" baseline="0" noProof="0" dirty="0">
              <a:ln>
                <a:noFill/>
              </a:ln>
              <a:solidFill>
                <a:srgbClr val="92D050"/>
              </a:solidFill>
              <a:effectLst/>
              <a:uLnTx/>
              <a:uFillTx/>
              <a:latin typeface="+mj-lt"/>
              <a:ea typeface="+mj-ea"/>
              <a:cs typeface="+mj-cs"/>
            </a:endParaRPr>
          </a:p>
        </p:txBody>
      </p:sp>
      <p:sp>
        <p:nvSpPr>
          <p:cNvPr id="3" name="Subtitle 2"/>
          <p:cNvSpPr txBox="1">
            <a:spLocks/>
          </p:cNvSpPr>
          <p:nvPr/>
        </p:nvSpPr>
        <p:spPr>
          <a:xfrm>
            <a:off x="667512" y="1397921"/>
            <a:ext cx="10906179" cy="4611189"/>
          </a:xfrm>
          <a:prstGeom prst="rect">
            <a:avLst/>
          </a:prstGeom>
        </p:spPr>
        <p:txBody>
          <a:bodyPr>
            <a:normAutofit lnSpcReduction="10000"/>
          </a:bodyPr>
          <a:lstStyle/>
          <a:p>
            <a:pPr marL="457200" marR="0" lvl="0" indent="-317500" algn="l" defTabSz="914400" rtl="0" eaLnBrk="1" fontAlgn="auto" latinLnBrk="0" hangingPunct="1">
              <a:lnSpc>
                <a:spcPct val="90000"/>
              </a:lnSpc>
              <a:spcBef>
                <a:spcPts val="800"/>
              </a:spcBef>
              <a:spcAft>
                <a:spcPts val="0"/>
              </a:spcAft>
              <a:buClr>
                <a:srgbClr val="000000"/>
              </a:buClr>
              <a:buSzPts val="1400"/>
              <a:buFont typeface="Corbel" pitchFamily="34" charset="0"/>
              <a:buChar char="•"/>
              <a:tabLst/>
              <a:defRPr/>
            </a:pPr>
            <a:r>
              <a:rPr kumimoji="0" lang="en-US" sz="2200" b="1" i="0" u="sng" strike="noStrike" kern="1200" cap="none" spc="0" normalizeH="0" baseline="0" noProof="0" dirty="0" smtClean="0">
                <a:ln>
                  <a:noFill/>
                </a:ln>
                <a:solidFill>
                  <a:srgbClr val="000000"/>
                </a:solidFill>
                <a:effectLst/>
                <a:uLnTx/>
                <a:uFillTx/>
                <a:latin typeface="+mn-lt"/>
                <a:ea typeface="+mn-ea"/>
                <a:cs typeface="Arial" pitchFamily="34" charset="0"/>
              </a:rPr>
              <a:t>Phase I : Chatbot	</a:t>
            </a:r>
            <a:r>
              <a:rPr kumimoji="0" lang="en-US" sz="2200" b="1" i="0" u="none" strike="noStrike" kern="1200" cap="none" spc="0" normalizeH="0" baseline="0" noProof="0" dirty="0" smtClean="0">
                <a:ln>
                  <a:noFill/>
                </a:ln>
                <a:solidFill>
                  <a:srgbClr val="000000"/>
                </a:solidFill>
                <a:effectLst/>
                <a:uLnTx/>
                <a:uFillTx/>
                <a:latin typeface="+mn-lt"/>
                <a:ea typeface="+mn-ea"/>
                <a:cs typeface="Arial" pitchFamily="34" charset="0"/>
              </a:rPr>
              <a:t>			</a:t>
            </a:r>
          </a:p>
          <a:p>
            <a:pPr marL="457200" marR="0" lvl="0" indent="-317500" algn="l" defTabSz="914400" rtl="0" eaLnBrk="1" fontAlgn="auto" latinLnBrk="0" hangingPunct="1">
              <a:lnSpc>
                <a:spcPct val="90000"/>
              </a:lnSpc>
              <a:spcBef>
                <a:spcPts val="0"/>
              </a:spcBef>
              <a:spcAft>
                <a:spcPts val="0"/>
              </a:spcAft>
              <a:buClr>
                <a:srgbClr val="000000"/>
              </a:buClr>
              <a:buSzPts val="1400"/>
              <a:buFont typeface="Corbel" pitchFamily="34" charset="0"/>
              <a:buChar char="•"/>
              <a:tabLst/>
              <a:defRPr/>
            </a:pPr>
            <a:endPar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endParaRPr>
          </a:p>
          <a:p>
            <a:pPr marL="457200" marR="0" lvl="0" indent="-317500" algn="l" defTabSz="914400" rtl="0" eaLnBrk="1" fontAlgn="auto" latinLnBrk="0" hangingPunct="1">
              <a:lnSpc>
                <a:spcPct val="90000"/>
              </a:lnSpc>
              <a:spcBef>
                <a:spcPts val="0"/>
              </a:spcBef>
              <a:spcAft>
                <a:spcPts val="0"/>
              </a:spcAft>
              <a:buClr>
                <a:srgbClr val="000000"/>
              </a:buClr>
              <a:buSzPts val="1400"/>
              <a:buFont typeface="Wingdings" pitchFamily="2" charset="2"/>
              <a:buChar char="v"/>
              <a:tabLst/>
              <a:defRPr/>
            </a:pPr>
            <a:r>
              <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rPr>
              <a:t>Technology review and research</a:t>
            </a:r>
          </a:p>
          <a:p>
            <a:pPr marL="457200" marR="0" lvl="0" indent="-317500" algn="l" defTabSz="914400" rtl="0" eaLnBrk="1" fontAlgn="auto" latinLnBrk="0" hangingPunct="1">
              <a:lnSpc>
                <a:spcPct val="90000"/>
              </a:lnSpc>
              <a:spcBef>
                <a:spcPts val="0"/>
              </a:spcBef>
              <a:spcAft>
                <a:spcPts val="0"/>
              </a:spcAft>
              <a:buClr>
                <a:srgbClr val="000000"/>
              </a:buClr>
              <a:buSzPts val="1400"/>
              <a:buFont typeface="Wingdings" pitchFamily="2" charset="2"/>
              <a:buChar char="v"/>
              <a:tabLst/>
              <a:defRPr/>
            </a:pPr>
            <a:r>
              <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rPr>
              <a:t>Industry type  (Finance)</a:t>
            </a:r>
          </a:p>
          <a:p>
            <a:pPr marL="457200" marR="0" lvl="0" indent="-317500" algn="l" defTabSz="914400" rtl="0" eaLnBrk="1" fontAlgn="auto" latinLnBrk="0" hangingPunct="1">
              <a:lnSpc>
                <a:spcPct val="90000"/>
              </a:lnSpc>
              <a:spcBef>
                <a:spcPts val="0"/>
              </a:spcBef>
              <a:spcAft>
                <a:spcPts val="0"/>
              </a:spcAft>
              <a:buClr>
                <a:srgbClr val="000000"/>
              </a:buClr>
              <a:buSzPts val="1400"/>
              <a:buFont typeface="Wingdings" pitchFamily="2" charset="2"/>
              <a:buChar char="v"/>
              <a:tabLst/>
              <a:defRPr/>
            </a:pPr>
            <a:r>
              <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rPr>
              <a:t>Requirement Analysis</a:t>
            </a:r>
          </a:p>
          <a:p>
            <a:pPr marL="457200" marR="0" lvl="0" indent="-317500" algn="l" defTabSz="914400" rtl="0" eaLnBrk="1" fontAlgn="auto" latinLnBrk="0" hangingPunct="1">
              <a:lnSpc>
                <a:spcPct val="90000"/>
              </a:lnSpc>
              <a:spcBef>
                <a:spcPts val="0"/>
              </a:spcBef>
              <a:spcAft>
                <a:spcPts val="0"/>
              </a:spcAft>
              <a:buClr>
                <a:srgbClr val="000000"/>
              </a:buClr>
              <a:buSzPts val="1400"/>
              <a:buFont typeface="Wingdings" pitchFamily="2" charset="2"/>
              <a:buChar char="v"/>
              <a:tabLst/>
              <a:defRPr/>
            </a:pPr>
            <a:r>
              <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rPr>
              <a:t>Implementation</a:t>
            </a:r>
          </a:p>
          <a:p>
            <a:pPr marL="457200" marR="0" lvl="0" indent="-317500" algn="l" defTabSz="914400" rtl="0" eaLnBrk="1" fontAlgn="auto" latinLnBrk="0" hangingPunct="1">
              <a:lnSpc>
                <a:spcPct val="90000"/>
              </a:lnSpc>
              <a:spcBef>
                <a:spcPts val="0"/>
              </a:spcBef>
              <a:spcAft>
                <a:spcPts val="0"/>
              </a:spcAft>
              <a:buClr>
                <a:srgbClr val="000000"/>
              </a:buClr>
              <a:buSzPts val="1400"/>
              <a:tabLst/>
              <a:defRPr/>
            </a:pPr>
            <a:endPar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endParaRPr>
          </a:p>
          <a:p>
            <a:pPr marL="457200" marR="0" lvl="0" indent="-317500" algn="l" defTabSz="914400" rtl="0" eaLnBrk="1" fontAlgn="auto" latinLnBrk="0" hangingPunct="1">
              <a:lnSpc>
                <a:spcPct val="90000"/>
              </a:lnSpc>
              <a:spcBef>
                <a:spcPts val="0"/>
              </a:spcBef>
              <a:spcAft>
                <a:spcPts val="0"/>
              </a:spcAft>
              <a:buClr>
                <a:srgbClr val="000000"/>
              </a:buClr>
              <a:buSzPts val="1400"/>
              <a:buFont typeface="Corbel" pitchFamily="34" charset="0"/>
              <a:buChar char="•"/>
              <a:tabLst/>
              <a:defRPr/>
            </a:pPr>
            <a:endParaRPr kumimoji="0" lang="en-US" sz="2200" b="0" i="0" u="none" strike="noStrike" kern="1200" cap="none" spc="0" normalizeH="0" baseline="0" noProof="0" dirty="0" smtClean="0">
              <a:ln>
                <a:noFill/>
              </a:ln>
              <a:solidFill>
                <a:srgbClr val="000000"/>
              </a:solidFill>
              <a:effectLst/>
              <a:uLnTx/>
              <a:uFillTx/>
              <a:latin typeface="+mn-lt"/>
              <a:ea typeface="+mn-ea"/>
              <a:cs typeface="Arial" pitchFamily="34" charset="0"/>
            </a:endParaRPr>
          </a:p>
          <a:p>
            <a:pPr marL="457200" marR="0" lvl="0" indent="-317500" algn="l" defTabSz="914400" rtl="0" eaLnBrk="1" fontAlgn="auto" latinLnBrk="0" hangingPunct="1">
              <a:lnSpc>
                <a:spcPct val="90000"/>
              </a:lnSpc>
              <a:spcBef>
                <a:spcPts val="0"/>
              </a:spcBef>
              <a:spcAft>
                <a:spcPts val="0"/>
              </a:spcAft>
              <a:buClr>
                <a:srgbClr val="000000"/>
              </a:buClr>
              <a:buSzPts val="1400"/>
              <a:buFont typeface="Corbel" pitchFamily="34" charset="0"/>
              <a:buChar char="•"/>
              <a:tabLst/>
              <a:defRPr/>
            </a:pPr>
            <a:r>
              <a:rPr kumimoji="0" lang="en-US" sz="2200" b="1" i="0" u="sng" strike="noStrike" kern="1200" cap="none" spc="0" normalizeH="0" baseline="0" noProof="0" dirty="0" smtClean="0">
                <a:ln>
                  <a:noFill/>
                </a:ln>
                <a:solidFill>
                  <a:srgbClr val="000000"/>
                </a:solidFill>
                <a:effectLst/>
                <a:uLnTx/>
                <a:uFillTx/>
                <a:latin typeface="+mn-lt"/>
                <a:ea typeface="+mn-ea"/>
                <a:cs typeface="Arial" pitchFamily="34" charset="0"/>
              </a:rPr>
              <a:t>Phase II : Block Chain</a:t>
            </a:r>
          </a:p>
          <a:p>
            <a:pPr marL="457200" marR="0" lvl="0" indent="-317500" algn="l" defTabSz="914400" rtl="0" eaLnBrk="1" fontAlgn="auto" latinLnBrk="0" hangingPunct="1">
              <a:lnSpc>
                <a:spcPct val="90000"/>
              </a:lnSpc>
              <a:spcBef>
                <a:spcPts val="0"/>
              </a:spcBef>
              <a:spcAft>
                <a:spcPts val="0"/>
              </a:spcAft>
              <a:buClr>
                <a:srgbClr val="000000"/>
              </a:buClr>
              <a:buSzPts val="1400"/>
              <a:buFont typeface="Corbel" pitchFamily="34" charset="0"/>
              <a:buChar char="•"/>
              <a:tabLst/>
              <a:defRPr/>
            </a:pPr>
            <a:endParaRPr kumimoji="0" lang="en-US" sz="2200" b="1" i="0" u="none" strike="noStrike" kern="1200" cap="none" spc="0" normalizeH="0" baseline="0" noProof="0" dirty="0" smtClean="0">
              <a:ln>
                <a:noFill/>
              </a:ln>
              <a:solidFill>
                <a:srgbClr val="000000"/>
              </a:solidFill>
              <a:effectLst/>
              <a:uLnTx/>
              <a:uFillTx/>
              <a:latin typeface="+mn-lt"/>
              <a:ea typeface="+mn-ea"/>
              <a:cs typeface="Arial" pitchFamily="34" charset="0"/>
            </a:endParaRPr>
          </a:p>
          <a:p>
            <a:pPr marL="457200" marR="0" lvl="0" indent="-317500" algn="l" defTabSz="914400" rtl="0" eaLnBrk="1" fontAlgn="auto" latinLnBrk="0" hangingPunct="1">
              <a:lnSpc>
                <a:spcPct val="90000"/>
              </a:lnSpc>
              <a:spcBef>
                <a:spcPts val="0"/>
              </a:spcBef>
              <a:spcAft>
                <a:spcPts val="0"/>
              </a:spcAft>
              <a:buClr>
                <a:srgbClr val="000000"/>
              </a:buClr>
              <a:buSzPts val="1400"/>
              <a:buFont typeface="Wingdings" pitchFamily="2" charset="2"/>
              <a:buChar char="v"/>
              <a:tabLst/>
              <a:defRPr/>
            </a:pPr>
            <a:r>
              <a:rPr kumimoji="0" lang="en-US" sz="2200" b="0" i="0" u="none" strike="noStrike" kern="1200" cap="none" spc="0" normalizeH="0" baseline="0" noProof="0" dirty="0" smtClean="0">
                <a:ln>
                  <a:noFill/>
                </a:ln>
                <a:solidFill>
                  <a:schemeClr val="dk1"/>
                </a:solidFill>
                <a:effectLst/>
                <a:uLnTx/>
                <a:uFillTx/>
                <a:latin typeface="+mn-lt"/>
                <a:ea typeface="+mn-ea"/>
                <a:cs typeface="Arial" pitchFamily="34" charset="0"/>
              </a:rPr>
              <a:t>Technology review and research</a:t>
            </a:r>
          </a:p>
          <a:p>
            <a:pPr marL="457200" marR="0" lvl="0" indent="-317500" algn="l" defTabSz="914400" rtl="0" eaLnBrk="1" fontAlgn="auto" latinLnBrk="0" hangingPunct="1">
              <a:lnSpc>
                <a:spcPct val="90000"/>
              </a:lnSpc>
              <a:spcBef>
                <a:spcPts val="0"/>
              </a:spcBef>
              <a:spcAft>
                <a:spcPts val="0"/>
              </a:spcAft>
              <a:buClr>
                <a:schemeClr val="dk1"/>
              </a:buClr>
              <a:buSzPts val="1400"/>
              <a:buFont typeface="Wingdings" pitchFamily="2" charset="2"/>
              <a:buChar char="v"/>
              <a:tabLst/>
              <a:defRPr/>
            </a:pPr>
            <a:r>
              <a:rPr kumimoji="0" lang="en-US" sz="2200" b="0" i="0" u="none" strike="noStrike" kern="1200" cap="none" spc="0" normalizeH="0" baseline="0" noProof="0" dirty="0" smtClean="0">
                <a:ln>
                  <a:noFill/>
                </a:ln>
                <a:solidFill>
                  <a:schemeClr val="dk1"/>
                </a:solidFill>
                <a:effectLst/>
                <a:uLnTx/>
                <a:uFillTx/>
                <a:latin typeface="+mn-lt"/>
                <a:ea typeface="+mn-ea"/>
                <a:cs typeface="Arial" pitchFamily="34" charset="0"/>
              </a:rPr>
              <a:t>Industry type  (Finance)</a:t>
            </a:r>
          </a:p>
          <a:p>
            <a:pPr marL="457200" marR="0" lvl="0" indent="-317500" algn="l" defTabSz="914400" rtl="0" eaLnBrk="1" fontAlgn="auto" latinLnBrk="0" hangingPunct="1">
              <a:lnSpc>
                <a:spcPct val="90000"/>
              </a:lnSpc>
              <a:spcBef>
                <a:spcPts val="0"/>
              </a:spcBef>
              <a:spcAft>
                <a:spcPts val="0"/>
              </a:spcAft>
              <a:buClr>
                <a:schemeClr val="dk1"/>
              </a:buClr>
              <a:buSzPts val="1400"/>
              <a:buFont typeface="Wingdings" pitchFamily="2" charset="2"/>
              <a:buChar char="v"/>
              <a:tabLst/>
              <a:defRPr/>
            </a:pPr>
            <a:r>
              <a:rPr kumimoji="0" lang="en-US" sz="2200" b="0" i="0" u="none" strike="noStrike" kern="1200" cap="none" spc="0" normalizeH="0" baseline="0" noProof="0" dirty="0" smtClean="0">
                <a:ln>
                  <a:noFill/>
                </a:ln>
                <a:solidFill>
                  <a:schemeClr val="dk1"/>
                </a:solidFill>
                <a:effectLst/>
                <a:uLnTx/>
                <a:uFillTx/>
                <a:latin typeface="+mn-lt"/>
                <a:ea typeface="+mn-ea"/>
                <a:cs typeface="Arial" pitchFamily="34" charset="0"/>
              </a:rPr>
              <a:t>Requirement Analysis</a:t>
            </a:r>
          </a:p>
          <a:p>
            <a:pPr marL="457200" marR="0" lvl="0" indent="-317500" algn="l" defTabSz="914400" rtl="0" eaLnBrk="1" fontAlgn="auto" latinLnBrk="0" hangingPunct="1">
              <a:lnSpc>
                <a:spcPct val="90000"/>
              </a:lnSpc>
              <a:spcBef>
                <a:spcPts val="0"/>
              </a:spcBef>
              <a:spcAft>
                <a:spcPts val="0"/>
              </a:spcAft>
              <a:buClr>
                <a:schemeClr val="dk1"/>
              </a:buClr>
              <a:buSzPts val="1400"/>
              <a:buFont typeface="Wingdings" pitchFamily="2" charset="2"/>
              <a:buChar char="v"/>
              <a:tabLst/>
              <a:defRPr/>
            </a:pPr>
            <a:r>
              <a:rPr kumimoji="0" lang="en-US" sz="2200" b="0" i="0" u="none" strike="noStrike" kern="1200" cap="none" spc="0" normalizeH="0" baseline="0" noProof="0" dirty="0" smtClean="0">
                <a:ln>
                  <a:noFill/>
                </a:ln>
                <a:solidFill>
                  <a:schemeClr val="dk1"/>
                </a:solidFill>
                <a:effectLst/>
                <a:uLnTx/>
                <a:uFillTx/>
                <a:latin typeface="+mn-lt"/>
                <a:ea typeface="+mn-ea"/>
                <a:cs typeface="Arial" pitchFamily="34" charset="0"/>
              </a:rPr>
              <a:t>Implementation</a:t>
            </a:r>
          </a:p>
          <a:p>
            <a:pPr marL="457200" marR="0" lvl="0" indent="-317500" algn="l" defTabSz="914400" rtl="0" eaLnBrk="1" fontAlgn="auto" latinLnBrk="0" hangingPunct="1">
              <a:lnSpc>
                <a:spcPct val="90000"/>
              </a:lnSpc>
              <a:spcBef>
                <a:spcPts val="0"/>
              </a:spcBef>
              <a:spcAft>
                <a:spcPts val="0"/>
              </a:spcAft>
              <a:buClr>
                <a:schemeClr val="dk1"/>
              </a:buClr>
              <a:buSzPts val="1400"/>
              <a:buFont typeface="Wingdings" pitchFamily="2" charset="2"/>
              <a:buChar char="v"/>
              <a:tabLst/>
              <a:defRPr/>
            </a:pPr>
            <a:r>
              <a:rPr kumimoji="0" lang="en-US" sz="2200" b="0" i="0" u="none" strike="noStrike" kern="1200" cap="none" spc="0" normalizeH="0" baseline="0" noProof="0" dirty="0" smtClean="0">
                <a:ln>
                  <a:noFill/>
                </a:ln>
                <a:solidFill>
                  <a:schemeClr val="dk1"/>
                </a:solidFill>
                <a:effectLst/>
                <a:uLnTx/>
                <a:uFillTx/>
                <a:latin typeface="+mn-lt"/>
                <a:ea typeface="+mn-ea"/>
                <a:cs typeface="Arial" pitchFamily="34" charset="0"/>
              </a:rPr>
              <a:t>User Experience</a:t>
            </a:r>
          </a:p>
          <a:p>
            <a:pPr marL="457200" marR="0" lvl="0" indent="-317500" algn="l" defTabSz="914400" rtl="0" eaLnBrk="1" fontAlgn="auto" latinLnBrk="0" hangingPunct="1">
              <a:lnSpc>
                <a:spcPct val="90000"/>
              </a:lnSpc>
              <a:spcBef>
                <a:spcPts val="0"/>
              </a:spcBef>
              <a:spcAft>
                <a:spcPts val="0"/>
              </a:spcAft>
              <a:buClr>
                <a:schemeClr val="dk1"/>
              </a:buClr>
              <a:buSzPts val="1400"/>
              <a:buFont typeface="Wingdings" pitchFamily="2" charset="2"/>
              <a:buChar char="v"/>
              <a:tabLst/>
              <a:defRPr/>
            </a:pPr>
            <a:r>
              <a:rPr kumimoji="0" lang="en-US" sz="2200" b="0" i="0" u="none" strike="noStrike" kern="1200" cap="none" spc="0" normalizeH="0" baseline="0" noProof="0" dirty="0" smtClean="0">
                <a:ln>
                  <a:noFill/>
                </a:ln>
                <a:solidFill>
                  <a:schemeClr val="dk1"/>
                </a:solidFill>
                <a:effectLst/>
                <a:uLnTx/>
                <a:uFillTx/>
                <a:latin typeface="+mn-lt"/>
                <a:ea typeface="+mn-ea"/>
                <a:cs typeface="Arial" pitchFamily="34" charset="0"/>
              </a:rPr>
              <a:t>Deployment</a:t>
            </a:r>
          </a:p>
          <a:p>
            <a:pPr marL="228600" marR="0" lvl="0" indent="-182880" algn="l" defTabSz="914400" rtl="0" eaLnBrk="1" fontAlgn="auto" latinLnBrk="0" hangingPunct="1">
              <a:lnSpc>
                <a:spcPct val="90000"/>
              </a:lnSpc>
              <a:spcBef>
                <a:spcPts val="1400"/>
              </a:spcBef>
              <a:spcAft>
                <a:spcPts val="0"/>
              </a:spcAft>
              <a:buClr>
                <a:schemeClr val="accent1"/>
              </a:buClr>
              <a:buSzPct val="80000"/>
              <a:buFont typeface="Corbel" pitchFamily="34" charset="0"/>
              <a:buChar char="•"/>
              <a:tabLst/>
              <a:defRPr/>
            </a:pPr>
            <a:endParaRPr kumimoji="0" lang="en-US" sz="2200" b="0" i="0" u="none" strike="noStrike" kern="1200" cap="none" spc="0" normalizeH="0" baseline="0" noProof="0" dirty="0">
              <a:ln>
                <a:noFill/>
              </a:ln>
              <a:solidFill>
                <a:schemeClr val="accent1"/>
              </a:solidFill>
              <a:effectLst/>
              <a:uLnTx/>
              <a:uFillTx/>
              <a:latin typeface="+mn-lt"/>
              <a:ea typeface="+mn-ea"/>
              <a:cs typeface="+mn-cs"/>
            </a:endParaRPr>
          </a:p>
        </p:txBody>
      </p:sp>
      <p:pic>
        <p:nvPicPr>
          <p:cNvPr id="4" name="Picture 2"/>
          <p:cNvPicPr>
            <a:picLocks noChangeAspect="1" noChangeArrowheads="1"/>
          </p:cNvPicPr>
          <p:nvPr/>
        </p:nvPicPr>
        <p:blipFill>
          <a:blip r:embed="rId2" cstate="print"/>
          <a:srcRect/>
          <a:stretch>
            <a:fillRect/>
          </a:stretch>
        </p:blipFill>
        <p:spPr bwMode="auto">
          <a:xfrm>
            <a:off x="7524206" y="1487994"/>
            <a:ext cx="3947841" cy="1760173"/>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7485017" y="4149553"/>
            <a:ext cx="4010297" cy="1845129"/>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1000"/>
                                        <p:tgtEl>
                                          <p:spTgt spid="3">
                                            <p:txEl>
                                              <p:pRg st="12" end="12"/>
                                            </p:txEl>
                                          </p:spTgt>
                                        </p:tgtEl>
                                      </p:cBhvr>
                                    </p:animEffect>
                                    <p:anim calcmode="lin" valueType="num">
                                      <p:cBhvr>
                                        <p:cTn id="7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1000"/>
                                        <p:tgtEl>
                                          <p:spTgt spid="3">
                                            <p:txEl>
                                              <p:pRg st="13" end="13"/>
                                            </p:txEl>
                                          </p:spTgt>
                                        </p:tgtEl>
                                      </p:cBhvr>
                                    </p:animEffect>
                                    <p:anim calcmode="lin" valueType="num">
                                      <p:cBhvr>
                                        <p:cTn id="7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1000"/>
                                        <p:tgtEl>
                                          <p:spTgt spid="3">
                                            <p:txEl>
                                              <p:pRg st="14" end="14"/>
                                            </p:txEl>
                                          </p:spTgt>
                                        </p:tgtEl>
                                      </p:cBhvr>
                                    </p:animEffect>
                                    <p:anim calcmode="lin" valueType="num">
                                      <p:cBhvr>
                                        <p:cTn id="8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1000"/>
                                        <p:tgtEl>
                                          <p:spTgt spid="3">
                                            <p:txEl>
                                              <p:pRg st="15" end="15"/>
                                            </p:txEl>
                                          </p:spTgt>
                                        </p:tgtEl>
                                      </p:cBhvr>
                                    </p:animEffect>
                                    <p:anim calcmode="lin" valueType="num">
                                      <p:cBhvr>
                                        <p:cTn id="8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linds(horizontal)">
                                      <p:cBhvr>
                                        <p:cTn id="9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6000" b="1" dirty="0" smtClean="0">
                <a:solidFill>
                  <a:srgbClr val="009999"/>
                </a:solidFill>
                <a:effectLst>
                  <a:outerShdw blurRad="38100" dist="38100" dir="2700000" algn="tl">
                    <a:srgbClr val="000000">
                      <a:alpha val="43137"/>
                    </a:srgbClr>
                  </a:outerShdw>
                </a:effectLst>
              </a:rPr>
              <a:t>Requirements - </a:t>
            </a:r>
            <a:r>
              <a:rPr lang="en-US" dirty="0" smtClean="0">
                <a:solidFill>
                  <a:srgbClr val="92D050"/>
                </a:solidFill>
              </a:rPr>
              <a:t/>
            </a:r>
            <a:br>
              <a:rPr lang="en-US" dirty="0" smtClean="0">
                <a:solidFill>
                  <a:srgbClr val="92D050"/>
                </a:solidFill>
              </a:rPr>
            </a:b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87355" y="1697939"/>
            <a:ext cx="4708478" cy="19335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996642" y="4217158"/>
            <a:ext cx="3861961" cy="1690687"/>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155141" y="1522365"/>
            <a:ext cx="4858390" cy="2257425"/>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4871072" y="4002776"/>
            <a:ext cx="2904195" cy="2209800"/>
          </a:xfrm>
          <a:prstGeom prst="rect">
            <a:avLst/>
          </a:prstGeom>
          <a:noFill/>
          <a:ln w="9525">
            <a:noFill/>
            <a:miter lim="800000"/>
            <a:headEnd/>
            <a:tailEnd/>
          </a:ln>
        </p:spPr>
      </p:pic>
      <p:pic>
        <p:nvPicPr>
          <p:cNvPr id="3" name="Picture 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775267" y="3837676"/>
            <a:ext cx="3689094" cy="2540000"/>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blinds(horizontal)">
                                      <p:cBhvr>
                                        <p:cTn id="25" dur="500"/>
                                        <p:tgtEl>
                                          <p:spTgt spid="3074"/>
                                        </p:tgtEl>
                                      </p:cBhvr>
                                    </p:animEffect>
                                  </p:childTnLst>
                                </p:cTn>
                              </p:par>
                              <p:par>
                                <p:cTn id="26" presetID="3" presetClass="entr" presetSubtype="10" fill="hold" nodeType="withEffect">
                                  <p:stCondLst>
                                    <p:cond delay="0"/>
                                  </p:stCondLst>
                                  <p:childTnLst>
                                    <p:set>
                                      <p:cBhvr>
                                        <p:cTn id="27" dur="1" fill="hold">
                                          <p:stCondLst>
                                            <p:cond delay="0"/>
                                          </p:stCondLst>
                                        </p:cTn>
                                        <p:tgtEl>
                                          <p:spTgt spid="3075"/>
                                        </p:tgtEl>
                                        <p:attrNameLst>
                                          <p:attrName>style.visibility</p:attrName>
                                        </p:attrNameLst>
                                      </p:cBhvr>
                                      <p:to>
                                        <p:strVal val="visible"/>
                                      </p:to>
                                    </p:set>
                                    <p:animEffect transition="in" filter="blinds(horizontal)">
                                      <p:cBhvr>
                                        <p:cTn id="28" dur="500"/>
                                        <p:tgtEl>
                                          <p:spTgt spid="3075"/>
                                        </p:tgtEl>
                                      </p:cBhvr>
                                    </p:animEffect>
                                  </p:childTnLst>
                                </p:cTn>
                              </p:par>
                              <p:par>
                                <p:cTn id="29" presetID="3" presetClass="entr" presetSubtype="10" fill="hold" nodeType="withEffect">
                                  <p:stCondLst>
                                    <p:cond delay="0"/>
                                  </p:stCondLst>
                                  <p:childTnLst>
                                    <p:set>
                                      <p:cBhvr>
                                        <p:cTn id="30" dur="1" fill="hold">
                                          <p:stCondLst>
                                            <p:cond delay="0"/>
                                          </p:stCondLst>
                                        </p:cTn>
                                        <p:tgtEl>
                                          <p:spTgt spid="3077"/>
                                        </p:tgtEl>
                                        <p:attrNameLst>
                                          <p:attrName>style.visibility</p:attrName>
                                        </p:attrNameLst>
                                      </p:cBhvr>
                                      <p:to>
                                        <p:strVal val="visible"/>
                                      </p:to>
                                    </p:set>
                                    <p:animEffect transition="in" filter="blinds(horizontal)">
                                      <p:cBhvr>
                                        <p:cTn id="31" dur="500"/>
                                        <p:tgtEl>
                                          <p:spTgt spid="3077"/>
                                        </p:tgtEl>
                                      </p:cBhvr>
                                    </p:animEffect>
                                  </p:childTnLst>
                                </p:cTn>
                              </p:par>
                              <p:par>
                                <p:cTn id="32" presetID="3" presetClass="entr" presetSubtype="1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par>
                                <p:cTn id="35" presetID="3" presetClass="entr" presetSubtype="1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blinds(horizontal)">
                                      <p:cBhvr>
                                        <p:cTn id="3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090748" y="400594"/>
            <a:ext cx="9875520" cy="1356360"/>
          </a:xfrm>
          <a:prstGeom prst="rect">
            <a:avLst/>
          </a:prstGeom>
        </p:spPr>
        <p:txBody>
          <a:bodyP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mj-lt"/>
                <a:ea typeface="+mj-ea"/>
                <a:cs typeface="+mj-cs"/>
              </a:rPr>
              <a:t>Objectives -</a:t>
            </a:r>
            <a:endParaRPr kumimoji="0" lang="en-US" sz="6000" b="0"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Box 5"/>
          <p:cNvSpPr txBox="1"/>
          <p:nvPr/>
        </p:nvSpPr>
        <p:spPr>
          <a:xfrm>
            <a:off x="612198" y="1298159"/>
            <a:ext cx="4983383" cy="7171194"/>
          </a:xfrm>
          <a:prstGeom prst="rect">
            <a:avLst/>
          </a:prstGeom>
          <a:noFill/>
        </p:spPr>
        <p:txBody>
          <a:bodyPr wrap="square" rtlCol="0">
            <a:spAutoFit/>
          </a:bodyPr>
          <a:lstStyle/>
          <a:p>
            <a:pPr algn="ctr"/>
            <a:r>
              <a:rPr lang="en-US" sz="3200" b="1" u="sng" dirty="0" smtClean="0"/>
              <a:t>Chatbot</a:t>
            </a:r>
          </a:p>
          <a:p>
            <a:pPr algn="ctr"/>
            <a:endParaRPr lang="en-US" sz="3200" dirty="0" smtClean="0"/>
          </a:p>
          <a:p>
            <a:pPr marL="514350" indent="-514350">
              <a:buFont typeface="+mj-lt"/>
              <a:buAutoNum type="arabicPeriod"/>
            </a:pPr>
            <a:r>
              <a:rPr lang="en-US" sz="2000" dirty="0" smtClean="0"/>
              <a:t>Smart bots are mobile optimized out of the box.</a:t>
            </a:r>
          </a:p>
          <a:p>
            <a:pPr marL="514350" indent="-514350">
              <a:buFont typeface="+mj-lt"/>
              <a:buAutoNum type="arabicPeriod"/>
            </a:pPr>
            <a:endParaRPr lang="en-US" sz="2000" dirty="0" smtClean="0"/>
          </a:p>
          <a:p>
            <a:pPr marL="514350" indent="-514350">
              <a:buFont typeface="+mj-lt"/>
              <a:buAutoNum type="arabicPeriod"/>
            </a:pPr>
            <a:r>
              <a:rPr lang="en-US" sz="2000" dirty="0" smtClean="0"/>
              <a:t> Strength in a personal money management assistant provided with smart bot services.</a:t>
            </a:r>
          </a:p>
          <a:p>
            <a:pPr marL="514350" indent="-514350">
              <a:buFont typeface="+mj-lt"/>
              <a:buAutoNum type="arabicPeriod"/>
            </a:pPr>
            <a:endParaRPr lang="en-US" sz="2000" dirty="0" smtClean="0"/>
          </a:p>
          <a:p>
            <a:pPr marL="514350" indent="-514350">
              <a:buFont typeface="+mj-lt"/>
              <a:buAutoNum type="arabicPeriod"/>
            </a:pPr>
            <a:r>
              <a:rPr lang="en-US" sz="2000" dirty="0" smtClean="0"/>
              <a:t>Attract millennial customers by talking on their terms.</a:t>
            </a:r>
          </a:p>
          <a:p>
            <a:pPr marL="514350" indent="-514350">
              <a:buFont typeface="+mj-lt"/>
              <a:buAutoNum type="arabicPeriod"/>
            </a:pPr>
            <a:endParaRPr lang="en-US" sz="2000" dirty="0" smtClean="0"/>
          </a:p>
          <a:p>
            <a:pPr marL="514350" indent="-514350">
              <a:buFont typeface="+mj-lt"/>
              <a:buAutoNum type="arabicPeriod"/>
            </a:pPr>
            <a:r>
              <a:rPr lang="en-US" sz="2000" dirty="0" smtClean="0"/>
              <a:t>Smooth Customer Support.</a:t>
            </a:r>
          </a:p>
          <a:p>
            <a:pPr marL="514350" indent="-514350">
              <a:buFont typeface="+mj-lt"/>
              <a:buAutoNum type="arabicPeriod"/>
            </a:pPr>
            <a:endParaRPr lang="en-US" sz="2000" dirty="0" smtClean="0"/>
          </a:p>
          <a:p>
            <a:pPr marL="514350" indent="-514350">
              <a:buFont typeface="+mj-lt"/>
              <a:buAutoNum type="arabicPeriod"/>
            </a:pPr>
            <a:r>
              <a:rPr lang="en-US" sz="2000" dirty="0" smtClean="0"/>
              <a:t>Increase User Engagement</a:t>
            </a:r>
          </a:p>
          <a:p>
            <a:pPr marL="514350" indent="-514350">
              <a:buFont typeface="+mj-lt"/>
              <a:buAutoNum type="arabicPeriod"/>
            </a:pPr>
            <a:endParaRPr lang="en-US" sz="2000" b="1" dirty="0" smtClean="0"/>
          </a:p>
          <a:p>
            <a:pPr marL="514350" indent="-514350">
              <a:buFont typeface="+mj-lt"/>
              <a:buAutoNum type="arabicPeriod"/>
            </a:pPr>
            <a:endParaRPr lang="en-US" sz="2000" b="1" dirty="0" smtClean="0"/>
          </a:p>
          <a:p>
            <a:pPr marL="514350" indent="-514350" algn="ctr">
              <a:buAutoNum type="arabicPeriod"/>
            </a:pPr>
            <a:endParaRPr lang="en-US" sz="3200" b="1" dirty="0" smtClean="0"/>
          </a:p>
          <a:p>
            <a:pPr algn="ctr"/>
            <a:endParaRPr lang="en-US" sz="3200" dirty="0" smtClean="0"/>
          </a:p>
          <a:p>
            <a:endParaRPr lang="en-US" sz="3200" dirty="0"/>
          </a:p>
        </p:txBody>
      </p:sp>
      <p:sp>
        <p:nvSpPr>
          <p:cNvPr id="7" name="TextBox 6"/>
          <p:cNvSpPr txBox="1"/>
          <p:nvPr/>
        </p:nvSpPr>
        <p:spPr>
          <a:xfrm>
            <a:off x="6332677" y="1396382"/>
            <a:ext cx="4983383" cy="8094524"/>
          </a:xfrm>
          <a:prstGeom prst="rect">
            <a:avLst/>
          </a:prstGeom>
          <a:noFill/>
        </p:spPr>
        <p:txBody>
          <a:bodyPr wrap="square" rtlCol="0">
            <a:spAutoFit/>
          </a:bodyPr>
          <a:lstStyle/>
          <a:p>
            <a:pPr algn="ctr"/>
            <a:r>
              <a:rPr lang="en-US" sz="3200" b="1" u="sng" dirty="0" smtClean="0"/>
              <a:t>Blockchain</a:t>
            </a:r>
          </a:p>
          <a:p>
            <a:pPr algn="ctr"/>
            <a:endParaRPr lang="en-US" sz="3200" dirty="0" smtClean="0"/>
          </a:p>
          <a:p>
            <a:pPr marL="457200" indent="-457200">
              <a:buFont typeface="+mj-lt"/>
              <a:buAutoNum type="arabicPeriod"/>
            </a:pPr>
            <a:r>
              <a:rPr lang="en-US" sz="2000" dirty="0" smtClean="0"/>
              <a:t>Instant </a:t>
            </a:r>
            <a:r>
              <a:rPr lang="en-US" sz="2000" dirty="0" smtClean="0"/>
              <a:t>Settlements.</a:t>
            </a: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514350" indent="-514350">
              <a:buFont typeface="+mj-lt"/>
              <a:buAutoNum type="arabicPeriod"/>
            </a:pPr>
            <a:r>
              <a:rPr lang="en-US" sz="2000" dirty="0" smtClean="0"/>
              <a:t>Improve Capital </a:t>
            </a:r>
            <a:r>
              <a:rPr lang="en-US" sz="2000" dirty="0" smtClean="0"/>
              <a:t>Optimization.</a:t>
            </a: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457200" indent="-457200">
              <a:buFont typeface="+mj-lt"/>
              <a:buAutoNum type="arabicPeriod"/>
            </a:pPr>
            <a:r>
              <a:rPr lang="en-US" sz="2000" dirty="0" smtClean="0"/>
              <a:t>Reduced third-party Risks.</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Increased Transparency</a:t>
            </a:r>
          </a:p>
          <a:p>
            <a:pPr marL="457200" indent="-457200">
              <a:buFont typeface="+mj-lt"/>
              <a:buAutoNum type="arabicPeriod"/>
            </a:pPr>
            <a:endParaRPr lang="en-US" sz="2000" dirty="0" smtClean="0"/>
          </a:p>
          <a:p>
            <a:pPr marL="457200" indent="-457200">
              <a:buFont typeface="+mj-lt"/>
              <a:buAutoNum type="arabicPeriod"/>
            </a:pPr>
            <a:r>
              <a:rPr lang="en-US" sz="2000" dirty="0" smtClean="0"/>
              <a:t>Reduced Error Handling and Reconciliation</a:t>
            </a:r>
          </a:p>
          <a:p>
            <a:endParaRPr lang="en-US" sz="2000" dirty="0" smtClean="0"/>
          </a:p>
          <a:p>
            <a:pPr marL="514350" indent="-514350">
              <a:buFont typeface="+mj-lt"/>
              <a:buAutoNum type="arabicPeriod"/>
            </a:pPr>
            <a:endParaRPr lang="en-US" sz="2000" dirty="0" smtClean="0"/>
          </a:p>
          <a:p>
            <a:pPr marL="514350" indent="-514350"/>
            <a:endParaRPr lang="en-US" sz="2000" dirty="0" smtClean="0"/>
          </a:p>
          <a:p>
            <a:pPr marL="514350" indent="-514350">
              <a:buFont typeface="+mj-lt"/>
              <a:buAutoNum type="arabicPeriod"/>
            </a:pPr>
            <a:endParaRPr lang="en-US" sz="2000" b="1" dirty="0" smtClean="0"/>
          </a:p>
          <a:p>
            <a:pPr marL="514350" indent="-514350">
              <a:buFont typeface="+mj-lt"/>
              <a:buAutoNum type="arabicPeriod"/>
            </a:pPr>
            <a:endParaRPr lang="en-US" sz="2000" b="1" dirty="0" smtClean="0"/>
          </a:p>
          <a:p>
            <a:pPr marL="514350" indent="-514350" algn="ctr">
              <a:buAutoNum type="arabicPeriod"/>
            </a:pPr>
            <a:endParaRPr lang="en-US" sz="3200" b="1" dirty="0" smtClean="0"/>
          </a:p>
          <a:p>
            <a:pPr algn="ctr"/>
            <a:endParaRPr lang="en-US" sz="3200" dirty="0" smtClean="0"/>
          </a:p>
          <a:p>
            <a:endParaRPr lang="en-US" sz="3200" dirty="0"/>
          </a:p>
        </p:txBody>
      </p:sp>
      <p:cxnSp>
        <p:nvCxnSpPr>
          <p:cNvPr id="9" name="Straight Connector 8"/>
          <p:cNvCxnSpPr/>
          <p:nvPr/>
        </p:nvCxnSpPr>
        <p:spPr>
          <a:xfrm>
            <a:off x="5868537" y="1555845"/>
            <a:ext cx="40943" cy="494049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80">
                                          <p:stCondLst>
                                            <p:cond delay="0"/>
                                          </p:stCondLst>
                                        </p:cTn>
                                        <p:tgtEl>
                                          <p:spTgt spid="6">
                                            <p:txEl>
                                              <p:pRg st="0" end="0"/>
                                            </p:txEl>
                                          </p:spTgt>
                                        </p:tgtEl>
                                      </p:cBhvr>
                                    </p:animEffect>
                                    <p:anim calcmode="lin" valueType="num">
                                      <p:cBhvr>
                                        <p:cTn id="26"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xEl>
                                              <p:pRg st="0" end="0"/>
                                            </p:txEl>
                                          </p:spTgt>
                                        </p:tgtEl>
                                      </p:cBhvr>
                                      <p:to x="100000" y="60000"/>
                                    </p:animScale>
                                    <p:animScale>
                                      <p:cBhvr>
                                        <p:cTn id="32" dur="166" decel="50000">
                                          <p:stCondLst>
                                            <p:cond delay="676"/>
                                          </p:stCondLst>
                                        </p:cTn>
                                        <p:tgtEl>
                                          <p:spTgt spid="6">
                                            <p:txEl>
                                              <p:pRg st="0" end="0"/>
                                            </p:txEl>
                                          </p:spTgt>
                                        </p:tgtEl>
                                      </p:cBhvr>
                                      <p:to x="100000" y="100000"/>
                                    </p:animScale>
                                    <p:animScale>
                                      <p:cBhvr>
                                        <p:cTn id="33" dur="26">
                                          <p:stCondLst>
                                            <p:cond delay="1312"/>
                                          </p:stCondLst>
                                        </p:cTn>
                                        <p:tgtEl>
                                          <p:spTgt spid="6">
                                            <p:txEl>
                                              <p:pRg st="0" end="0"/>
                                            </p:txEl>
                                          </p:spTgt>
                                        </p:tgtEl>
                                      </p:cBhvr>
                                      <p:to x="100000" y="80000"/>
                                    </p:animScale>
                                    <p:animScale>
                                      <p:cBhvr>
                                        <p:cTn id="34" dur="166" decel="50000">
                                          <p:stCondLst>
                                            <p:cond delay="1338"/>
                                          </p:stCondLst>
                                        </p:cTn>
                                        <p:tgtEl>
                                          <p:spTgt spid="6">
                                            <p:txEl>
                                              <p:pRg st="0" end="0"/>
                                            </p:txEl>
                                          </p:spTgt>
                                        </p:tgtEl>
                                      </p:cBhvr>
                                      <p:to x="100000" y="100000"/>
                                    </p:animScale>
                                    <p:animScale>
                                      <p:cBhvr>
                                        <p:cTn id="35" dur="26">
                                          <p:stCondLst>
                                            <p:cond delay="1642"/>
                                          </p:stCondLst>
                                        </p:cTn>
                                        <p:tgtEl>
                                          <p:spTgt spid="6">
                                            <p:txEl>
                                              <p:pRg st="0" end="0"/>
                                            </p:txEl>
                                          </p:spTgt>
                                        </p:tgtEl>
                                      </p:cBhvr>
                                      <p:to x="100000" y="90000"/>
                                    </p:animScale>
                                    <p:animScale>
                                      <p:cBhvr>
                                        <p:cTn id="36" dur="166" decel="50000">
                                          <p:stCondLst>
                                            <p:cond delay="1668"/>
                                          </p:stCondLst>
                                        </p:cTn>
                                        <p:tgtEl>
                                          <p:spTgt spid="6">
                                            <p:txEl>
                                              <p:pRg st="0" end="0"/>
                                            </p:txEl>
                                          </p:spTgt>
                                        </p:tgtEl>
                                      </p:cBhvr>
                                      <p:to x="100000" y="100000"/>
                                    </p:animScale>
                                    <p:animScale>
                                      <p:cBhvr>
                                        <p:cTn id="37" dur="26">
                                          <p:stCondLst>
                                            <p:cond delay="1808"/>
                                          </p:stCondLst>
                                        </p:cTn>
                                        <p:tgtEl>
                                          <p:spTgt spid="6">
                                            <p:txEl>
                                              <p:pRg st="0" end="0"/>
                                            </p:txEl>
                                          </p:spTgt>
                                        </p:tgtEl>
                                      </p:cBhvr>
                                      <p:to x="100000" y="95000"/>
                                    </p:animScale>
                                    <p:animScale>
                                      <p:cBhvr>
                                        <p:cTn id="38" dur="166" decel="50000">
                                          <p:stCondLst>
                                            <p:cond delay="1834"/>
                                          </p:stCondLst>
                                        </p:cTn>
                                        <p:tgtEl>
                                          <p:spTgt spid="6">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wipe(down)">
                                      <p:cBhvr>
                                        <p:cTn id="43" dur="580">
                                          <p:stCondLst>
                                            <p:cond delay="0"/>
                                          </p:stCondLst>
                                        </p:cTn>
                                        <p:tgtEl>
                                          <p:spTgt spid="7">
                                            <p:txEl>
                                              <p:pRg st="0" end="0"/>
                                            </p:txEl>
                                          </p:spTgt>
                                        </p:tgtEl>
                                      </p:cBhvr>
                                    </p:animEffect>
                                    <p:anim calcmode="lin" valueType="num">
                                      <p:cBhvr>
                                        <p:cTn id="44"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xEl>
                                              <p:pRg st="0" end="0"/>
                                            </p:txEl>
                                          </p:spTgt>
                                        </p:tgtEl>
                                      </p:cBhvr>
                                      <p:to x="100000" y="60000"/>
                                    </p:animScale>
                                    <p:animScale>
                                      <p:cBhvr>
                                        <p:cTn id="50" dur="166" decel="50000">
                                          <p:stCondLst>
                                            <p:cond delay="676"/>
                                          </p:stCondLst>
                                        </p:cTn>
                                        <p:tgtEl>
                                          <p:spTgt spid="7">
                                            <p:txEl>
                                              <p:pRg st="0" end="0"/>
                                            </p:txEl>
                                          </p:spTgt>
                                        </p:tgtEl>
                                      </p:cBhvr>
                                      <p:to x="100000" y="100000"/>
                                    </p:animScale>
                                    <p:animScale>
                                      <p:cBhvr>
                                        <p:cTn id="51" dur="26">
                                          <p:stCondLst>
                                            <p:cond delay="1312"/>
                                          </p:stCondLst>
                                        </p:cTn>
                                        <p:tgtEl>
                                          <p:spTgt spid="7">
                                            <p:txEl>
                                              <p:pRg st="0" end="0"/>
                                            </p:txEl>
                                          </p:spTgt>
                                        </p:tgtEl>
                                      </p:cBhvr>
                                      <p:to x="100000" y="80000"/>
                                    </p:animScale>
                                    <p:animScale>
                                      <p:cBhvr>
                                        <p:cTn id="52" dur="166" decel="50000">
                                          <p:stCondLst>
                                            <p:cond delay="1338"/>
                                          </p:stCondLst>
                                        </p:cTn>
                                        <p:tgtEl>
                                          <p:spTgt spid="7">
                                            <p:txEl>
                                              <p:pRg st="0" end="0"/>
                                            </p:txEl>
                                          </p:spTgt>
                                        </p:tgtEl>
                                      </p:cBhvr>
                                      <p:to x="100000" y="100000"/>
                                    </p:animScale>
                                    <p:animScale>
                                      <p:cBhvr>
                                        <p:cTn id="53" dur="26">
                                          <p:stCondLst>
                                            <p:cond delay="1642"/>
                                          </p:stCondLst>
                                        </p:cTn>
                                        <p:tgtEl>
                                          <p:spTgt spid="7">
                                            <p:txEl>
                                              <p:pRg st="0" end="0"/>
                                            </p:txEl>
                                          </p:spTgt>
                                        </p:tgtEl>
                                      </p:cBhvr>
                                      <p:to x="100000" y="90000"/>
                                    </p:animScale>
                                    <p:animScale>
                                      <p:cBhvr>
                                        <p:cTn id="54" dur="166" decel="50000">
                                          <p:stCondLst>
                                            <p:cond delay="1668"/>
                                          </p:stCondLst>
                                        </p:cTn>
                                        <p:tgtEl>
                                          <p:spTgt spid="7">
                                            <p:txEl>
                                              <p:pRg st="0" end="0"/>
                                            </p:txEl>
                                          </p:spTgt>
                                        </p:tgtEl>
                                      </p:cBhvr>
                                      <p:to x="100000" y="100000"/>
                                    </p:animScale>
                                    <p:animScale>
                                      <p:cBhvr>
                                        <p:cTn id="55" dur="26">
                                          <p:stCondLst>
                                            <p:cond delay="1808"/>
                                          </p:stCondLst>
                                        </p:cTn>
                                        <p:tgtEl>
                                          <p:spTgt spid="7">
                                            <p:txEl>
                                              <p:pRg st="0" end="0"/>
                                            </p:txEl>
                                          </p:spTgt>
                                        </p:tgtEl>
                                      </p:cBhvr>
                                      <p:to x="100000" y="95000"/>
                                    </p:animScale>
                                    <p:animScale>
                                      <p:cBhvr>
                                        <p:cTn id="56" dur="166" decel="50000">
                                          <p:stCondLst>
                                            <p:cond delay="1834"/>
                                          </p:stCondLst>
                                        </p:cTn>
                                        <p:tgtEl>
                                          <p:spTgt spid="7">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1000"/>
                                        <p:tgtEl>
                                          <p:spTgt spid="6">
                                            <p:txEl>
                                              <p:pRg st="2" end="2"/>
                                            </p:txEl>
                                          </p:spTgt>
                                        </p:tgtEl>
                                      </p:cBhvr>
                                    </p:animEffect>
                                    <p:anim calcmode="lin" valueType="num">
                                      <p:cBhvr>
                                        <p:cTn id="6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xEl>
                                              <p:pRg st="4" end="4"/>
                                            </p:txEl>
                                          </p:spTgt>
                                        </p:tgtEl>
                                        <p:attrNameLst>
                                          <p:attrName>style.visibility</p:attrName>
                                        </p:attrNameLst>
                                      </p:cBhvr>
                                      <p:to>
                                        <p:strVal val="visible"/>
                                      </p:to>
                                    </p:set>
                                    <p:animEffect transition="in" filter="fade">
                                      <p:cBhvr>
                                        <p:cTn id="66" dur="1000"/>
                                        <p:tgtEl>
                                          <p:spTgt spid="6">
                                            <p:txEl>
                                              <p:pRg st="4" end="4"/>
                                            </p:txEl>
                                          </p:spTgt>
                                        </p:tgtEl>
                                      </p:cBhvr>
                                    </p:animEffect>
                                    <p:anim calcmode="lin" valueType="num">
                                      <p:cBhvr>
                                        <p:cTn id="6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4" end="4"/>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6">
                                            <p:txEl>
                                              <p:pRg st="6" end="6"/>
                                            </p:txEl>
                                          </p:spTgt>
                                        </p:tgtEl>
                                        <p:attrNameLst>
                                          <p:attrName>style.visibility</p:attrName>
                                        </p:attrNameLst>
                                      </p:cBhvr>
                                      <p:to>
                                        <p:strVal val="visible"/>
                                      </p:to>
                                    </p:set>
                                    <p:animEffect transition="in" filter="fade">
                                      <p:cBhvr>
                                        <p:cTn id="71" dur="1000"/>
                                        <p:tgtEl>
                                          <p:spTgt spid="6">
                                            <p:txEl>
                                              <p:pRg st="6" end="6"/>
                                            </p:txEl>
                                          </p:spTgt>
                                        </p:tgtEl>
                                      </p:cBhvr>
                                    </p:animEffect>
                                    <p:anim calcmode="lin" valueType="num">
                                      <p:cBhvr>
                                        <p:cTn id="7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Effect transition="in" filter="fade">
                                      <p:cBhvr>
                                        <p:cTn id="76" dur="1000"/>
                                        <p:tgtEl>
                                          <p:spTgt spid="6">
                                            <p:txEl>
                                              <p:pRg st="8" end="8"/>
                                            </p:txEl>
                                          </p:spTgt>
                                        </p:tgtEl>
                                      </p:cBhvr>
                                    </p:animEffect>
                                    <p:anim calcmode="lin" valueType="num">
                                      <p:cBhvr>
                                        <p:cTn id="7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78" dur="1000" fill="hold"/>
                                        <p:tgtEl>
                                          <p:spTgt spid="6">
                                            <p:txEl>
                                              <p:pRg st="8" end="8"/>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animEffect transition="in" filter="fade">
                                      <p:cBhvr>
                                        <p:cTn id="81" dur="1000"/>
                                        <p:tgtEl>
                                          <p:spTgt spid="6">
                                            <p:txEl>
                                              <p:pRg st="10" end="10"/>
                                            </p:txEl>
                                          </p:spTgt>
                                        </p:tgtEl>
                                      </p:cBhvr>
                                    </p:animEffect>
                                    <p:anim calcmode="lin" valueType="num">
                                      <p:cBhvr>
                                        <p:cTn id="8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83"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7">
                                            <p:txEl>
                                              <p:pRg st="2" end="2"/>
                                            </p:txEl>
                                          </p:spTgt>
                                        </p:tgtEl>
                                        <p:attrNameLst>
                                          <p:attrName>style.visibility</p:attrName>
                                        </p:attrNameLst>
                                      </p:cBhvr>
                                      <p:to>
                                        <p:strVal val="visible"/>
                                      </p:to>
                                    </p:set>
                                    <p:animEffect transition="in" filter="fade">
                                      <p:cBhvr>
                                        <p:cTn id="88" dur="1000"/>
                                        <p:tgtEl>
                                          <p:spTgt spid="7">
                                            <p:txEl>
                                              <p:pRg st="2" end="2"/>
                                            </p:txEl>
                                          </p:spTgt>
                                        </p:tgtEl>
                                      </p:cBhvr>
                                    </p:animEffect>
                                    <p:anim calcmode="lin" valueType="num">
                                      <p:cBhvr>
                                        <p:cTn id="8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7">
                                            <p:txEl>
                                              <p:pRg st="5" end="5"/>
                                            </p:txEl>
                                          </p:spTgt>
                                        </p:tgtEl>
                                        <p:attrNameLst>
                                          <p:attrName>style.visibility</p:attrName>
                                        </p:attrNameLst>
                                      </p:cBhvr>
                                      <p:to>
                                        <p:strVal val="visible"/>
                                      </p:to>
                                    </p:set>
                                    <p:animEffect transition="in" filter="fade">
                                      <p:cBhvr>
                                        <p:cTn id="93" dur="1000"/>
                                        <p:tgtEl>
                                          <p:spTgt spid="7">
                                            <p:txEl>
                                              <p:pRg st="5" end="5"/>
                                            </p:txEl>
                                          </p:spTgt>
                                        </p:tgtEl>
                                      </p:cBhvr>
                                    </p:animEffect>
                                    <p:anim calcmode="lin" valueType="num">
                                      <p:cBhvr>
                                        <p:cTn id="9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7">
                                            <p:txEl>
                                              <p:pRg st="8" end="8"/>
                                            </p:txEl>
                                          </p:spTgt>
                                        </p:tgtEl>
                                        <p:attrNameLst>
                                          <p:attrName>style.visibility</p:attrName>
                                        </p:attrNameLst>
                                      </p:cBhvr>
                                      <p:to>
                                        <p:strVal val="visible"/>
                                      </p:to>
                                    </p:set>
                                    <p:animEffect transition="in" filter="fade">
                                      <p:cBhvr>
                                        <p:cTn id="98" dur="1000"/>
                                        <p:tgtEl>
                                          <p:spTgt spid="7">
                                            <p:txEl>
                                              <p:pRg st="8" end="8"/>
                                            </p:txEl>
                                          </p:spTgt>
                                        </p:tgtEl>
                                      </p:cBhvr>
                                    </p:animEffect>
                                    <p:anim calcmode="lin" valueType="num">
                                      <p:cBhvr>
                                        <p:cTn id="9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7">
                                            <p:txEl>
                                              <p:pRg st="11" end="11"/>
                                            </p:txEl>
                                          </p:spTgt>
                                        </p:tgtEl>
                                        <p:attrNameLst>
                                          <p:attrName>style.visibility</p:attrName>
                                        </p:attrNameLst>
                                      </p:cBhvr>
                                      <p:to>
                                        <p:strVal val="visible"/>
                                      </p:to>
                                    </p:set>
                                    <p:animEffect transition="in" filter="fade">
                                      <p:cBhvr>
                                        <p:cTn id="103" dur="1000"/>
                                        <p:tgtEl>
                                          <p:spTgt spid="7">
                                            <p:txEl>
                                              <p:pRg st="11" end="11"/>
                                            </p:txEl>
                                          </p:spTgt>
                                        </p:tgtEl>
                                      </p:cBhvr>
                                    </p:animEffect>
                                    <p:anim calcmode="lin" valueType="num">
                                      <p:cBhvr>
                                        <p:cTn id="10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10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7">
                                            <p:txEl>
                                              <p:pRg st="13" end="13"/>
                                            </p:txEl>
                                          </p:spTgt>
                                        </p:tgtEl>
                                        <p:attrNameLst>
                                          <p:attrName>style.visibility</p:attrName>
                                        </p:attrNameLst>
                                      </p:cBhvr>
                                      <p:to>
                                        <p:strVal val="visible"/>
                                      </p:to>
                                    </p:set>
                                    <p:animEffect transition="in" filter="fade">
                                      <p:cBhvr>
                                        <p:cTn id="108" dur="1000"/>
                                        <p:tgtEl>
                                          <p:spTgt spid="7">
                                            <p:txEl>
                                              <p:pRg st="13" end="13"/>
                                            </p:txEl>
                                          </p:spTgt>
                                        </p:tgtEl>
                                      </p:cBhvr>
                                    </p:animEffect>
                                    <p:anim calcmode="lin" valueType="num">
                                      <p:cBhvr>
                                        <p:cTn id="10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1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defRPr/>
            </a:pPr>
            <a:r>
              <a:rPr lang="en-US" sz="6000" b="1" dirty="0" smtClean="0">
                <a:solidFill>
                  <a:srgbClr val="D02D00"/>
                </a:solidFill>
                <a:effectLst>
                  <a:outerShdw blurRad="38100" dist="38100" dir="2700000" algn="tl">
                    <a:srgbClr val="000000">
                      <a:alpha val="43137"/>
                    </a:srgbClr>
                  </a:outerShdw>
                </a:effectLst>
              </a:rPr>
              <a:t>Blockchain -</a:t>
            </a:r>
            <a:endParaRPr lang="en-US" sz="6000" dirty="0">
              <a:solidFill>
                <a:srgbClr val="D02D00"/>
              </a:solidFill>
            </a:endParaRPr>
          </a:p>
        </p:txBody>
      </p:sp>
      <p:sp>
        <p:nvSpPr>
          <p:cNvPr id="3" name="TextBox 2"/>
          <p:cNvSpPr txBox="1"/>
          <p:nvPr/>
        </p:nvSpPr>
        <p:spPr>
          <a:xfrm>
            <a:off x="653142" y="1584762"/>
            <a:ext cx="5693067" cy="5170646"/>
          </a:xfrm>
          <a:prstGeom prst="rect">
            <a:avLst/>
          </a:prstGeom>
          <a:noFill/>
        </p:spPr>
        <p:txBody>
          <a:bodyPr wrap="square" rtlCol="0">
            <a:spAutoFit/>
          </a:bodyPr>
          <a:lstStyle/>
          <a:p>
            <a:pPr marL="457200" lvl="0" indent="-374650">
              <a:spcBef>
                <a:spcPts val="800"/>
              </a:spcBef>
              <a:buClr>
                <a:schemeClr val="dk1"/>
              </a:buClr>
              <a:buSzPts val="2300"/>
              <a:buFont typeface="Wingdings" pitchFamily="2" charset="2"/>
              <a:buChar char="v"/>
            </a:pPr>
            <a:endParaRPr lang="en-US" sz="2400" dirty="0" smtClean="0">
              <a:solidFill>
                <a:schemeClr val="dk1"/>
              </a:solidFill>
            </a:endParaRPr>
          </a:p>
          <a:p>
            <a:pPr>
              <a:buFont typeface="Wingdings" pitchFamily="2" charset="2"/>
              <a:buChar char="v"/>
            </a:pPr>
            <a:r>
              <a:rPr lang="en-US" sz="2400" dirty="0" smtClean="0"/>
              <a:t>Blockchain is a distributed database solution which maintains a constantly updating list of data records, where the incoming data is confirmed and acknowledged by every nodes that are participating in it.</a:t>
            </a:r>
          </a:p>
          <a:p>
            <a:pPr>
              <a:buFont typeface="Wingdings" pitchFamily="2" charset="2"/>
              <a:buChar char="v"/>
            </a:pPr>
            <a:endParaRPr lang="en-US" sz="2400" dirty="0" smtClean="0">
              <a:ea typeface="Arial Unicode MS" pitchFamily="34" charset="-128"/>
              <a:cs typeface="Arial Unicode MS" pitchFamily="34" charset="-128"/>
            </a:endParaRPr>
          </a:p>
          <a:p>
            <a:pPr lvl="0">
              <a:buFont typeface="Wingdings" pitchFamily="2" charset="2"/>
              <a:buChar char="v"/>
            </a:pPr>
            <a:r>
              <a:rPr lang="en-US" sz="2400" dirty="0" smtClean="0">
                <a:solidFill>
                  <a:srgbClr val="000000"/>
                </a:solidFill>
              </a:rPr>
              <a:t>Offering the biggest generation piece chain stage on the planet, Blockchain is utilizing new innovation to manufacture a drastically better monetary framework.</a:t>
            </a:r>
          </a:p>
          <a:p>
            <a:endParaRPr lang="en-US" sz="2400" dirty="0" smtClean="0">
              <a:ea typeface="Arial Unicode MS" pitchFamily="34" charset="-128"/>
              <a:cs typeface="Arial Unicode MS" pitchFamily="34" charset="-128"/>
            </a:endParaRPr>
          </a:p>
          <a:p>
            <a:endParaRPr lang="en-US" dirty="0"/>
          </a:p>
        </p:txBody>
      </p:sp>
      <p:pic>
        <p:nvPicPr>
          <p:cNvPr id="4" name="Shape 262"/>
          <p:cNvPicPr preferRelativeResize="0"/>
          <p:nvPr/>
        </p:nvPicPr>
        <p:blipFill>
          <a:blip r:embed="rId2" cstate="print">
            <a:alphaModFix/>
          </a:blip>
          <a:stretch>
            <a:fillRect/>
          </a:stretch>
        </p:blipFill>
        <p:spPr>
          <a:xfrm>
            <a:off x="6631771" y="1323475"/>
            <a:ext cx="4832347" cy="4586006"/>
          </a:xfrm>
          <a:prstGeom prst="rect">
            <a:avLst/>
          </a:prstGeom>
          <a:noFill/>
          <a:ln>
            <a:noFill/>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090748" y="400594"/>
            <a:ext cx="9875520" cy="1356360"/>
          </a:xfrm>
          <a:prstGeom prst="rect">
            <a:avLst/>
          </a:prstGeom>
        </p:spPr>
        <p:txBody>
          <a:bodyP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6000" b="1" dirty="0" smtClean="0">
                <a:solidFill>
                  <a:srgbClr val="7030A0"/>
                </a:solidFill>
                <a:effectLst>
                  <a:outerShdw blurRad="38100" dist="38100" dir="2700000" algn="tl">
                    <a:srgbClr val="000000">
                      <a:alpha val="43137"/>
                    </a:srgbClr>
                  </a:outerShdw>
                </a:effectLst>
                <a:latin typeface="+mj-lt"/>
                <a:ea typeface="+mj-ea"/>
                <a:cs typeface="+mj-cs"/>
              </a:rPr>
              <a:t>Chatbot -</a:t>
            </a:r>
            <a:endParaRPr kumimoji="0" lang="en-US" sz="6000" b="0" i="0" u="none" strike="noStrike" kern="1200" cap="none" spc="0" normalizeH="0" baseline="0" noProof="0" dirty="0">
              <a:ln>
                <a:noFill/>
              </a:ln>
              <a:solidFill>
                <a:srgbClr val="7030A0"/>
              </a:solidFill>
              <a:effectLst/>
              <a:uLnTx/>
              <a:uFillTx/>
              <a:latin typeface="+mj-lt"/>
              <a:ea typeface="+mj-ea"/>
              <a:cs typeface="+mj-cs"/>
            </a:endParaRPr>
          </a:p>
        </p:txBody>
      </p:sp>
      <p:sp>
        <p:nvSpPr>
          <p:cNvPr id="3" name="TextBox 2"/>
          <p:cNvSpPr txBox="1"/>
          <p:nvPr/>
        </p:nvSpPr>
        <p:spPr>
          <a:xfrm>
            <a:off x="653142" y="1584762"/>
            <a:ext cx="10724606" cy="3057247"/>
          </a:xfrm>
          <a:prstGeom prst="rect">
            <a:avLst/>
          </a:prstGeom>
          <a:noFill/>
        </p:spPr>
        <p:txBody>
          <a:bodyPr wrap="square" rtlCol="0">
            <a:spAutoFit/>
          </a:bodyPr>
          <a:lstStyle/>
          <a:p>
            <a:pPr marL="457200" lvl="0" indent="-374650">
              <a:spcBef>
                <a:spcPts val="800"/>
              </a:spcBef>
              <a:buClr>
                <a:schemeClr val="dk1"/>
              </a:buClr>
              <a:buSzPts val="2300"/>
              <a:buFont typeface="Wingdings" pitchFamily="2" charset="2"/>
              <a:buChar char="v"/>
            </a:pPr>
            <a:endParaRPr lang="en-US" sz="2400" dirty="0" smtClean="0">
              <a:solidFill>
                <a:schemeClr val="dk1"/>
              </a:solidFill>
            </a:endParaRPr>
          </a:p>
          <a:p>
            <a:pPr marL="457200" lvl="0" indent="-374650">
              <a:spcBef>
                <a:spcPts val="800"/>
              </a:spcBef>
              <a:buClr>
                <a:schemeClr val="dk1"/>
              </a:buClr>
              <a:buSzPts val="2300"/>
              <a:buFont typeface="Wingdings" pitchFamily="2" charset="2"/>
              <a:buChar char="v"/>
            </a:pPr>
            <a:r>
              <a:rPr lang="en-US" sz="2400" dirty="0" smtClean="0">
                <a:solidFill>
                  <a:schemeClr val="dk1"/>
                </a:solidFill>
              </a:rPr>
              <a:t>Computer Program which simulates human conversation or chat using Artificial Conversation. </a:t>
            </a:r>
          </a:p>
          <a:p>
            <a:pPr>
              <a:buFont typeface="Wingdings" pitchFamily="2" charset="2"/>
              <a:buChar char="v"/>
            </a:pPr>
            <a:endParaRPr lang="en-US" sz="2400" dirty="0" smtClean="0">
              <a:ea typeface="Arial Unicode MS" pitchFamily="34" charset="-128"/>
              <a:cs typeface="Arial Unicode MS" pitchFamily="34" charset="-128"/>
            </a:endParaRPr>
          </a:p>
          <a:p>
            <a:pPr>
              <a:buFont typeface="Wingdings" pitchFamily="2" charset="2"/>
              <a:buChar char="v"/>
            </a:pPr>
            <a:r>
              <a:rPr lang="en-US" sz="2400" dirty="0" smtClean="0">
                <a:ea typeface="Arial Unicode MS" pitchFamily="34" charset="-128"/>
                <a:cs typeface="Arial Unicode MS" pitchFamily="34" charset="-128"/>
              </a:rPr>
              <a:t>    Our </a:t>
            </a:r>
            <a:r>
              <a:rPr lang="en-US" sz="2400" dirty="0" smtClean="0"/>
              <a:t>chatbot will help financial service providers acquire &amp; retain customers thanks to  AI-powered conversations</a:t>
            </a:r>
            <a:r>
              <a:rPr lang="en-US" sz="2400" dirty="0" smtClean="0">
                <a:ea typeface="Arial Unicode MS" pitchFamily="34" charset="-128"/>
                <a:cs typeface="Arial Unicode MS" pitchFamily="34" charset="-128"/>
              </a:rPr>
              <a:t>.</a:t>
            </a:r>
          </a:p>
          <a:p>
            <a:pPr>
              <a:buFont typeface="Wingdings" pitchFamily="2" charset="2"/>
              <a:buChar char="Ø"/>
            </a:pPr>
            <a:endParaRPr lang="en-US" sz="2400" dirty="0" smtClean="0">
              <a:ea typeface="Arial Unicode MS" pitchFamily="34" charset="-128"/>
              <a:cs typeface="Arial Unicode MS" pitchFamily="34" charset="-128"/>
            </a:endParaRPr>
          </a:p>
          <a:p>
            <a:endParaRPr lang="en-US" dirty="0"/>
          </a:p>
        </p:txBody>
      </p:sp>
      <p:pic>
        <p:nvPicPr>
          <p:cNvPr id="4" name="Shape 255"/>
          <p:cNvPicPr preferRelativeResize="0"/>
          <p:nvPr/>
        </p:nvPicPr>
        <p:blipFill>
          <a:blip r:embed="rId2" cstate="print">
            <a:alphaModFix/>
          </a:blip>
          <a:stretch>
            <a:fillRect/>
          </a:stretch>
        </p:blipFill>
        <p:spPr>
          <a:xfrm>
            <a:off x="6047096" y="3597601"/>
            <a:ext cx="4382850" cy="2792375"/>
          </a:xfrm>
          <a:prstGeom prst="rect">
            <a:avLst/>
          </a:prstGeom>
          <a:noFill/>
          <a:ln>
            <a:noFill/>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9999"/>
                </a:solidFill>
                <a:effectLst>
                  <a:outerShdw blurRad="38100" dist="38100" dir="2700000" algn="tl">
                    <a:srgbClr val="000000">
                      <a:alpha val="43137"/>
                    </a:srgbClr>
                  </a:outerShdw>
                </a:effectLst>
              </a:rPr>
              <a:t>Breakdown - </a:t>
            </a:r>
            <a:endParaRPr lang="en-US" sz="6000" dirty="0">
              <a:solidFill>
                <a:srgbClr val="009999"/>
              </a:solidFill>
            </a:endParaRPr>
          </a:p>
        </p:txBody>
      </p:sp>
      <p:sp>
        <p:nvSpPr>
          <p:cNvPr id="6" name="Pentagon 5"/>
          <p:cNvSpPr/>
          <p:nvPr/>
        </p:nvSpPr>
        <p:spPr>
          <a:xfrm>
            <a:off x="941696" y="1924334"/>
            <a:ext cx="2088107" cy="655093"/>
          </a:xfrm>
          <a:prstGeom prst="homePlate">
            <a:avLst/>
          </a:prstGeom>
          <a:solidFill>
            <a:srgbClr val="D02D00"/>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JANUARY</a:t>
            </a:r>
            <a:endParaRPr lang="en-US" sz="2800" dirty="0"/>
          </a:p>
        </p:txBody>
      </p:sp>
      <p:sp>
        <p:nvSpPr>
          <p:cNvPr id="11" name="Pentagon 10"/>
          <p:cNvSpPr/>
          <p:nvPr/>
        </p:nvSpPr>
        <p:spPr>
          <a:xfrm>
            <a:off x="943971" y="2786418"/>
            <a:ext cx="2088107" cy="655093"/>
          </a:xfrm>
          <a:prstGeom prst="homePlate">
            <a:avLst/>
          </a:prstGeom>
          <a:solidFill>
            <a:srgbClr val="FFC000"/>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FEBRUARY</a:t>
            </a:r>
            <a:endParaRPr lang="en-US" sz="2800" dirty="0"/>
          </a:p>
        </p:txBody>
      </p:sp>
      <p:sp>
        <p:nvSpPr>
          <p:cNvPr id="12" name="Pentagon 11"/>
          <p:cNvSpPr/>
          <p:nvPr/>
        </p:nvSpPr>
        <p:spPr>
          <a:xfrm>
            <a:off x="971266" y="3646227"/>
            <a:ext cx="2088107" cy="655093"/>
          </a:xfrm>
          <a:prstGeom prst="homePlate">
            <a:avLst/>
          </a:prstGeom>
          <a:solidFill>
            <a:srgbClr val="00B050"/>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MARCH</a:t>
            </a:r>
            <a:endParaRPr lang="en-US" sz="2800" dirty="0"/>
          </a:p>
        </p:txBody>
      </p:sp>
      <p:sp>
        <p:nvSpPr>
          <p:cNvPr id="13" name="Pentagon 12"/>
          <p:cNvSpPr/>
          <p:nvPr/>
        </p:nvSpPr>
        <p:spPr>
          <a:xfrm>
            <a:off x="971266" y="4546978"/>
            <a:ext cx="2088107" cy="655093"/>
          </a:xfrm>
          <a:prstGeom prst="homePlate">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APRIL</a:t>
            </a:r>
            <a:endParaRPr lang="en-US" sz="2800" dirty="0"/>
          </a:p>
        </p:txBody>
      </p:sp>
      <p:sp>
        <p:nvSpPr>
          <p:cNvPr id="14" name="Pentagon 13"/>
          <p:cNvSpPr/>
          <p:nvPr/>
        </p:nvSpPr>
        <p:spPr>
          <a:xfrm>
            <a:off x="943970" y="5461378"/>
            <a:ext cx="2088107" cy="655093"/>
          </a:xfrm>
          <a:prstGeom prst="homePlate">
            <a:avLst/>
          </a:prstGeom>
          <a:solidFill>
            <a:srgbClr val="7030A0"/>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MAY</a:t>
            </a:r>
            <a:endParaRPr lang="en-US" sz="2800" dirty="0"/>
          </a:p>
        </p:txBody>
      </p:sp>
      <p:sp>
        <p:nvSpPr>
          <p:cNvPr id="15" name="Chevron 14"/>
          <p:cNvSpPr/>
          <p:nvPr/>
        </p:nvSpPr>
        <p:spPr>
          <a:xfrm>
            <a:off x="2920621" y="1897039"/>
            <a:ext cx="8134066" cy="668740"/>
          </a:xfrm>
          <a:prstGeom prst="chevron">
            <a:avLst/>
          </a:prstGeom>
          <a:solidFill>
            <a:srgbClr val="D02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Researched about chatbot, blockchain and its application.</a:t>
            </a:r>
            <a:endParaRPr lang="en-US" sz="2400" dirty="0">
              <a:solidFill>
                <a:schemeClr val="bg1"/>
              </a:solidFill>
            </a:endParaRPr>
          </a:p>
        </p:txBody>
      </p:sp>
      <p:sp>
        <p:nvSpPr>
          <p:cNvPr id="17" name="Chevron 16"/>
          <p:cNvSpPr/>
          <p:nvPr/>
        </p:nvSpPr>
        <p:spPr>
          <a:xfrm>
            <a:off x="2936544" y="2786418"/>
            <a:ext cx="8134066" cy="668740"/>
          </a:xfrm>
          <a:prstGeom prst="chevron">
            <a:avLst/>
          </a:prstGeom>
          <a:solidFill>
            <a:srgbClr val="FAB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Requirement Gathering.</a:t>
            </a:r>
            <a:endParaRPr lang="en-US" sz="2400" dirty="0">
              <a:solidFill>
                <a:schemeClr val="bg1"/>
              </a:solidFill>
            </a:endParaRPr>
          </a:p>
        </p:txBody>
      </p:sp>
      <p:sp>
        <p:nvSpPr>
          <p:cNvPr id="18" name="Chevron 17"/>
          <p:cNvSpPr/>
          <p:nvPr/>
        </p:nvSpPr>
        <p:spPr>
          <a:xfrm>
            <a:off x="2966114" y="3634854"/>
            <a:ext cx="8134066" cy="66874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Front end development.</a:t>
            </a:r>
            <a:endParaRPr lang="en-US" sz="2400" dirty="0">
              <a:solidFill>
                <a:schemeClr val="bg1"/>
              </a:solidFill>
            </a:endParaRPr>
          </a:p>
        </p:txBody>
      </p:sp>
      <p:sp>
        <p:nvSpPr>
          <p:cNvPr id="19" name="Chevron 18"/>
          <p:cNvSpPr/>
          <p:nvPr/>
        </p:nvSpPr>
        <p:spPr>
          <a:xfrm>
            <a:off x="2952466" y="4535606"/>
            <a:ext cx="8134066" cy="668740"/>
          </a:xfrm>
          <a:prstGeom prst="chevron">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Implementation of Chatbot using Java and AIML.</a:t>
            </a:r>
            <a:endParaRPr lang="en-US" sz="2400" dirty="0">
              <a:solidFill>
                <a:schemeClr val="bg1"/>
              </a:solidFill>
            </a:endParaRPr>
          </a:p>
        </p:txBody>
      </p:sp>
      <p:sp>
        <p:nvSpPr>
          <p:cNvPr id="20" name="Chevron 19"/>
          <p:cNvSpPr/>
          <p:nvPr/>
        </p:nvSpPr>
        <p:spPr>
          <a:xfrm>
            <a:off x="2966114" y="5436358"/>
            <a:ext cx="8134066" cy="668740"/>
          </a:xfrm>
          <a:prstGeom prst="chevr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Merging of Project.</a:t>
            </a:r>
            <a:endParaRPr lang="en-US" sz="2400" dirty="0">
              <a:solidFill>
                <a:schemeClr val="bg1"/>
              </a:soli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dissolv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randombar(horizont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dissolv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randombar(horizontal)">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1" grpId="0" animBg="1"/>
      <p:bldP spid="12" grpId="0" animBg="1"/>
      <p:bldP spid="13" grpId="0" animBg="1"/>
      <p:bldP spid="14" grpId="0" animBg="1"/>
      <p:bldP spid="15"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BE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0109"/>
            <a:ext cx="9875520" cy="1745673"/>
          </a:xfrm>
        </p:spPr>
        <p:txBody>
          <a:bodyPr>
            <a:normAutofit/>
          </a:bodyPr>
          <a:lstStyle/>
          <a:p>
            <a:r>
              <a:rPr lang="en-US" sz="6000" b="1" dirty="0" smtClean="0">
                <a:solidFill>
                  <a:srgbClr val="FFCC00"/>
                </a:solidFill>
                <a:effectLst>
                  <a:outerShdw blurRad="38100" dist="38100" dir="2700000" algn="tl">
                    <a:srgbClr val="000000">
                      <a:alpha val="43137"/>
                    </a:srgbClr>
                  </a:outerShdw>
                </a:effectLst>
              </a:rPr>
              <a:t>User Stories -</a:t>
            </a:r>
            <a:endParaRPr lang="en-US" sz="6000" dirty="0"/>
          </a:p>
        </p:txBody>
      </p:sp>
      <p:pic>
        <p:nvPicPr>
          <p:cNvPr id="1026" name="Picture 2"/>
          <p:cNvPicPr>
            <a:picLocks noChangeAspect="1" noChangeArrowheads="1"/>
          </p:cNvPicPr>
          <p:nvPr/>
        </p:nvPicPr>
        <p:blipFill>
          <a:blip r:embed="rId2" cstate="print"/>
          <a:srcRect/>
          <a:stretch>
            <a:fillRect/>
          </a:stretch>
        </p:blipFill>
        <p:spPr bwMode="auto">
          <a:xfrm>
            <a:off x="1351129" y="1260764"/>
            <a:ext cx="9348716" cy="4627418"/>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blinds(horizontal)">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1262</TotalTime>
  <Words>361</Words>
  <Application>Microsoft Office PowerPoint</Application>
  <PresentationFormat>Custom</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Basis</vt:lpstr>
      <vt:lpstr>Computer  Science   Project I – CS691   FinAssist -  a revolutionary step</vt:lpstr>
      <vt:lpstr>Introduction -</vt:lpstr>
      <vt:lpstr>Slide 3</vt:lpstr>
      <vt:lpstr>Requirements -  </vt:lpstr>
      <vt:lpstr>Slide 5</vt:lpstr>
      <vt:lpstr>Blockchain -</vt:lpstr>
      <vt:lpstr>Slide 7</vt:lpstr>
      <vt:lpstr>Breakdown - </vt:lpstr>
      <vt:lpstr>User Stories -</vt:lpstr>
      <vt:lpstr>Diagrams -</vt:lpstr>
      <vt:lpstr>Chatbot Implementation - </vt:lpstr>
      <vt:lpstr>AIML Natural Language Processing - </vt:lpstr>
      <vt:lpstr>Frontend Implementation - </vt:lpstr>
      <vt:lpstr>Future Plan -</vt:lpstr>
      <vt:lpstr>Slide 15</vt:lpstr>
    </vt:vector>
  </TitlesOfParts>
  <Company>Pace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Sayali’s Slides</dc:title>
  <dc:creator>chandni</dc:creator>
  <cp:lastModifiedBy>Sayali</cp:lastModifiedBy>
  <cp:revision>46</cp:revision>
  <dcterms:created xsi:type="dcterms:W3CDTF">2018-05-06T22:39:07Z</dcterms:created>
  <dcterms:modified xsi:type="dcterms:W3CDTF">2018-05-08T23:30:30Z</dcterms:modified>
</cp:coreProperties>
</file>