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4AA62-AD2C-417B-91CC-B8B49FA111DF}" v="806" dt="2020-05-24T15:45:30.955"/>
    <p1510:client id="{D7B4D332-C2EB-49A9-8650-F11971D926BC}" v="4033" dt="2020-05-24T18:22:29.620"/>
    <p1510:client id="{EA246123-14B2-4286-9736-59D6423DCD60}" v="4381" dt="2020-05-24T17:41:35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asonic.net/cns/invc/os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 descr="The LeanMan - Kanban Simulation">
            <a:extLst>
              <a:ext uri="{FF2B5EF4-FFF2-40B4-BE49-F238E27FC236}">
                <a16:creationId xmlns:a16="http://schemas.microsoft.com/office/drawing/2014/main" id="{AEC02A90-68DE-4A6A-B8D0-0C90677D2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04" y="1505579"/>
            <a:ext cx="5971121" cy="527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EE8EAB0-A004-4562-BCDE-61259D3F7B0B}"/>
              </a:ext>
            </a:extLst>
          </p:cNvPr>
          <p:cNvSpPr/>
          <p:nvPr/>
        </p:nvSpPr>
        <p:spPr>
          <a:xfrm>
            <a:off x="1" y="564024"/>
            <a:ext cx="5853227" cy="8369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Realtime </a:t>
            </a:r>
            <a:r>
              <a:rPr lang="en-US" dirty="0" err="1"/>
              <a:t>oos</a:t>
            </a:r>
            <a:endParaRPr lang="en-US" dirty="0"/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42AEB-5A89-401F-90C1-38D80264A834}"/>
              </a:ext>
            </a:extLst>
          </p:cNvPr>
          <p:cNvSpPr/>
          <p:nvPr/>
        </p:nvSpPr>
        <p:spPr>
          <a:xfrm>
            <a:off x="0" y="3958813"/>
            <a:ext cx="5853228" cy="2982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Automatic Detection and Notification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 Out-of-Stock Detection System has a high level of detection accuracy thanks to Panasonic's original image recognition technology. If an item is out of stock, the staff will automatically be notified, together with the shelf position.</a:t>
            </a:r>
          </a:p>
          <a:p>
            <a:endParaRPr lang="en-IN" sz="1200" dirty="0">
              <a:solidFill>
                <a:schemeClr val="tx1"/>
              </a:solidFill>
              <a:cs typeface="Calibri"/>
            </a:endParaRPr>
          </a:p>
          <a:p>
            <a:pPr fontAlgn="base"/>
            <a:r>
              <a:rPr lang="en-US" sz="1200" b="1" dirty="0">
                <a:solidFill>
                  <a:schemeClr val="tx1"/>
                </a:solidFill>
              </a:rPr>
              <a:t>Demand Forecasting</a:t>
            </a:r>
          </a:p>
          <a:p>
            <a:pPr fontAlgn="base"/>
            <a:r>
              <a:rPr lang="en-US" sz="1200" dirty="0">
                <a:solidFill>
                  <a:schemeClr val="tx1"/>
                </a:solidFill>
              </a:rPr>
              <a:t>Out-of-stock information and data on fast-selling items are learned by the Panasonic cloud system, which allows the system to forecast item demand.</a:t>
            </a:r>
          </a:p>
          <a:p>
            <a:pPr fontAlgn="base"/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Linking Electronic Shelf Labels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The Out-of-Stock Detection System can be linked to Electronic Shelf Labels (ESL). This also enables the staff to recognize the names of out-of-stock items together with the geolocation information of the ESL management system.</a:t>
            </a:r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320" y="6194562"/>
            <a:ext cx="1428750" cy="664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373271" y="108226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Problem Description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0D943-2A8D-45DB-852A-EE284A3C29B8}"/>
              </a:ext>
            </a:extLst>
          </p:cNvPr>
          <p:cNvCxnSpPr/>
          <p:nvPr/>
        </p:nvCxnSpPr>
        <p:spPr>
          <a:xfrm flipV="1">
            <a:off x="193676" y="563631"/>
            <a:ext cx="11672954" cy="1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194FB-080E-49A8-B86A-E119BEB097F8}"/>
              </a:ext>
            </a:extLst>
          </p:cNvPr>
          <p:cNvSpPr/>
          <p:nvPr/>
        </p:nvSpPr>
        <p:spPr>
          <a:xfrm>
            <a:off x="5853231" y="557374"/>
            <a:ext cx="6338768" cy="8436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     customer acquisition and retention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                Satisfaction and dis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satifaction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54CA9-B03A-4457-8613-C09393F901C0}"/>
              </a:ext>
            </a:extLst>
          </p:cNvPr>
          <p:cNvSpPr txBox="1"/>
          <p:nvPr/>
        </p:nvSpPr>
        <p:spPr>
          <a:xfrm>
            <a:off x="0" y="577321"/>
            <a:ext cx="1495514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Calibri"/>
              </a:rPr>
              <a:t>What is OOS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7420E-EDDB-47D4-B605-AEA41F2ADBD9}"/>
              </a:ext>
            </a:extLst>
          </p:cNvPr>
          <p:cNvSpPr txBox="1"/>
          <p:nvPr/>
        </p:nvSpPr>
        <p:spPr>
          <a:xfrm>
            <a:off x="5853228" y="568937"/>
            <a:ext cx="1812349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IN" dirty="0"/>
              <a:t>Why do we solve it?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FF2C4-E4CA-4BD3-B035-B6A6AB55AC4B}"/>
              </a:ext>
            </a:extLst>
          </p:cNvPr>
          <p:cNvSpPr txBox="1"/>
          <p:nvPr/>
        </p:nvSpPr>
        <p:spPr>
          <a:xfrm>
            <a:off x="1" y="3889456"/>
            <a:ext cx="1492664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US" dirty="0"/>
              <a:t>Realtime </a:t>
            </a:r>
            <a:r>
              <a:rPr lang="en-US" dirty="0" err="1"/>
              <a:t>oos</a:t>
            </a:r>
            <a:endParaRPr lang="en-US" dirty="0"/>
          </a:p>
        </p:txBody>
      </p:sp>
      <p:pic>
        <p:nvPicPr>
          <p:cNvPr id="1028" name="Picture 4" descr="Out-of-Stock Detection | Panasonic Global">
            <a:extLst>
              <a:ext uri="{FF2B5EF4-FFF2-40B4-BE49-F238E27FC236}">
                <a16:creationId xmlns:a16="http://schemas.microsoft.com/office/drawing/2014/main" id="{D4040064-C01C-4351-ABBC-24933D38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" y="1505579"/>
            <a:ext cx="5774978" cy="227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Reading the bar code">
            <a:extLst>
              <a:ext uri="{FF2B5EF4-FFF2-40B4-BE49-F238E27FC236}">
                <a16:creationId xmlns:a16="http://schemas.microsoft.com/office/drawing/2014/main" id="{EABA6B33-8BE4-432A-9F01-8143CAD7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683" y="4043344"/>
            <a:ext cx="470574" cy="43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rection">
            <a:extLst>
              <a:ext uri="{FF2B5EF4-FFF2-40B4-BE49-F238E27FC236}">
                <a16:creationId xmlns:a16="http://schemas.microsoft.com/office/drawing/2014/main" id="{29651221-640A-4C8F-BCA2-43CF0DF3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65" y="4987163"/>
            <a:ext cx="339293" cy="3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jection">
            <a:extLst>
              <a:ext uri="{FF2B5EF4-FFF2-40B4-BE49-F238E27FC236}">
                <a16:creationId xmlns:a16="http://schemas.microsoft.com/office/drawing/2014/main" id="{176D439E-BC75-4975-A6F5-97885213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51" y="5749158"/>
            <a:ext cx="361053" cy="37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06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E8EAB0-A004-4562-BCDE-61259D3F7B0B}"/>
              </a:ext>
            </a:extLst>
          </p:cNvPr>
          <p:cNvSpPr/>
          <p:nvPr/>
        </p:nvSpPr>
        <p:spPr>
          <a:xfrm>
            <a:off x="1" y="564023"/>
            <a:ext cx="5853230" cy="3317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42AEB-5A89-401F-90C1-38D80264A834}"/>
              </a:ext>
            </a:extLst>
          </p:cNvPr>
          <p:cNvSpPr/>
          <p:nvPr/>
        </p:nvSpPr>
        <p:spPr>
          <a:xfrm>
            <a:off x="0" y="3875691"/>
            <a:ext cx="12192000" cy="2982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320" y="6194562"/>
            <a:ext cx="1428750" cy="664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373271" y="108226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How we are solving the problem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0D943-2A8D-45DB-852A-EE284A3C29B8}"/>
              </a:ext>
            </a:extLst>
          </p:cNvPr>
          <p:cNvCxnSpPr/>
          <p:nvPr/>
        </p:nvCxnSpPr>
        <p:spPr>
          <a:xfrm flipV="1">
            <a:off x="193676" y="563631"/>
            <a:ext cx="11672954" cy="1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73DF73D-B540-4BBC-A69B-0F915F1B7693}"/>
              </a:ext>
            </a:extLst>
          </p:cNvPr>
          <p:cNvGrpSpPr/>
          <p:nvPr/>
        </p:nvGrpSpPr>
        <p:grpSpPr>
          <a:xfrm>
            <a:off x="123914" y="2097103"/>
            <a:ext cx="5583203" cy="1585294"/>
            <a:chOff x="287639" y="3208965"/>
            <a:chExt cx="11576114" cy="3141643"/>
          </a:xfrm>
        </p:grpSpPr>
        <p:pic>
          <p:nvPicPr>
            <p:cNvPr id="8" name="Picture 8" descr="A picture containing indoor, scene, filled, shelf&#10;&#10;Description generated with very high confidence">
              <a:extLst>
                <a:ext uri="{FF2B5EF4-FFF2-40B4-BE49-F238E27FC236}">
                  <a16:creationId xmlns:a16="http://schemas.microsoft.com/office/drawing/2014/main" id="{7C82AB86-4FA7-4B48-ACEC-FAEE7606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3046" y="3208965"/>
              <a:ext cx="3610707" cy="3141643"/>
            </a:xfrm>
            <a:prstGeom prst="rect">
              <a:avLst/>
            </a:prstGeom>
          </p:spPr>
        </p:pic>
        <p:pic>
          <p:nvPicPr>
            <p:cNvPr id="7" name="Picture 7" descr="A group of people in a store&#10;&#10;Description generated with high confidence">
              <a:extLst>
                <a:ext uri="{FF2B5EF4-FFF2-40B4-BE49-F238E27FC236}">
                  <a16:creationId xmlns:a16="http://schemas.microsoft.com/office/drawing/2014/main" id="{7C599E50-B1F8-4892-B6DB-E5126CE42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639" y="3286270"/>
              <a:ext cx="3528647" cy="3059582"/>
            </a:xfrm>
            <a:prstGeom prst="rect">
              <a:avLst/>
            </a:prstGeom>
          </p:spPr>
        </p:pic>
        <p:pic>
          <p:nvPicPr>
            <p:cNvPr id="9" name="Picture 9" descr="A picture containing clock&#10;&#10;Description generated with very high confidence">
              <a:extLst>
                <a:ext uri="{FF2B5EF4-FFF2-40B4-BE49-F238E27FC236}">
                  <a16:creationId xmlns:a16="http://schemas.microsoft.com/office/drawing/2014/main" id="{CBC3E45B-41E2-4389-A8BF-BF429C2D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0045" y="3829942"/>
              <a:ext cx="4161692" cy="167813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A29259-1029-4F8F-BC98-0D7BF2FC3C21}"/>
              </a:ext>
            </a:extLst>
          </p:cNvPr>
          <p:cNvSpPr txBox="1"/>
          <p:nvPr/>
        </p:nvSpPr>
        <p:spPr>
          <a:xfrm>
            <a:off x="123914" y="178189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Calibri"/>
              </a:rPr>
              <a:t>Input Frame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194FB-080E-49A8-B86A-E119BEB097F8}"/>
              </a:ext>
            </a:extLst>
          </p:cNvPr>
          <p:cNvSpPr/>
          <p:nvPr/>
        </p:nvSpPr>
        <p:spPr>
          <a:xfrm>
            <a:off x="5853231" y="529665"/>
            <a:ext cx="6338768" cy="3324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54CA9-B03A-4457-8613-C09393F901C0}"/>
              </a:ext>
            </a:extLst>
          </p:cNvPr>
          <p:cNvSpPr txBox="1"/>
          <p:nvPr/>
        </p:nvSpPr>
        <p:spPr>
          <a:xfrm>
            <a:off x="0" y="577321"/>
            <a:ext cx="1495514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Calibri"/>
              </a:rPr>
              <a:t>Computer vision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7420E-EDDB-47D4-B605-AEA41F2ADBD9}"/>
              </a:ext>
            </a:extLst>
          </p:cNvPr>
          <p:cNvSpPr txBox="1"/>
          <p:nvPr/>
        </p:nvSpPr>
        <p:spPr>
          <a:xfrm>
            <a:off x="5853228" y="568937"/>
            <a:ext cx="1812349" cy="30777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US" dirty="0"/>
              <a:t>Predictive Analytics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FF2C4-E4CA-4BD3-B035-B6A6AB55AC4B}"/>
              </a:ext>
            </a:extLst>
          </p:cNvPr>
          <p:cNvSpPr txBox="1"/>
          <p:nvPr/>
        </p:nvSpPr>
        <p:spPr>
          <a:xfrm>
            <a:off x="1" y="3889456"/>
            <a:ext cx="1128044" cy="2308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cs typeface="Calibri"/>
              </a:defRPr>
            </a:lvl1pPr>
          </a:lstStyle>
          <a:p>
            <a:r>
              <a:rPr lang="en-US" dirty="0"/>
              <a:t>Fusion</a:t>
            </a:r>
          </a:p>
        </p:txBody>
      </p:sp>
      <p:pic>
        <p:nvPicPr>
          <p:cNvPr id="17" name="Picture 6" descr="FMCG KPIs &amp; Metrics - Explore The Best KPI Examples">
            <a:extLst>
              <a:ext uri="{FF2B5EF4-FFF2-40B4-BE49-F238E27FC236}">
                <a16:creationId xmlns:a16="http://schemas.microsoft.com/office/drawing/2014/main" id="{E46BADF0-DFD4-40FA-9ACE-0444F754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667" y="586155"/>
            <a:ext cx="3608312" cy="323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0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944D9B-5916-4CD3-A8D2-9812ADEACF56}"/>
              </a:ext>
            </a:extLst>
          </p:cNvPr>
          <p:cNvSpPr/>
          <p:nvPr/>
        </p:nvSpPr>
        <p:spPr>
          <a:xfrm>
            <a:off x="0" y="600576"/>
            <a:ext cx="12192000" cy="9049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537" y="6216649"/>
            <a:ext cx="1373533" cy="642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373271" y="108226"/>
            <a:ext cx="1134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Solution Benefits/ Advantages suitable header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0D943-2A8D-45DB-852A-EE284A3C29B8}"/>
              </a:ext>
            </a:extLst>
          </p:cNvPr>
          <p:cNvCxnSpPr/>
          <p:nvPr/>
        </p:nvCxnSpPr>
        <p:spPr>
          <a:xfrm flipV="1">
            <a:off x="193676" y="563631"/>
            <a:ext cx="11672954" cy="1"/>
          </a:xfrm>
          <a:prstGeom prst="straightConnector1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AA5210-A040-4E76-9CE6-E5D9B1846FBA}"/>
              </a:ext>
            </a:extLst>
          </p:cNvPr>
          <p:cNvSpPr txBox="1"/>
          <p:nvPr/>
        </p:nvSpPr>
        <p:spPr>
          <a:xfrm>
            <a:off x="82952" y="670752"/>
            <a:ext cx="120418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cs typeface="Calibri"/>
              </a:rPr>
              <a:t>Using Open CV we created a Shelf health monitoring system to keep track of each row's health in real time.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hlinkClick r:id="rId3"/>
              </a:rPr>
              <a:t>https://panasonic.net/cns/invc/osd/</a:t>
            </a: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052" name="Picture 4" descr="Digitizing The World Could Be Worth $11 Trillion By 2025 (With ...">
            <a:extLst>
              <a:ext uri="{FF2B5EF4-FFF2-40B4-BE49-F238E27FC236}">
                <a16:creationId xmlns:a16="http://schemas.microsoft.com/office/drawing/2014/main" id="{42D77F87-C1E8-4021-AB06-5638681C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0102"/>
            <a:ext cx="3501047" cy="532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RS (Inventory Material Replenishment System)-Image">
            <a:extLst>
              <a:ext uri="{FF2B5EF4-FFF2-40B4-BE49-F238E27FC236}">
                <a16:creationId xmlns:a16="http://schemas.microsoft.com/office/drawing/2014/main" id="{33D44D4B-4B8B-4589-8AE1-24E7DD90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47" y="1610102"/>
            <a:ext cx="1899805" cy="135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nfigrations">
            <a:extLst>
              <a:ext uri="{FF2B5EF4-FFF2-40B4-BE49-F238E27FC236}">
                <a16:creationId xmlns:a16="http://schemas.microsoft.com/office/drawing/2014/main" id="{67919DB0-002C-4BAC-A564-D6E7A05C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47" y="3661199"/>
            <a:ext cx="6220975" cy="319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41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93E87B6-FC87-4665-B258-CAF8D4E5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188" y="6227692"/>
            <a:ext cx="1252056" cy="631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CA0AB-CFD2-47EB-8F8A-A6E7478526BA}"/>
              </a:ext>
            </a:extLst>
          </p:cNvPr>
          <p:cNvSpPr txBox="1"/>
          <p:nvPr/>
        </p:nvSpPr>
        <p:spPr>
          <a:xfrm>
            <a:off x="4558749" y="1952445"/>
            <a:ext cx="30855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/>
                <a:cs typeface="Calibri"/>
              </a:rPr>
              <a:t>THANK YOU</a:t>
            </a:r>
          </a:p>
        </p:txBody>
      </p:sp>
      <p:pic>
        <p:nvPicPr>
          <p:cNvPr id="7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28D81A6-65F5-4CC8-97FD-1E029E9A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884" y="2704779"/>
            <a:ext cx="2952751" cy="149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1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149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Rahul Gupta (CRAI)</cp:lastModifiedBy>
  <cp:revision>1137</cp:revision>
  <dcterms:created xsi:type="dcterms:W3CDTF">2020-05-24T13:54:37Z</dcterms:created>
  <dcterms:modified xsi:type="dcterms:W3CDTF">2020-05-29T19:29:06Z</dcterms:modified>
</cp:coreProperties>
</file>